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 id="2147483650" r:id="rId3"/>
  </p:sldMasterIdLst>
  <p:notesMasterIdLst>
    <p:notesMasterId r:id="rId26"/>
  </p:notesMasterIdLst>
  <p:sldIdLst>
    <p:sldId id="317" r:id="rId4"/>
    <p:sldId id="418" r:id="rId5"/>
    <p:sldId id="419" r:id="rId6"/>
    <p:sldId id="421" r:id="rId7"/>
    <p:sldId id="422" r:id="rId8"/>
    <p:sldId id="425" r:id="rId9"/>
    <p:sldId id="426" r:id="rId10"/>
    <p:sldId id="427" r:id="rId11"/>
    <p:sldId id="428" r:id="rId12"/>
    <p:sldId id="430" r:id="rId13"/>
    <p:sldId id="431" r:id="rId14"/>
    <p:sldId id="432" r:id="rId15"/>
    <p:sldId id="434" r:id="rId16"/>
    <p:sldId id="443" r:id="rId17"/>
    <p:sldId id="444" r:id="rId18"/>
    <p:sldId id="445" r:id="rId19"/>
    <p:sldId id="438" r:id="rId20"/>
    <p:sldId id="439" r:id="rId21"/>
    <p:sldId id="440" r:id="rId22"/>
    <p:sldId id="441" r:id="rId23"/>
    <p:sldId id="442" r:id="rId24"/>
    <p:sldId id="446"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68447" autoAdjust="0"/>
  </p:normalViewPr>
  <p:slideViewPr>
    <p:cSldViewPr>
      <p:cViewPr varScale="1">
        <p:scale>
          <a:sx n="53" d="100"/>
          <a:sy n="53" d="100"/>
        </p:scale>
        <p:origin x="-96"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6DA3CB98-1CE5-4011-B350-A3667C227711}" type="datetimeFigureOut">
              <a:rPr lang="en-US"/>
              <a:pPr/>
              <a:t>1/19/2017</a:t>
            </a:fld>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EC1D7DF5-A36C-4B2C-AEB8-858C79B8E19D}" type="slidenum">
              <a:rPr lang="en-US"/>
              <a:pPr/>
              <a:t>‹#›</a:t>
            </a:fld>
            <a:endParaRPr lang="en-US"/>
          </a:p>
        </p:txBody>
      </p:sp>
    </p:spTree>
    <p:extLst>
      <p:ext uri="{BB962C8B-B14F-4D97-AF65-F5344CB8AC3E}">
        <p14:creationId xmlns:p14="http://schemas.microsoft.com/office/powerpoint/2010/main" val="8952498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b="1"/>
              <a:t>Basic Requirements for Managing Free Kicks</a:t>
            </a:r>
            <a:endParaRPr lang="en-US"/>
          </a:p>
          <a:p>
            <a:r>
              <a:rPr lang="en-US"/>
              <a:t>If at all possible, the referee should know the tendencies of the teams and the individual players before the game so he can facilitate their style.  </a:t>
            </a:r>
          </a:p>
          <a:p>
            <a:r>
              <a:rPr lang="en-US"/>
              <a:t>There are two types of free kicks with separate methods for managing each:  Quick Free Kicks (QFK) and Ceremonial Free Kicks (CFK).</a:t>
            </a:r>
          </a:p>
          <a:p>
            <a:endParaRPr lang="en-US"/>
          </a:p>
        </p:txBody>
      </p:sp>
    </p:spTree>
    <p:extLst>
      <p:ext uri="{BB962C8B-B14F-4D97-AF65-F5344CB8AC3E}">
        <p14:creationId xmlns:p14="http://schemas.microsoft.com/office/powerpoint/2010/main" val="1590354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b="1"/>
              <a:t>Cautions and Retakes</a:t>
            </a:r>
          </a:p>
          <a:p>
            <a:r>
              <a:rPr lang="en-US"/>
              <a:t>The key phrase here is </a:t>
            </a:r>
            <a:r>
              <a:rPr lang="en-US" i="1"/>
              <a:t>“deliberately prevents.”</a:t>
            </a:r>
            <a:r>
              <a:rPr lang="en-US"/>
              <a:t>  This means that the player impedes in a manner that the kicker is unable to take the free kick quickly.  If the kick is taken, it has</a:t>
            </a:r>
            <a:r>
              <a:rPr lang="en-US" i="1"/>
              <a:t> not </a:t>
            </a:r>
            <a:r>
              <a:rPr lang="en-US"/>
              <a:t>been prevented from being taken and, in most instances, play must be allowed to continue.</a:t>
            </a:r>
          </a:p>
          <a:p>
            <a:endParaRPr lang="en-US"/>
          </a:p>
          <a:p>
            <a:endParaRPr lang="en-US"/>
          </a:p>
        </p:txBody>
      </p:sp>
    </p:spTree>
    <p:extLst>
      <p:ext uri="{BB962C8B-B14F-4D97-AF65-F5344CB8AC3E}">
        <p14:creationId xmlns:p14="http://schemas.microsoft.com/office/powerpoint/2010/main" val="3115778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r>
              <a:rPr lang="en-US"/>
              <a:t>KEY:</a:t>
            </a:r>
          </a:p>
          <a:p>
            <a:r>
              <a:rPr lang="en-US"/>
              <a:t>The taking of the free kick is a </a:t>
            </a:r>
            <a:r>
              <a:rPr lang="en-US" i="1"/>
              <a:t>decision of the attacker</a:t>
            </a:r>
            <a:r>
              <a:rPr lang="en-US"/>
              <a:t> and, therefore, the attacker must assume responsibility for the consequences.</a:t>
            </a:r>
          </a:p>
          <a:p>
            <a:endParaRPr lang="en-US"/>
          </a:p>
        </p:txBody>
      </p:sp>
    </p:spTree>
    <p:extLst>
      <p:ext uri="{BB962C8B-B14F-4D97-AF65-F5344CB8AC3E}">
        <p14:creationId xmlns:p14="http://schemas.microsoft.com/office/powerpoint/2010/main" val="1165435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t>Quick free kicks.</a:t>
            </a:r>
          </a:p>
          <a:p>
            <a:r>
              <a:rPr lang="en-US"/>
              <a:t>Remember, The kicking team has a right to a quick restart if they wish to use it.</a:t>
            </a:r>
          </a:p>
          <a:p>
            <a:r>
              <a:rPr lang="en-US"/>
              <a:t>At the same time, opponents must retire 10 yards and have to right to form a wall.</a:t>
            </a:r>
          </a:p>
          <a:p>
            <a:r>
              <a:rPr lang="en-US"/>
              <a:t>Should the kicker restart prior to the opponents retiring then the kicker risks losing possession.</a:t>
            </a:r>
          </a:p>
        </p:txBody>
      </p:sp>
    </p:spTree>
    <p:extLst>
      <p:ext uri="{BB962C8B-B14F-4D97-AF65-F5344CB8AC3E}">
        <p14:creationId xmlns:p14="http://schemas.microsoft.com/office/powerpoint/2010/main" val="296955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lang="en-US"/>
              <a:t>The referee should intervene to manage the restart when;</a:t>
            </a:r>
          </a:p>
          <a:p>
            <a:r>
              <a:rPr lang="en-US"/>
              <a:t>The kicking team asks for the 10 yards</a:t>
            </a:r>
          </a:p>
          <a:p>
            <a:r>
              <a:rPr lang="en-US"/>
              <a:t>The encroachment is so severe that the kick can’t be taken.</a:t>
            </a:r>
          </a:p>
          <a:p>
            <a:r>
              <a:rPr lang="en-US"/>
              <a:t>The quick restart is not taken, this is when the referee must have a “feel” for when to intervene.</a:t>
            </a:r>
          </a:p>
          <a:p>
            <a:r>
              <a:rPr lang="en-US"/>
              <a:t>If the restart is an IFK, the arm up signal is mandatory.  If the kick is taken and the are was not in the air, then if it goes into the goal the kick must be retaken.  </a:t>
            </a:r>
          </a:p>
          <a:p>
            <a:r>
              <a:rPr lang="en-US"/>
              <a:t>On the other hand, if the kick is taken and it does not go into the goal, then the restart is whatever is required because the attacking team had it’s chance.</a:t>
            </a:r>
          </a:p>
          <a:p>
            <a:endParaRPr lang="en-US"/>
          </a:p>
          <a:p>
            <a:endParaRPr lang="en-US"/>
          </a:p>
          <a:p>
            <a:r>
              <a:rPr lang="en-US"/>
              <a:t>[Reference – Additional Instructions and Direction to Referees in the back of the FIFA Laws of the Game]</a:t>
            </a:r>
          </a:p>
          <a:p>
            <a:r>
              <a:rPr lang="en-US"/>
              <a:t>[Q1 – Retake Kick]</a:t>
            </a:r>
          </a:p>
          <a:p>
            <a:r>
              <a:rPr lang="en-US"/>
              <a:t>[Q2 – Play continues]</a:t>
            </a:r>
          </a:p>
        </p:txBody>
      </p:sp>
    </p:spTree>
    <p:extLst>
      <p:ext uri="{BB962C8B-B14F-4D97-AF65-F5344CB8AC3E}">
        <p14:creationId xmlns:p14="http://schemas.microsoft.com/office/powerpoint/2010/main" val="2465688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lang="en-US"/>
              <a:t>Here are some scenarios for quick free kicks and how the referee should manage each.</a:t>
            </a:r>
          </a:p>
          <a:p>
            <a:r>
              <a:rPr lang="en-US"/>
              <a:t>The opponents are retiring and the kicker makes a mistake, kicking the ball to the opponents.  In this case no offense, the kicker was at risk.</a:t>
            </a:r>
          </a:p>
          <a:p>
            <a:r>
              <a:rPr lang="en-US"/>
              <a:t>The opponents are retiring, but deflects the ball when it is kicked right by him/her.  Here it is recommended the referee warn the player and retake the kick if no goal resulted.</a:t>
            </a:r>
          </a:p>
          <a:p>
            <a:r>
              <a:rPr lang="en-US"/>
              <a:t>The opponents are retiring, but make an effort to intercept by moving toward the ball.  Should the player succeed, stop play, caution the player and retake the kick.</a:t>
            </a:r>
          </a:p>
        </p:txBody>
      </p:sp>
    </p:spTree>
    <p:extLst>
      <p:ext uri="{BB962C8B-B14F-4D97-AF65-F5344CB8AC3E}">
        <p14:creationId xmlns:p14="http://schemas.microsoft.com/office/powerpoint/2010/main" val="3113988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US" b="1" u="sng"/>
              <a:t>Quick Free Kick – Attacking Team Deliberately Kicks the Ball Into the Opponent</a:t>
            </a:r>
            <a:endParaRPr lang="en-US" b="1"/>
          </a:p>
          <a:p>
            <a:r>
              <a:rPr lang="en-US"/>
              <a:t>Regardless of the position of the defending team, the attacking teams intentionally kicks/plays the ball </a:t>
            </a:r>
            <a:r>
              <a:rPr lang="en-US" u="sng"/>
              <a:t>directly into</a:t>
            </a:r>
            <a:r>
              <a:rPr lang="en-US"/>
              <a:t> the opponent who is less than the required minimum distance from the ball – the defender </a:t>
            </a:r>
            <a:r>
              <a:rPr lang="en-US" b="1"/>
              <a:t>does not advance/lunge directly toward the ball with the foot/leg</a:t>
            </a:r>
            <a:r>
              <a:rPr lang="en-US"/>
              <a:t> to prevent the kick:  </a:t>
            </a:r>
            <a:r>
              <a:rPr lang="en-US" i="1"/>
              <a:t>continue with play</a:t>
            </a:r>
          </a:p>
          <a:p>
            <a:endParaRPr lang="en-US" i="1"/>
          </a:p>
          <a:p>
            <a:r>
              <a:rPr lang="en-US" i="1"/>
              <a:t>KEY TERMS:</a:t>
            </a:r>
          </a:p>
          <a:p>
            <a:pPr>
              <a:buFontTx/>
              <a:buChar char="•"/>
            </a:pPr>
            <a:r>
              <a:rPr lang="en-US" b="1"/>
              <a:t>Lunges</a:t>
            </a:r>
            <a:r>
              <a:rPr lang="en-US"/>
              <a:t> directly </a:t>
            </a:r>
            <a:r>
              <a:rPr lang="en-US" u="sng"/>
              <a:t>toward</a:t>
            </a:r>
          </a:p>
          <a:p>
            <a:pPr>
              <a:buFontTx/>
              <a:buChar char="•"/>
            </a:pPr>
            <a:r>
              <a:rPr lang="en-US" b="1"/>
              <a:t>Advances</a:t>
            </a:r>
            <a:r>
              <a:rPr lang="en-US"/>
              <a:t> directly </a:t>
            </a:r>
            <a:r>
              <a:rPr lang="en-US" u="sng"/>
              <a:t>toward</a:t>
            </a:r>
          </a:p>
          <a:p>
            <a:endParaRPr lang="en-US"/>
          </a:p>
        </p:txBody>
      </p:sp>
    </p:spTree>
    <p:extLst>
      <p:ext uri="{BB962C8B-B14F-4D97-AF65-F5344CB8AC3E}">
        <p14:creationId xmlns:p14="http://schemas.microsoft.com/office/powerpoint/2010/main" val="292135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pPr marL="228600" indent="-228600"/>
            <a:r>
              <a:rPr lang="en-US"/>
              <a:t>Some guidelines on sequence of managing a ceremonial free kick with an organized defensive wall, </a:t>
            </a:r>
          </a:p>
          <a:p>
            <a:pPr marL="228600" indent="-228600"/>
            <a:r>
              <a:rPr lang="en-US"/>
              <a:t>1. Clearly show the kicker to wait for the whistle. (point at the whistle at eye level between the referee and the player)</a:t>
            </a:r>
          </a:p>
          <a:p>
            <a:pPr marL="228600" indent="-228600"/>
            <a:r>
              <a:rPr lang="en-US"/>
              <a:t>2. BE the “first brick” in the wall without turning your back on the restart point and ball.</a:t>
            </a:r>
          </a:p>
          <a:p>
            <a:pPr marL="228600" indent="-228600">
              <a:buFontTx/>
              <a:buAutoNum type="arabicPeriod" startAt="3"/>
            </a:pPr>
            <a:r>
              <a:rPr lang="en-US"/>
              <a:t>Bring the opponents to you.</a:t>
            </a:r>
          </a:p>
          <a:p>
            <a:pPr marL="228600" indent="-228600">
              <a:buFontTx/>
              <a:buAutoNum type="arabicPeriod" startAt="3"/>
            </a:pPr>
            <a:r>
              <a:rPr lang="en-US"/>
              <a:t>Move to your next position, keeping the wall and the ball in sight at all times.</a:t>
            </a:r>
          </a:p>
          <a:p>
            <a:pPr marL="228600" indent="-228600">
              <a:buFontTx/>
              <a:buAutoNum type="arabicPeriod" startAt="3"/>
            </a:pPr>
            <a:r>
              <a:rPr lang="en-US"/>
              <a:t>Signal for the restart when you are ready and as soon as possible.  If you told them to wait for the whistle, then definitely use the whistle.</a:t>
            </a:r>
          </a:p>
        </p:txBody>
      </p:sp>
    </p:spTree>
    <p:extLst>
      <p:ext uri="{BB962C8B-B14F-4D97-AF65-F5344CB8AC3E}">
        <p14:creationId xmlns:p14="http://schemas.microsoft.com/office/powerpoint/2010/main" val="4157892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t>Encroachment and the required distance on free kicks must be enforced in all directions.  While failure to respect the required distance is a cautionable offense, referees are expected to use all the preventive officiating techniques in their arsenal of player management tools to avoid the cards.</a:t>
            </a:r>
          </a:p>
        </p:txBody>
      </p:sp>
    </p:spTree>
    <p:extLst>
      <p:ext uri="{BB962C8B-B14F-4D97-AF65-F5344CB8AC3E}">
        <p14:creationId xmlns:p14="http://schemas.microsoft.com/office/powerpoint/2010/main" val="2377432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a:t>Remember the exception we talked about,  it’s 10 yards is all directions EXCEPT on the defenders own goal line between their upright posts.</a:t>
            </a:r>
          </a:p>
        </p:txBody>
      </p:sp>
    </p:spTree>
    <p:extLst>
      <p:ext uri="{BB962C8B-B14F-4D97-AF65-F5344CB8AC3E}">
        <p14:creationId xmlns:p14="http://schemas.microsoft.com/office/powerpoint/2010/main" val="3727854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To recap the sequence of your restart mechanics.</a:t>
            </a:r>
          </a:p>
          <a:p>
            <a:r>
              <a:rPr lang="en-US"/>
              <a:t>First position the defenders and don’t allow encroachment.</a:t>
            </a:r>
          </a:p>
          <a:p>
            <a:r>
              <a:rPr lang="en-US"/>
              <a:t>Position yourself to you can see everything as it develops in front of you.</a:t>
            </a:r>
          </a:p>
          <a:p>
            <a:r>
              <a:rPr lang="en-US"/>
              <a:t>Don’t forget to raise your arm to indicate IFK if that is the restart</a:t>
            </a:r>
          </a:p>
          <a:p>
            <a:r>
              <a:rPr lang="en-US"/>
              <a:t>Then signal for restart using a whistle if it’s ceremonial, because that’s what you told them to wait for.</a:t>
            </a:r>
          </a:p>
        </p:txBody>
      </p:sp>
    </p:spTree>
    <p:extLst>
      <p:ext uri="{BB962C8B-B14F-4D97-AF65-F5344CB8AC3E}">
        <p14:creationId xmlns:p14="http://schemas.microsoft.com/office/powerpoint/2010/main" val="3888802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b="1" u="sng"/>
              <a:t>Quick Free Kicks (QFK)</a:t>
            </a:r>
            <a:endParaRPr lang="en-US" i="1"/>
          </a:p>
          <a:p>
            <a:r>
              <a:rPr lang="en-US" i="1"/>
              <a:t>Definition: </a:t>
            </a:r>
            <a:endParaRPr lang="en-US"/>
          </a:p>
          <a:p>
            <a:r>
              <a:rPr lang="en-US"/>
              <a:t>The attacking team takes the kick as soon as the ball is properly placed, with no separate signal needed by the referee.  The attacking team does not ask for (verbally or visually) the minimum distance to be enforced.</a:t>
            </a:r>
          </a:p>
          <a:p>
            <a:r>
              <a:rPr lang="en-US"/>
              <a:t>Should be the method encouraged by the referee except where a specific reason exists requiring a Ceremonial Free Kick (CFK).</a:t>
            </a:r>
          </a:p>
          <a:p>
            <a:endParaRPr lang="en-US"/>
          </a:p>
        </p:txBody>
      </p:sp>
    </p:spTree>
    <p:extLst>
      <p:ext uri="{BB962C8B-B14F-4D97-AF65-F5344CB8AC3E}">
        <p14:creationId xmlns:p14="http://schemas.microsoft.com/office/powerpoint/2010/main" val="3840714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t>The ball is in play when it is kicked and moves, plus if the free kick is inside the penalty area going out, it must leave the penalty area on the first touch.</a:t>
            </a:r>
          </a:p>
          <a:p>
            <a:r>
              <a:rPr lang="en-US"/>
              <a:t>A goal can be scored when the ball is properly put into play into opponent’s goal, and if it was an IFK after it was touched by a 2</a:t>
            </a:r>
            <a:r>
              <a:rPr lang="en-US" baseline="30000"/>
              <a:t>nd</a:t>
            </a:r>
            <a:r>
              <a:rPr lang="en-US"/>
              <a:t> player from either side.</a:t>
            </a:r>
          </a:p>
        </p:txBody>
      </p:sp>
    </p:spTree>
    <p:extLst>
      <p:ext uri="{BB962C8B-B14F-4D97-AF65-F5344CB8AC3E}">
        <p14:creationId xmlns:p14="http://schemas.microsoft.com/office/powerpoint/2010/main" val="2125456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p>
        </p:txBody>
      </p:sp>
      <p:sp>
        <p:nvSpPr>
          <p:cNvPr id="23556" name="Slide Number Placeholder 3"/>
          <p:cNvSpPr>
            <a:spLocks noGrp="1"/>
          </p:cNvSpPr>
          <p:nvPr>
            <p:ph type="sldNum" sz="quarter" idx="5"/>
          </p:nvPr>
        </p:nvSpPr>
        <p:spPr>
          <a:noFill/>
        </p:spPr>
        <p:txBody>
          <a:bodyPr/>
          <a:lstStyle/>
          <a:p>
            <a:fld id="{98C7DF9D-2D12-476D-8DCE-6E0B8F559B50}" type="slidenum">
              <a:rPr lang="en-US" smtClean="0"/>
              <a:pPr/>
              <a:t>22</a:t>
            </a:fld>
            <a:endParaRPr lang="en-US" smtClean="0"/>
          </a:p>
        </p:txBody>
      </p:sp>
    </p:spTree>
    <p:extLst>
      <p:ext uri="{BB962C8B-B14F-4D97-AF65-F5344CB8AC3E}">
        <p14:creationId xmlns:p14="http://schemas.microsoft.com/office/powerpoint/2010/main" val="4023524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pPr>
              <a:lnSpc>
                <a:spcPct val="90000"/>
              </a:lnSpc>
            </a:pPr>
            <a:r>
              <a:rPr lang="en-US" b="1" u="sng"/>
              <a:t>Ceremonial Free Kicks (CFK)</a:t>
            </a:r>
            <a:endParaRPr lang="en-US" i="1"/>
          </a:p>
          <a:p>
            <a:pPr>
              <a:lnSpc>
                <a:spcPct val="90000"/>
              </a:lnSpc>
            </a:pPr>
            <a:r>
              <a:rPr lang="en-US" i="1"/>
              <a:t>Definition:</a:t>
            </a:r>
            <a:br>
              <a:rPr lang="en-US" i="1"/>
            </a:br>
            <a:r>
              <a:rPr lang="en-US"/>
              <a:t>The kick cannot be taken by the attacking team until the referee gives a separate signal – the whistle - under the following circumstances:</a:t>
            </a:r>
          </a:p>
          <a:p>
            <a:pPr>
              <a:lnSpc>
                <a:spcPct val="90000"/>
              </a:lnSpc>
              <a:buFontTx/>
              <a:buChar char="•"/>
            </a:pPr>
            <a:r>
              <a:rPr lang="en-US"/>
              <a:t>The attacking team requests a CFK by asking the referee (verbally or visually) for the minimum distance to be enforced or “to move the wall back.”</a:t>
            </a:r>
          </a:p>
          <a:p>
            <a:pPr>
              <a:lnSpc>
                <a:spcPct val="90000"/>
              </a:lnSpc>
              <a:buFontTx/>
              <a:buChar char="•"/>
            </a:pPr>
            <a:r>
              <a:rPr lang="en-US"/>
              <a:t>The referee chooses to enforce the distance for game management purposes.</a:t>
            </a:r>
          </a:p>
          <a:p>
            <a:pPr>
              <a:lnSpc>
                <a:spcPct val="90000"/>
              </a:lnSpc>
            </a:pPr>
            <a:endParaRPr lang="en-US"/>
          </a:p>
          <a:p>
            <a:pPr>
              <a:lnSpc>
                <a:spcPct val="90000"/>
              </a:lnSpc>
            </a:pPr>
            <a:r>
              <a:rPr lang="en-US"/>
              <a:t>CFK should be used only when:</a:t>
            </a:r>
          </a:p>
          <a:p>
            <a:pPr>
              <a:lnSpc>
                <a:spcPct val="90000"/>
              </a:lnSpc>
              <a:buFontTx/>
              <a:buChar char="•"/>
            </a:pPr>
            <a:r>
              <a:rPr lang="en-US"/>
              <a:t>A red or yellow card is to be given for misconduct occurring prior to the restart.</a:t>
            </a:r>
          </a:p>
          <a:p>
            <a:pPr>
              <a:lnSpc>
                <a:spcPct val="90000"/>
              </a:lnSpc>
              <a:buFontTx/>
              <a:buChar char="•"/>
            </a:pPr>
            <a:r>
              <a:rPr lang="en-US"/>
              <a:t>A serious injury occurred requiring the trainer to enter the field to attend to but not treat the player (or on the field treatment of an injured goalkeeper)</a:t>
            </a:r>
          </a:p>
          <a:p>
            <a:pPr>
              <a:lnSpc>
                <a:spcPct val="90000"/>
              </a:lnSpc>
              <a:buFontTx/>
              <a:buChar char="•"/>
            </a:pPr>
            <a:r>
              <a:rPr lang="en-US"/>
              <a:t>Substitution</a:t>
            </a:r>
          </a:p>
          <a:p>
            <a:pPr>
              <a:lnSpc>
                <a:spcPct val="90000"/>
              </a:lnSpc>
              <a:buFontTx/>
              <a:buChar char="•"/>
            </a:pPr>
            <a:r>
              <a:rPr lang="en-US"/>
              <a:t>The attacking team requests that the minimum distance requirement be enforced against the opponents.</a:t>
            </a:r>
          </a:p>
          <a:p>
            <a:pPr>
              <a:lnSpc>
                <a:spcPct val="90000"/>
              </a:lnSpc>
              <a:buFontTx/>
              <a:buChar char="-"/>
            </a:pPr>
            <a:r>
              <a:rPr lang="en-US"/>
              <a:t>Game Control Purposes: (some examples)</a:t>
            </a:r>
          </a:p>
          <a:p>
            <a:pPr lvl="2">
              <a:lnSpc>
                <a:spcPct val="90000"/>
              </a:lnSpc>
            </a:pPr>
            <a:r>
              <a:rPr lang="en-US"/>
              <a:t>- Calm the situation down</a:t>
            </a:r>
          </a:p>
          <a:p>
            <a:pPr lvl="2">
              <a:lnSpc>
                <a:spcPct val="90000"/>
              </a:lnSpc>
            </a:pPr>
            <a:r>
              <a:rPr lang="en-US"/>
              <a:t>- Managing the players</a:t>
            </a:r>
          </a:p>
          <a:p>
            <a:pPr lvl="2">
              <a:lnSpc>
                <a:spcPct val="90000"/>
              </a:lnSpc>
            </a:pPr>
            <a:r>
              <a:rPr lang="en-US"/>
              <a:t>- Substitution</a:t>
            </a:r>
          </a:p>
          <a:p>
            <a:pPr>
              <a:lnSpc>
                <a:spcPct val="90000"/>
              </a:lnSpc>
            </a:pPr>
            <a:endParaRPr lang="en-US"/>
          </a:p>
          <a:p>
            <a:pPr>
              <a:lnSpc>
                <a:spcPct val="90000"/>
              </a:lnSpc>
            </a:pPr>
            <a:endParaRPr lang="en-US"/>
          </a:p>
        </p:txBody>
      </p:sp>
    </p:spTree>
    <p:extLst>
      <p:ext uri="{BB962C8B-B14F-4D97-AF65-F5344CB8AC3E}">
        <p14:creationId xmlns:p14="http://schemas.microsoft.com/office/powerpoint/2010/main" val="240765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b="1" u="sng"/>
              <a:t>Set the tone on Free Kick restarts</a:t>
            </a:r>
          </a:p>
          <a:p>
            <a:r>
              <a:rPr lang="en-US"/>
              <a:t>It is critical to set the tone early on all free kick restarts.  Set your standards and then hold the players accountable – set the precedent.  Failing to deal with encroachment and interference early, makes it more difficult to get distance in the critical areas of the field as the game develops.  Where encroachment or interference is blatant and obvious, your control is being tested and it is particularly important that you act firmly.  Where it is less obvious, use discretion but be consistent.</a:t>
            </a:r>
          </a:p>
          <a:p>
            <a:endParaRPr lang="en-US" sz="800"/>
          </a:p>
          <a:p>
            <a:endParaRPr lang="en-US"/>
          </a:p>
        </p:txBody>
      </p:sp>
    </p:spTree>
    <p:extLst>
      <p:ext uri="{BB962C8B-B14F-4D97-AF65-F5344CB8AC3E}">
        <p14:creationId xmlns:p14="http://schemas.microsoft.com/office/powerpoint/2010/main" val="2233732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b="1" i="1"/>
              <a:t>Sequence of Actions to Manage Free Kicks</a:t>
            </a:r>
            <a:r>
              <a:rPr lang="en-US"/>
              <a:t> </a:t>
            </a:r>
          </a:p>
          <a:p>
            <a:r>
              <a:rPr lang="en-US"/>
              <a:t>As much as possible, referees should attempt to follow the Sequence of Actions described on this chart.</a:t>
            </a:r>
          </a:p>
          <a:p>
            <a:r>
              <a:rPr lang="en-US"/>
              <a:t>The major </a:t>
            </a:r>
            <a:r>
              <a:rPr lang="en-US" b="1" u="sng"/>
              <a:t>PREVENTATIVE</a:t>
            </a:r>
            <a:r>
              <a:rPr lang="en-US"/>
              <a:t> items are highlighted in RED.</a:t>
            </a:r>
          </a:p>
          <a:p>
            <a:endParaRPr lang="en-US"/>
          </a:p>
          <a:p>
            <a:r>
              <a:rPr lang="en-US"/>
              <a:t>Keys:</a:t>
            </a:r>
            <a:br>
              <a:rPr lang="en-US"/>
            </a:br>
            <a:endParaRPr lang="en-US"/>
          </a:p>
          <a:p>
            <a:pPr>
              <a:buFontTx/>
              <a:buChar char="•"/>
            </a:pPr>
            <a:r>
              <a:rPr lang="en-US"/>
              <a:t>Reading intent (of both the attacking and defending teams) and getting to ball if there are “signs” of interference or possible delay by opponents.</a:t>
            </a:r>
          </a:p>
          <a:p>
            <a:pPr>
              <a:buFontTx/>
              <a:buChar char="•"/>
            </a:pPr>
            <a:r>
              <a:rPr lang="en-US"/>
              <a:t>Encourage, with presence and verbal management, players to move from the ball and toward a reasonable distance so that a QFK can be taken.</a:t>
            </a:r>
          </a:p>
          <a:p>
            <a:pPr>
              <a:buFontTx/>
              <a:buChar char="•"/>
            </a:pPr>
            <a:r>
              <a:rPr lang="en-US"/>
              <a:t>If a CFK is to be given, the referee MUST get 10 yards in ALL directions.</a:t>
            </a:r>
          </a:p>
          <a:p>
            <a:pPr>
              <a:buFontTx/>
              <a:buChar char="•"/>
            </a:pPr>
            <a:endParaRPr lang="en-US"/>
          </a:p>
          <a:p>
            <a:endParaRPr lang="en-US"/>
          </a:p>
        </p:txBody>
      </p:sp>
    </p:spTree>
    <p:extLst>
      <p:ext uri="{BB962C8B-B14F-4D97-AF65-F5344CB8AC3E}">
        <p14:creationId xmlns:p14="http://schemas.microsoft.com/office/powerpoint/2010/main" val="2531542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b="1" u="sng"/>
              <a:t>Danger Zone Free Kicks</a:t>
            </a:r>
            <a:endParaRPr lang="en-US" b="1"/>
          </a:p>
          <a:p>
            <a:r>
              <a:rPr lang="en-US"/>
              <a:t>“Danger zone” refers to the area approximately 18-35 yards from goal in which goals can be scored directly off the restart</a:t>
            </a:r>
          </a:p>
          <a:p>
            <a:endParaRPr lang="en-US"/>
          </a:p>
          <a:p>
            <a:r>
              <a:rPr lang="en-US" b="1"/>
              <a:t>Key points in managing Danger Zone Free Kicks:</a:t>
            </a:r>
          </a:p>
          <a:p>
            <a:pPr>
              <a:buFontTx/>
              <a:buChar char="•"/>
            </a:pPr>
            <a:r>
              <a:rPr lang="en-US"/>
              <a:t>Ball at proper location</a:t>
            </a:r>
          </a:p>
          <a:p>
            <a:pPr>
              <a:buFontTx/>
              <a:buChar char="•"/>
            </a:pPr>
            <a:r>
              <a:rPr lang="en-US"/>
              <a:t>Referee close but not interfering with a “</a:t>
            </a:r>
            <a:r>
              <a:rPr lang="en-US" i="1" u="sng"/>
              <a:t>quick free kick</a:t>
            </a:r>
            <a:r>
              <a:rPr lang="en-US"/>
              <a:t>:”  is the attacker looking to put the ball into play (body language)?</a:t>
            </a:r>
          </a:p>
          <a:p>
            <a:pPr>
              <a:buFontTx/>
              <a:buChar char="•"/>
            </a:pPr>
            <a:r>
              <a:rPr lang="en-US"/>
              <a:t>Ask or ascertain through body language and players’ actions, if the attacking team wants the wall moved</a:t>
            </a:r>
          </a:p>
          <a:p>
            <a:pPr>
              <a:buFontTx/>
              <a:buChar char="•"/>
            </a:pPr>
            <a:r>
              <a:rPr lang="en-US"/>
              <a:t>If the attacking team indicates they want a </a:t>
            </a:r>
            <a:r>
              <a:rPr lang="en-US" i="1"/>
              <a:t>ceremonial free kick</a:t>
            </a:r>
            <a:r>
              <a:rPr lang="en-US"/>
              <a:t>, the referee must move quickly to the ball</a:t>
            </a:r>
          </a:p>
          <a:p>
            <a:pPr>
              <a:buFontTx/>
              <a:buChar char="•"/>
            </a:pPr>
            <a:r>
              <a:rPr lang="en-US"/>
              <a:t>Clearly indicate </a:t>
            </a:r>
            <a:r>
              <a:rPr lang="en-US" b="1"/>
              <a:t>“wait for the whistle”</a:t>
            </a:r>
            <a:r>
              <a:rPr lang="en-US"/>
              <a:t> signal by </a:t>
            </a:r>
            <a:r>
              <a:rPr lang="en-US" u="sng"/>
              <a:t>visually pointing to the whistle directly between the player’s eye level and the referee’s eye level</a:t>
            </a:r>
            <a:r>
              <a:rPr lang="en-US"/>
              <a:t> and, as appropriate, verbally advising the attacking players in the vicinity to wait for the whistle:  this will make it easier for the defenders to move into the proper position</a:t>
            </a:r>
          </a:p>
          <a:p>
            <a:pPr>
              <a:buFontTx/>
              <a:buChar char="•"/>
            </a:pPr>
            <a:r>
              <a:rPr lang="en-US"/>
              <a:t>Move wall back:  defending players 10 yards away from the ball in </a:t>
            </a:r>
            <a:r>
              <a:rPr lang="en-US" i="1"/>
              <a:t>all</a:t>
            </a:r>
            <a:r>
              <a:rPr lang="en-US"/>
              <a:t> directions</a:t>
            </a:r>
          </a:p>
          <a:p>
            <a:pPr>
              <a:buFontTx/>
              <a:buChar char="•"/>
            </a:pPr>
            <a:r>
              <a:rPr lang="en-US"/>
              <a:t>Whistle the restart</a:t>
            </a:r>
          </a:p>
          <a:p>
            <a:endParaRPr lang="en-US"/>
          </a:p>
        </p:txBody>
      </p:sp>
    </p:spTree>
    <p:extLst>
      <p:ext uri="{BB962C8B-B14F-4D97-AF65-F5344CB8AC3E}">
        <p14:creationId xmlns:p14="http://schemas.microsoft.com/office/powerpoint/2010/main" val="3783638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r>
              <a:rPr lang="en-US" b="1" u="sng"/>
              <a:t>The “Statue”</a:t>
            </a:r>
            <a:endParaRPr lang="en-US" b="1"/>
          </a:p>
          <a:p>
            <a:r>
              <a:rPr lang="en-US" i="1"/>
              <a:t>Definition:</a:t>
            </a:r>
            <a:r>
              <a:rPr lang="en-US"/>
              <a:t>  The player(s) who immediately stands in front of the ball to prevent the kick from being taken thereby forcing the referee to intervene.</a:t>
            </a:r>
          </a:p>
          <a:p>
            <a:endParaRPr lang="en-US"/>
          </a:p>
          <a:p>
            <a:pPr>
              <a:buFontTx/>
              <a:buChar char="•"/>
            </a:pPr>
            <a:r>
              <a:rPr lang="en-US" b="1"/>
              <a:t>Proactive verbally:</a:t>
            </a:r>
            <a:r>
              <a:rPr lang="en-US"/>
              <a:t>  As you see the player take position in front of the ball, verbally ask them to retreat</a:t>
            </a:r>
          </a:p>
          <a:p>
            <a:pPr>
              <a:buFontTx/>
              <a:buChar char="•"/>
            </a:pPr>
            <a:r>
              <a:rPr lang="en-US" b="1"/>
              <a:t>Encourage the statue to move back with you:  </a:t>
            </a:r>
            <a:r>
              <a:rPr lang="en-US"/>
              <a:t>As you move to the restart position, attempt to encourage the statue to move with you / back-up with you</a:t>
            </a:r>
          </a:p>
          <a:p>
            <a:pPr>
              <a:buFontTx/>
              <a:buChar char="•"/>
            </a:pPr>
            <a:r>
              <a:rPr lang="en-US" b="1"/>
              <a:t>Detect trend:  </a:t>
            </a:r>
            <a:r>
              <a:rPr lang="en-US"/>
              <a:t>If you see this as a trend to delay the restart, move to the spot of the foul quicker and manage more with your presence</a:t>
            </a:r>
          </a:p>
          <a:p>
            <a:pPr>
              <a:buFontTx/>
              <a:buChar char="•"/>
            </a:pPr>
            <a:r>
              <a:rPr lang="en-US" b="1"/>
              <a:t>Consider:</a:t>
            </a:r>
            <a:r>
              <a:rPr lang="en-US"/>
              <a:t>  did the player run-in to form the statue or was he there </a:t>
            </a:r>
            <a:r>
              <a:rPr lang="en-US" u="sng"/>
              <a:t>immediately</a:t>
            </a:r>
            <a:r>
              <a:rPr lang="en-US"/>
              <a:t> following the foul?</a:t>
            </a:r>
          </a:p>
          <a:p>
            <a:pPr>
              <a:buFontTx/>
              <a:buChar char="•"/>
            </a:pPr>
            <a:endParaRPr lang="en-US"/>
          </a:p>
          <a:p>
            <a:endParaRPr lang="en-US"/>
          </a:p>
        </p:txBody>
      </p:sp>
    </p:spTree>
    <p:extLst>
      <p:ext uri="{BB962C8B-B14F-4D97-AF65-F5344CB8AC3E}">
        <p14:creationId xmlns:p14="http://schemas.microsoft.com/office/powerpoint/2010/main" val="1728468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b="1" u="sng"/>
              <a:t>The “Statue”</a:t>
            </a:r>
            <a:endParaRPr lang="en-US" b="1"/>
          </a:p>
          <a:p>
            <a:r>
              <a:rPr lang="en-US"/>
              <a:t>The key is </a:t>
            </a:r>
            <a:r>
              <a:rPr lang="en-US" b="1" u="sng"/>
              <a:t>prevention</a:t>
            </a:r>
            <a:r>
              <a:rPr lang="en-US"/>
              <a:t> through </a:t>
            </a:r>
            <a:r>
              <a:rPr lang="en-US" b="1" u="sng"/>
              <a:t>presence.</a:t>
            </a:r>
            <a:r>
              <a:rPr lang="en-US" b="1"/>
              <a:t> </a:t>
            </a:r>
            <a:r>
              <a:rPr lang="en-US"/>
              <a:t> Without prevention, defenders will engage in tactics that will result in them receiving a yellow card like:</a:t>
            </a:r>
            <a:br>
              <a:rPr lang="en-US"/>
            </a:br>
            <a:endParaRPr lang="en-US"/>
          </a:p>
          <a:p>
            <a:pPr>
              <a:buFontTx/>
              <a:buChar char="•"/>
            </a:pPr>
            <a:r>
              <a:rPr lang="en-US"/>
              <a:t>Delaying the restart</a:t>
            </a:r>
          </a:p>
          <a:p>
            <a:pPr>
              <a:buFontTx/>
              <a:buChar char="•"/>
            </a:pPr>
            <a:r>
              <a:rPr lang="en-US"/>
              <a:t>Not respecting the required distance</a:t>
            </a:r>
          </a:p>
          <a:p>
            <a:endParaRPr lang="en-US"/>
          </a:p>
        </p:txBody>
      </p:sp>
    </p:spTree>
    <p:extLst>
      <p:ext uri="{BB962C8B-B14F-4D97-AF65-F5344CB8AC3E}">
        <p14:creationId xmlns:p14="http://schemas.microsoft.com/office/powerpoint/2010/main" val="3875456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r>
              <a:rPr lang="en-US" b="1"/>
              <a:t>Cautions and Retakes</a:t>
            </a:r>
          </a:p>
          <a:p>
            <a:r>
              <a:rPr lang="en-US"/>
              <a:t>Referees are responsible for ensuring that free kicks are taken without encumbrances unless a team decides to take a </a:t>
            </a:r>
            <a:r>
              <a:rPr lang="en-US" i="1"/>
              <a:t>quick free kick</a:t>
            </a:r>
            <a:r>
              <a:rPr lang="en-US"/>
              <a:t>.  The following guidelines </a:t>
            </a:r>
            <a:r>
              <a:rPr lang="en-US" b="1" u="sng"/>
              <a:t>must</a:t>
            </a:r>
            <a:r>
              <a:rPr lang="en-US"/>
              <a:t> be followed as they relate to the taking of a free kick.</a:t>
            </a:r>
          </a:p>
          <a:p>
            <a:endParaRPr lang="en-US"/>
          </a:p>
          <a:p>
            <a:r>
              <a:rPr lang="en-US"/>
              <a:t>Note the following new sentences contained in the 2008/2009 version of FIFA’s “Interpretation of the Laws of the Game and Guidelines for Referees:”</a:t>
            </a:r>
          </a:p>
          <a:p>
            <a:endParaRPr lang="en-US"/>
          </a:p>
          <a:p>
            <a:pPr algn="ctr"/>
            <a:r>
              <a:rPr lang="en-US"/>
              <a:t>“If a player decides to take a free kick and an opponent who is less that 10 yards from the ball intercepts it, the referee must allow play to continue.”</a:t>
            </a:r>
          </a:p>
          <a:p>
            <a:pPr algn="ctr"/>
            <a:r>
              <a:rPr lang="en-US"/>
              <a:t>and</a:t>
            </a:r>
          </a:p>
          <a:p>
            <a:pPr algn="ctr"/>
            <a:r>
              <a:rPr lang="en-US"/>
              <a:t>“If a player decides to take a free kick quickly and an opponent who is near the ball </a:t>
            </a:r>
            <a:r>
              <a:rPr lang="en-US" i="1"/>
              <a:t>deliberately prevents</a:t>
            </a:r>
            <a:r>
              <a:rPr lang="en-US"/>
              <a:t> him from taking the kick, the referee must caution the player for delaying the restart of play.”</a:t>
            </a:r>
          </a:p>
          <a:p>
            <a:pPr algn="ctr"/>
            <a:endParaRPr lang="en-US"/>
          </a:p>
          <a:p>
            <a:r>
              <a:rPr lang="en-US"/>
              <a:t>These sentences are at the heart of the interpretation and directives that follow.</a:t>
            </a:r>
          </a:p>
          <a:p>
            <a:endParaRPr lang="en-US"/>
          </a:p>
        </p:txBody>
      </p:sp>
    </p:spTree>
    <p:extLst>
      <p:ext uri="{BB962C8B-B14F-4D97-AF65-F5344CB8AC3E}">
        <p14:creationId xmlns:p14="http://schemas.microsoft.com/office/powerpoint/2010/main" val="446822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2" descr="background 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4"/>
          <p:cNvSpPr txBox="1">
            <a:spLocks noChangeArrowheads="1"/>
          </p:cNvSpPr>
          <p:nvPr userDrawn="1"/>
        </p:nvSpPr>
        <p:spPr bwMode="auto">
          <a:xfrm>
            <a:off x="8229600" y="6553200"/>
            <a:ext cx="4572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Rockwell"/>
              </a:defRPr>
            </a:lvl1pPr>
            <a:lvl2pPr marL="742950" indent="-285750" eaLnBrk="0" hangingPunct="0">
              <a:defRPr>
                <a:solidFill>
                  <a:schemeClr val="tx1"/>
                </a:solidFill>
                <a:latin typeface="Rockwell"/>
              </a:defRPr>
            </a:lvl2pPr>
            <a:lvl3pPr marL="1143000" indent="-228600" eaLnBrk="0" hangingPunct="0">
              <a:defRPr>
                <a:solidFill>
                  <a:schemeClr val="tx1"/>
                </a:solidFill>
                <a:latin typeface="Rockwell"/>
              </a:defRPr>
            </a:lvl3pPr>
            <a:lvl4pPr marL="1600200" indent="-228600" eaLnBrk="0" hangingPunct="0">
              <a:defRPr>
                <a:solidFill>
                  <a:schemeClr val="tx1"/>
                </a:solidFill>
                <a:latin typeface="Rockwell"/>
              </a:defRPr>
            </a:lvl4pPr>
            <a:lvl5pPr marL="2057400" indent="-228600" eaLnBrk="0" hangingPunct="0">
              <a:defRPr>
                <a:solidFill>
                  <a:schemeClr val="tx1"/>
                </a:solidFill>
                <a:latin typeface="Rockwell"/>
              </a:defRPr>
            </a:lvl5pPr>
            <a:lvl6pPr marL="2514600" indent="-228600" defTabSz="457200" eaLnBrk="0" fontAlgn="base" hangingPunct="0">
              <a:spcBef>
                <a:spcPct val="0"/>
              </a:spcBef>
              <a:spcAft>
                <a:spcPct val="0"/>
              </a:spcAft>
              <a:defRPr>
                <a:solidFill>
                  <a:schemeClr val="tx1"/>
                </a:solidFill>
                <a:latin typeface="Rockwell"/>
              </a:defRPr>
            </a:lvl6pPr>
            <a:lvl7pPr marL="2971800" indent="-228600" defTabSz="457200" eaLnBrk="0" fontAlgn="base" hangingPunct="0">
              <a:spcBef>
                <a:spcPct val="0"/>
              </a:spcBef>
              <a:spcAft>
                <a:spcPct val="0"/>
              </a:spcAft>
              <a:defRPr>
                <a:solidFill>
                  <a:schemeClr val="tx1"/>
                </a:solidFill>
                <a:latin typeface="Rockwell"/>
              </a:defRPr>
            </a:lvl7pPr>
            <a:lvl8pPr marL="3429000" indent="-228600" defTabSz="457200" eaLnBrk="0" fontAlgn="base" hangingPunct="0">
              <a:spcBef>
                <a:spcPct val="0"/>
              </a:spcBef>
              <a:spcAft>
                <a:spcPct val="0"/>
              </a:spcAft>
              <a:defRPr>
                <a:solidFill>
                  <a:schemeClr val="tx1"/>
                </a:solidFill>
                <a:latin typeface="Rockwell"/>
              </a:defRPr>
            </a:lvl8pPr>
            <a:lvl9pPr marL="3886200" indent="-228600" defTabSz="457200" eaLnBrk="0" fontAlgn="base" hangingPunct="0">
              <a:spcBef>
                <a:spcPct val="0"/>
              </a:spcBef>
              <a:spcAft>
                <a:spcPct val="0"/>
              </a:spcAft>
              <a:defRPr>
                <a:solidFill>
                  <a:schemeClr val="tx1"/>
                </a:solidFill>
                <a:latin typeface="Rockwell"/>
              </a:defRPr>
            </a:lvl9pPr>
          </a:lstStyle>
          <a:p>
            <a:pPr algn="r" defTabSz="457200" eaLnBrk="1" hangingPunct="1">
              <a:defRPr/>
            </a:pPr>
            <a:fld id="{07918F52-335F-4167-8E26-5B3789EF2076}" type="slidenum">
              <a:rPr lang="en-US" sz="800" b="1" smtClean="0">
                <a:solidFill>
                  <a:srgbClr val="595959"/>
                </a:solidFill>
                <a:latin typeface="Arial" pitchFamily="34" charset="0"/>
                <a:cs typeface="Arial" pitchFamily="34" charset="0"/>
              </a:rPr>
              <a:pPr algn="r" defTabSz="457200" eaLnBrk="1" hangingPunct="1">
                <a:defRPr/>
              </a:pPr>
              <a:t>‹#›</a:t>
            </a:fld>
            <a:endParaRPr lang="en-US" sz="800" b="1" smtClean="0">
              <a:solidFill>
                <a:srgbClr val="595959"/>
              </a:solidFill>
              <a:latin typeface="Arial" pitchFamily="34" charset="0"/>
              <a:cs typeface="Arial" pitchFamily="34" charset="0"/>
            </a:endParaRPr>
          </a:p>
        </p:txBody>
      </p:sp>
      <p:cxnSp>
        <p:nvCxnSpPr>
          <p:cNvPr id="8" name="Straight Connector 7"/>
          <p:cNvCxnSpPr/>
          <p:nvPr userDrawn="1"/>
        </p:nvCxnSpPr>
        <p:spPr>
          <a:xfrm rot="10800000">
            <a:off x="457200" y="6477000"/>
            <a:ext cx="8229600" cy="1588"/>
          </a:xfrm>
          <a:prstGeom prst="line">
            <a:avLst/>
          </a:prstGeom>
          <a:ln w="9525" cap="rnd">
            <a:solidFill>
              <a:schemeClr val="tx1">
                <a:lumMod val="50000"/>
                <a:lumOff val="50000"/>
              </a:schemeClr>
            </a:solidFill>
            <a:prstDash val="solid"/>
          </a:ln>
          <a:effectLst/>
        </p:spPr>
        <p:style>
          <a:lnRef idx="2">
            <a:schemeClr val="accent1"/>
          </a:lnRef>
          <a:fillRef idx="0">
            <a:schemeClr val="accent1"/>
          </a:fillRef>
          <a:effectRef idx="1">
            <a:schemeClr val="accent1"/>
          </a:effectRef>
          <a:fontRef idx="minor">
            <a:schemeClr val="tx1"/>
          </a:fontRef>
        </p:style>
      </p:cxnSp>
      <p:pic>
        <p:nvPicPr>
          <p:cNvPr id="9" name="Picture 14" descr="Referee Program.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07338" y="38100"/>
            <a:ext cx="9318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24000" y="76200"/>
            <a:ext cx="6248400" cy="868363"/>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descr="OhioSouthogogif"/>
          <p:cNvPicPr>
            <a:picLocks noChangeAspect="1" noChangeArrowheads="1"/>
          </p:cNvPicPr>
          <p:nvPr userDrawn="1"/>
        </p:nvPicPr>
        <p:blipFill>
          <a:blip r:embed="rId4" cstate="print"/>
          <a:srcRect/>
          <a:stretch>
            <a:fillRect/>
          </a:stretch>
        </p:blipFill>
        <p:spPr bwMode="auto">
          <a:xfrm>
            <a:off x="304800" y="82771"/>
            <a:ext cx="914400" cy="868363"/>
          </a:xfrm>
          <a:prstGeom prst="rect">
            <a:avLst/>
          </a:prstGeom>
          <a:noFill/>
          <a:ln w="9525">
            <a:noFill/>
            <a:miter lim="800000"/>
            <a:headEnd/>
            <a:tailEnd/>
          </a:ln>
        </p:spPr>
      </p:pic>
    </p:spTree>
    <p:extLst>
      <p:ext uri="{BB962C8B-B14F-4D97-AF65-F5344CB8AC3E}">
        <p14:creationId xmlns:p14="http://schemas.microsoft.com/office/powerpoint/2010/main" val="2174186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283A62F5-D630-4C26-B4F5-623D75B920E2}" type="datetimeFigureOut">
              <a:rPr lang="en-US"/>
              <a:pPr/>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6D1D2116-7927-49B4-ACC6-5E97D2B26905}" type="slidenum">
              <a:rPr lang="en-US"/>
              <a:pPr/>
              <a:t>‹#›</a:t>
            </a:fld>
            <a:endParaRPr lang="en-US"/>
          </a:p>
        </p:txBody>
      </p:sp>
    </p:spTree>
    <p:extLst>
      <p:ext uri="{BB962C8B-B14F-4D97-AF65-F5344CB8AC3E}">
        <p14:creationId xmlns:p14="http://schemas.microsoft.com/office/powerpoint/2010/main" val="180245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991CAB91-8FCD-4B3C-A68E-C194482C5452}" type="datetimeFigureOut">
              <a:rPr lang="en-US"/>
              <a:pPr/>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570EA5A3-8268-44B9-8A65-9BBD67952993}" type="slidenum">
              <a:rPr lang="en-US"/>
              <a:pPr/>
              <a:t>‹#›</a:t>
            </a:fld>
            <a:endParaRPr lang="en-US"/>
          </a:p>
        </p:txBody>
      </p:sp>
    </p:spTree>
    <p:extLst>
      <p:ext uri="{BB962C8B-B14F-4D97-AF65-F5344CB8AC3E}">
        <p14:creationId xmlns:p14="http://schemas.microsoft.com/office/powerpoint/2010/main" val="250239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5A31AEF1-5966-4A47-96AD-D676B240480B}" type="datetimeFigureOut">
              <a:rPr lang="en-US"/>
              <a:pPr/>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D7CC7A75-77F6-4D9D-B153-25D6AFD7CB25}" type="slidenum">
              <a:rPr lang="en-US"/>
              <a:pPr/>
              <a:t>‹#›</a:t>
            </a:fld>
            <a:endParaRPr lang="en-US"/>
          </a:p>
        </p:txBody>
      </p:sp>
    </p:spTree>
    <p:extLst>
      <p:ext uri="{BB962C8B-B14F-4D97-AF65-F5344CB8AC3E}">
        <p14:creationId xmlns:p14="http://schemas.microsoft.com/office/powerpoint/2010/main" val="1650926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BDB4F44A-132C-496A-996A-44C16B3F2D50}" type="datetimeFigureOut">
              <a:rPr lang="en-US"/>
              <a:pPr/>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EA976D4A-A3A7-4D68-AAD6-7C4B3E31BD80}" type="slidenum">
              <a:rPr lang="en-US"/>
              <a:pPr/>
              <a:t>‹#›</a:t>
            </a:fld>
            <a:endParaRPr lang="en-US"/>
          </a:p>
        </p:txBody>
      </p:sp>
    </p:spTree>
    <p:extLst>
      <p:ext uri="{BB962C8B-B14F-4D97-AF65-F5344CB8AC3E}">
        <p14:creationId xmlns:p14="http://schemas.microsoft.com/office/powerpoint/2010/main" val="3805917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DDF341B4-415F-44C4-A486-2CEE201979E1}" type="datetimeFigureOut">
              <a:rPr lang="en-US"/>
              <a:pPr/>
              <a:t>1/19/2017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8DCE9793-1BA3-4E68-82DA-C71B3D971D55}" type="slidenum">
              <a:rPr lang="en-US"/>
              <a:pPr/>
              <a:t>‹#›</a:t>
            </a:fld>
            <a:endParaRPr lang="en-US"/>
          </a:p>
        </p:txBody>
      </p:sp>
    </p:spTree>
    <p:extLst>
      <p:ext uri="{BB962C8B-B14F-4D97-AF65-F5344CB8AC3E}">
        <p14:creationId xmlns:p14="http://schemas.microsoft.com/office/powerpoint/2010/main" val="3371818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2BB89BAA-B4CC-4D0B-BD9A-79EFB2D8867A}" type="datetimeFigureOut">
              <a:rPr lang="en-US"/>
              <a:pPr/>
              <a:t>1/19/2017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028F0FA4-3B9F-4905-A581-E1B77A8B75E5}" type="slidenum">
              <a:rPr lang="en-US"/>
              <a:pPr/>
              <a:t>‹#›</a:t>
            </a:fld>
            <a:endParaRPr lang="en-US"/>
          </a:p>
        </p:txBody>
      </p:sp>
    </p:spTree>
    <p:extLst>
      <p:ext uri="{BB962C8B-B14F-4D97-AF65-F5344CB8AC3E}">
        <p14:creationId xmlns:p14="http://schemas.microsoft.com/office/powerpoint/2010/main" val="1051223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AB2FC4BF-7DC3-4823-952B-FCBE055491AC}" type="datetimeFigureOut">
              <a:rPr lang="en-US"/>
              <a:pPr/>
              <a:t>1/19/2017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DF4812F8-64CC-493B-A036-02CB2B58C91F}" type="slidenum">
              <a:rPr lang="en-US"/>
              <a:pPr/>
              <a:t>‹#›</a:t>
            </a:fld>
            <a:endParaRPr lang="en-US"/>
          </a:p>
        </p:txBody>
      </p:sp>
    </p:spTree>
    <p:extLst>
      <p:ext uri="{BB962C8B-B14F-4D97-AF65-F5344CB8AC3E}">
        <p14:creationId xmlns:p14="http://schemas.microsoft.com/office/powerpoint/2010/main" val="3113166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313E1DCD-80C1-41BA-A7E1-9CD7ED68712B}" type="datetimeFigureOut">
              <a:rPr lang="en-US"/>
              <a:pPr/>
              <a:t>1/19/2017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F101413D-BE20-4517-A041-A8FFA9E3352E}" type="slidenum">
              <a:rPr lang="en-US"/>
              <a:pPr/>
              <a:t>‹#›</a:t>
            </a:fld>
            <a:endParaRPr lang="en-US"/>
          </a:p>
        </p:txBody>
      </p:sp>
    </p:spTree>
    <p:extLst>
      <p:ext uri="{BB962C8B-B14F-4D97-AF65-F5344CB8AC3E}">
        <p14:creationId xmlns:p14="http://schemas.microsoft.com/office/powerpoint/2010/main" val="176055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CEF404FA-CB4A-45E7-9133-C1751857AE8A}" type="datetimeFigureOut">
              <a:rPr lang="en-US"/>
              <a:pPr/>
              <a:t>1/19/2017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89729677-3302-4C20-9D5E-0AE546938573}" type="slidenum">
              <a:rPr lang="en-US"/>
              <a:pPr/>
              <a:t>‹#›</a:t>
            </a:fld>
            <a:endParaRPr lang="en-US"/>
          </a:p>
        </p:txBody>
      </p:sp>
    </p:spTree>
    <p:extLst>
      <p:ext uri="{BB962C8B-B14F-4D97-AF65-F5344CB8AC3E}">
        <p14:creationId xmlns:p14="http://schemas.microsoft.com/office/powerpoint/2010/main" val="3238274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6EB12AD3-4EA4-4E67-9501-EB9FFF12EE5B}" type="datetimeFigureOut">
              <a:rPr lang="en-US"/>
              <a:pPr/>
              <a:t>1/19/2017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C4E6C6AB-CC65-4F1D-AD9B-B0FA0048518B}" type="slidenum">
              <a:rPr lang="en-US"/>
              <a:pPr/>
              <a:t>‹#›</a:t>
            </a:fld>
            <a:endParaRPr lang="en-US"/>
          </a:p>
        </p:txBody>
      </p:sp>
    </p:spTree>
    <p:extLst>
      <p:ext uri="{BB962C8B-B14F-4D97-AF65-F5344CB8AC3E}">
        <p14:creationId xmlns:p14="http://schemas.microsoft.com/office/powerpoint/2010/main" val="69769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0D2F87E5-6F3A-4159-8D32-09046445BA7C}" type="datetimeFigureOut">
              <a:rPr lang="en-US"/>
              <a:pPr/>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FB75E0CE-06A3-4008-92E1-D2C3ED4B0A70}" type="slidenum">
              <a:rPr lang="en-US"/>
              <a:pPr/>
              <a:t>‹#›</a:t>
            </a:fld>
            <a:endParaRPr lang="en-US"/>
          </a:p>
        </p:txBody>
      </p:sp>
    </p:spTree>
    <p:extLst>
      <p:ext uri="{BB962C8B-B14F-4D97-AF65-F5344CB8AC3E}">
        <p14:creationId xmlns:p14="http://schemas.microsoft.com/office/powerpoint/2010/main" val="2251510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017B2D1F-FF73-430E-B0FE-D781B3A112E5}" type="datetimeFigureOut">
              <a:rPr lang="en-US"/>
              <a:pPr/>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AA6B2989-7DD8-403D-8358-4EEE7C1E7A7C}" type="slidenum">
              <a:rPr lang="en-US"/>
              <a:pPr/>
              <a:t>‹#›</a:t>
            </a:fld>
            <a:endParaRPr lang="en-US"/>
          </a:p>
        </p:txBody>
      </p:sp>
    </p:spTree>
    <p:extLst>
      <p:ext uri="{BB962C8B-B14F-4D97-AF65-F5344CB8AC3E}">
        <p14:creationId xmlns:p14="http://schemas.microsoft.com/office/powerpoint/2010/main" val="6717379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F72FC435-24B4-47BE-9007-DC0C80BC5391}" type="datetimeFigureOut">
              <a:rPr lang="en-US"/>
              <a:pPr/>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63DC7932-B3C0-4B19-B2A6-89FBABF1E657}" type="slidenum">
              <a:rPr lang="en-US"/>
              <a:pPr/>
              <a:t>‹#›</a:t>
            </a:fld>
            <a:endParaRPr lang="en-US"/>
          </a:p>
        </p:txBody>
      </p:sp>
    </p:spTree>
    <p:extLst>
      <p:ext uri="{BB962C8B-B14F-4D97-AF65-F5344CB8AC3E}">
        <p14:creationId xmlns:p14="http://schemas.microsoft.com/office/powerpoint/2010/main" val="84540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763424A-E820-4436-89C9-2B10A76A5E1E}" type="datetimeFigureOut">
              <a:rPr lang="en-US"/>
              <a:pPr/>
              <a:t>1/19/2017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CD9B8D-DDB7-4321-810B-27B085BA9833}" type="slidenum">
              <a:rPr lang="en-US"/>
              <a:pPr/>
              <a:t>‹#›</a:t>
            </a:fld>
            <a:endParaRPr lang="en-US"/>
          </a:p>
        </p:txBody>
      </p:sp>
    </p:spTree>
    <p:extLst>
      <p:ext uri="{BB962C8B-B14F-4D97-AF65-F5344CB8AC3E}">
        <p14:creationId xmlns:p14="http://schemas.microsoft.com/office/powerpoint/2010/main" val="36811667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FD62C51-32F4-4074-95DE-6F993393DEE0}" type="datetimeFigureOut">
              <a:rPr lang="en-US"/>
              <a:pPr/>
              <a:t>1/19/2017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9622E3-A742-4ED1-9FC1-F66046C30DD6}" type="slidenum">
              <a:rPr lang="en-US"/>
              <a:pPr/>
              <a:t>‹#›</a:t>
            </a:fld>
            <a:endParaRPr lang="en-US"/>
          </a:p>
        </p:txBody>
      </p:sp>
    </p:spTree>
    <p:extLst>
      <p:ext uri="{BB962C8B-B14F-4D97-AF65-F5344CB8AC3E}">
        <p14:creationId xmlns:p14="http://schemas.microsoft.com/office/powerpoint/2010/main" val="39221586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6550A36-7327-4072-B523-2ACF321343A1}" type="datetimeFigureOut">
              <a:rPr lang="en-US"/>
              <a:pPr/>
              <a:t>1/19/2017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E6D88-A2FA-4D1E-AC69-3F818CB3634D}" type="slidenum">
              <a:rPr lang="en-US"/>
              <a:pPr/>
              <a:t>‹#›</a:t>
            </a:fld>
            <a:endParaRPr lang="en-US"/>
          </a:p>
        </p:txBody>
      </p:sp>
    </p:spTree>
    <p:extLst>
      <p:ext uri="{BB962C8B-B14F-4D97-AF65-F5344CB8AC3E}">
        <p14:creationId xmlns:p14="http://schemas.microsoft.com/office/powerpoint/2010/main" val="5411984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05DF535-5BA9-443C-BFF5-ED60C42DE45D}" type="datetimeFigureOut">
              <a:rPr lang="en-US"/>
              <a:pPr/>
              <a:t>1/19/2017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FE075A88-CA67-4120-BA64-95950DDBD155}" type="slidenum">
              <a:rPr lang="en-US"/>
              <a:pPr/>
              <a:t>‹#›</a:t>
            </a:fld>
            <a:endParaRPr lang="en-US"/>
          </a:p>
        </p:txBody>
      </p:sp>
    </p:spTree>
    <p:extLst>
      <p:ext uri="{BB962C8B-B14F-4D97-AF65-F5344CB8AC3E}">
        <p14:creationId xmlns:p14="http://schemas.microsoft.com/office/powerpoint/2010/main" val="16547507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5E675C1-4085-4D28-956F-50D99859E05D}" type="datetimeFigureOut">
              <a:rPr lang="en-US"/>
              <a:pPr/>
              <a:t>1/19/2017</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6794146-67E5-49E2-A868-CAD6891C0673}" type="slidenum">
              <a:rPr lang="en-US"/>
              <a:pPr/>
              <a:t>‹#›</a:t>
            </a:fld>
            <a:endParaRPr lang="en-US"/>
          </a:p>
        </p:txBody>
      </p:sp>
    </p:spTree>
    <p:extLst>
      <p:ext uri="{BB962C8B-B14F-4D97-AF65-F5344CB8AC3E}">
        <p14:creationId xmlns:p14="http://schemas.microsoft.com/office/powerpoint/2010/main" val="21743186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6AEAD4A-DB3D-4F36-84CF-455B27CF6BC6}" type="datetimeFigureOut">
              <a:rPr lang="en-US"/>
              <a:pPr/>
              <a:t>1/19/2017</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23280E73-6E56-4E31-8A0E-B115EDDE955A}" type="slidenum">
              <a:rPr lang="en-US"/>
              <a:pPr/>
              <a:t>‹#›</a:t>
            </a:fld>
            <a:endParaRPr lang="en-US"/>
          </a:p>
        </p:txBody>
      </p:sp>
    </p:spTree>
    <p:extLst>
      <p:ext uri="{BB962C8B-B14F-4D97-AF65-F5344CB8AC3E}">
        <p14:creationId xmlns:p14="http://schemas.microsoft.com/office/powerpoint/2010/main" val="475228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DBE390F-0B6E-4F66-8C3B-0154D5764D1E}" type="datetimeFigureOut">
              <a:rPr lang="en-US"/>
              <a:pPr/>
              <a:t>1/19/2017</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54DB6DA4-5348-4570-8784-7177377FE537}" type="slidenum">
              <a:rPr lang="en-US"/>
              <a:pPr/>
              <a:t>‹#›</a:t>
            </a:fld>
            <a:endParaRPr lang="en-US"/>
          </a:p>
        </p:txBody>
      </p:sp>
    </p:spTree>
    <p:extLst>
      <p:ext uri="{BB962C8B-B14F-4D97-AF65-F5344CB8AC3E}">
        <p14:creationId xmlns:p14="http://schemas.microsoft.com/office/powerpoint/2010/main" val="15422333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E35673-B861-40AF-92C0-E65879A24B90}" type="datetimeFigureOut">
              <a:rPr lang="en-US"/>
              <a:pPr/>
              <a:t>1/19/2017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971DE71-B2BD-4FFF-BA90-5FCD749CB1DC}" type="slidenum">
              <a:rPr lang="en-US"/>
              <a:pPr/>
              <a:t>‹#›</a:t>
            </a:fld>
            <a:endParaRPr lang="en-US"/>
          </a:p>
        </p:txBody>
      </p:sp>
    </p:spTree>
    <p:extLst>
      <p:ext uri="{BB962C8B-B14F-4D97-AF65-F5344CB8AC3E}">
        <p14:creationId xmlns:p14="http://schemas.microsoft.com/office/powerpoint/2010/main" val="97280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89AD1729-BCC9-4526-B4AE-7E85F9038BDC}" type="datetimeFigureOut">
              <a:rPr lang="en-US"/>
              <a:pPr/>
              <a:t>1/19/2017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B9240A6E-D2B7-479E-B8CF-2380D24089D4}" type="slidenum">
              <a:rPr lang="en-US"/>
              <a:pPr/>
              <a:t>‹#›</a:t>
            </a:fld>
            <a:endParaRPr lang="en-US"/>
          </a:p>
        </p:txBody>
      </p:sp>
    </p:spTree>
    <p:extLst>
      <p:ext uri="{BB962C8B-B14F-4D97-AF65-F5344CB8AC3E}">
        <p14:creationId xmlns:p14="http://schemas.microsoft.com/office/powerpoint/2010/main" val="14034291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113009-CF31-40B7-AD33-220C549666C8}" type="datetimeFigureOut">
              <a:rPr lang="en-US"/>
              <a:pPr/>
              <a:t>1/19/2017</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26434B8-2A0A-4778-8681-3A50ED2454F2}" type="slidenum">
              <a:rPr lang="en-US"/>
              <a:pPr/>
              <a:t>‹#›</a:t>
            </a:fld>
            <a:endParaRPr lang="en-US"/>
          </a:p>
        </p:txBody>
      </p:sp>
    </p:spTree>
    <p:extLst>
      <p:ext uri="{BB962C8B-B14F-4D97-AF65-F5344CB8AC3E}">
        <p14:creationId xmlns:p14="http://schemas.microsoft.com/office/powerpoint/2010/main" val="19066134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947747C-9276-4F0F-B9AE-5038EF881EC1}" type="datetimeFigureOut">
              <a:rPr lang="en-US"/>
              <a:pPr/>
              <a:t>1/19/2017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676DAF-731C-43C0-939E-B46E9C0003DC}" type="slidenum">
              <a:rPr lang="en-US"/>
              <a:pPr/>
              <a:t>‹#›</a:t>
            </a:fld>
            <a:endParaRPr lang="en-US"/>
          </a:p>
        </p:txBody>
      </p:sp>
    </p:spTree>
    <p:extLst>
      <p:ext uri="{BB962C8B-B14F-4D97-AF65-F5344CB8AC3E}">
        <p14:creationId xmlns:p14="http://schemas.microsoft.com/office/powerpoint/2010/main" val="31030825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49B8B84-84F7-4839-99B4-D93243498C8B}" type="datetimeFigureOut">
              <a:rPr lang="en-US"/>
              <a:pPr/>
              <a:t>1/19/2017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FD27A1-8C72-4A9C-B852-C3F3B6D2C5B2}" type="slidenum">
              <a:rPr lang="en-US"/>
              <a:pPr/>
              <a:t>‹#›</a:t>
            </a:fld>
            <a:endParaRPr lang="en-US"/>
          </a:p>
        </p:txBody>
      </p:sp>
    </p:spTree>
    <p:extLst>
      <p:ext uri="{BB962C8B-B14F-4D97-AF65-F5344CB8AC3E}">
        <p14:creationId xmlns:p14="http://schemas.microsoft.com/office/powerpoint/2010/main" val="382141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891BA93B-5C1F-4809-AF7A-7BC9CA9D13F3}" type="datetimeFigureOut">
              <a:rPr lang="en-US"/>
              <a:pPr/>
              <a:t>1/19/2017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3CA38FF3-2AC8-457C-874F-E43DB265035F}" type="slidenum">
              <a:rPr lang="en-US"/>
              <a:pPr/>
              <a:t>‹#›</a:t>
            </a:fld>
            <a:endParaRPr lang="en-US"/>
          </a:p>
        </p:txBody>
      </p:sp>
    </p:spTree>
    <p:extLst>
      <p:ext uri="{BB962C8B-B14F-4D97-AF65-F5344CB8AC3E}">
        <p14:creationId xmlns:p14="http://schemas.microsoft.com/office/powerpoint/2010/main" val="4095623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B50AE393-647B-49FB-ABAE-A098658581EE}" type="datetimeFigureOut">
              <a:rPr lang="en-US"/>
              <a:pPr/>
              <a:t>1/19/2017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6BC2453E-67AB-4470-BCD0-A0CD3F0DC0E8}" type="slidenum">
              <a:rPr lang="en-US"/>
              <a:pPr/>
              <a:t>‹#›</a:t>
            </a:fld>
            <a:endParaRPr lang="en-US"/>
          </a:p>
        </p:txBody>
      </p:sp>
    </p:spTree>
    <p:extLst>
      <p:ext uri="{BB962C8B-B14F-4D97-AF65-F5344CB8AC3E}">
        <p14:creationId xmlns:p14="http://schemas.microsoft.com/office/powerpoint/2010/main" val="40681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7518E9F4-EB96-48A2-B757-2E3BD169A9E4}" type="datetimeFigureOut">
              <a:rPr lang="en-US"/>
              <a:pPr/>
              <a:t>1/19/2017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FACCF7C6-9AF1-4BEF-A891-50BCBA04E7F0}" type="slidenum">
              <a:rPr lang="en-US"/>
              <a:pPr/>
              <a:t>‹#›</a:t>
            </a:fld>
            <a:endParaRPr lang="en-US"/>
          </a:p>
        </p:txBody>
      </p:sp>
    </p:spTree>
    <p:extLst>
      <p:ext uri="{BB962C8B-B14F-4D97-AF65-F5344CB8AC3E}">
        <p14:creationId xmlns:p14="http://schemas.microsoft.com/office/powerpoint/2010/main" val="17568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F1B03CD6-C02A-4ED0-8310-D0966BF5A5FF}" type="datetimeFigureOut">
              <a:rPr lang="en-US"/>
              <a:pPr/>
              <a:t>1/19/2017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040622CF-9F8A-4F5A-9BD5-3966E399F339}" type="slidenum">
              <a:rPr lang="en-US"/>
              <a:pPr/>
              <a:t>‹#›</a:t>
            </a:fld>
            <a:endParaRPr lang="en-US"/>
          </a:p>
        </p:txBody>
      </p:sp>
    </p:spTree>
    <p:extLst>
      <p:ext uri="{BB962C8B-B14F-4D97-AF65-F5344CB8AC3E}">
        <p14:creationId xmlns:p14="http://schemas.microsoft.com/office/powerpoint/2010/main" val="1250419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8E6F3D80-9ACF-4A20-AF2E-D7369E2340DE}" type="datetimeFigureOut">
              <a:rPr lang="en-US"/>
              <a:pPr/>
              <a:t>1/19/2017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F9F0710E-D955-48DB-8DAD-032DB71270A5}" type="slidenum">
              <a:rPr lang="en-US"/>
              <a:pPr/>
              <a:t>‹#›</a:t>
            </a:fld>
            <a:endParaRPr lang="en-US"/>
          </a:p>
        </p:txBody>
      </p:sp>
    </p:spTree>
    <p:extLst>
      <p:ext uri="{BB962C8B-B14F-4D97-AF65-F5344CB8AC3E}">
        <p14:creationId xmlns:p14="http://schemas.microsoft.com/office/powerpoint/2010/main" val="685997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2E55E9C2-F13C-4762-904A-8B39A332CB5A}" type="datetimeFigureOut">
              <a:rPr lang="en-US"/>
              <a:pPr/>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defTabSz="457200">
              <a:defRPr/>
            </a:lvl1pPr>
          </a:lstStyle>
          <a:p>
            <a:fld id="{CE3CFC1F-0B59-4777-805F-18ACAD151FD5}" type="slidenum">
              <a:rPr lang="en-US"/>
              <a:pPr/>
              <a:t>‹#›</a:t>
            </a:fld>
            <a:endParaRPr lang="en-US"/>
          </a:p>
        </p:txBody>
      </p:sp>
    </p:spTree>
    <p:extLst>
      <p:ext uri="{BB962C8B-B14F-4D97-AF65-F5344CB8AC3E}">
        <p14:creationId xmlns:p14="http://schemas.microsoft.com/office/powerpoint/2010/main" val="108672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4.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2.pn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background 5.pn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1371600" y="76200"/>
            <a:ext cx="6400800" cy="868363"/>
          </a:xfrm>
          <a:prstGeom prst="rect">
            <a:avLst/>
          </a:prstGeom>
          <a:effectLst>
            <a:outerShdw blurRad="50800" dist="38100" dir="2700000" algn="tl" rotWithShape="0">
              <a:srgbClr val="000000">
                <a:alpha val="43000"/>
              </a:srgbClr>
            </a:outerShdw>
          </a:effectLst>
        </p:spPr>
        <p:txBody>
          <a:bodyPr vert="horz" wrap="square" lIns="0" tIns="0" rIns="0" bIns="0" numCol="1" anchor="ctr" anchorCtr="0" compatLnSpc="1">
            <a:prstTxWarp prst="textNoShape">
              <a:avLst/>
            </a:prstTxWarp>
            <a:noAutofit/>
          </a:bodyPr>
          <a:lstStyle/>
          <a:p>
            <a:pPr lvl="0"/>
            <a:r>
              <a:rPr lang="en-US" dirty="0" smtClean="0"/>
              <a:t>Click to edit Master title style</a:t>
            </a:r>
          </a:p>
        </p:txBody>
      </p:sp>
      <p:sp>
        <p:nvSpPr>
          <p:cNvPr id="1028" name="Text Placeholder 2"/>
          <p:cNvSpPr>
            <a:spLocks noGrp="1"/>
          </p:cNvSpPr>
          <p:nvPr>
            <p:ph type="body" idx="1"/>
          </p:nvPr>
        </p:nvSpPr>
        <p:spPr bwMode="auto">
          <a:xfrm>
            <a:off x="457200" y="13716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Box 14"/>
          <p:cNvSpPr txBox="1">
            <a:spLocks noChangeArrowheads="1"/>
          </p:cNvSpPr>
          <p:nvPr userDrawn="1"/>
        </p:nvSpPr>
        <p:spPr bwMode="auto">
          <a:xfrm>
            <a:off x="8229600" y="6553200"/>
            <a:ext cx="4572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Rockwell"/>
              </a:defRPr>
            </a:lvl1pPr>
            <a:lvl2pPr marL="742950" indent="-285750" eaLnBrk="0" hangingPunct="0">
              <a:defRPr>
                <a:solidFill>
                  <a:schemeClr val="tx1"/>
                </a:solidFill>
                <a:latin typeface="Rockwell"/>
              </a:defRPr>
            </a:lvl2pPr>
            <a:lvl3pPr marL="1143000" indent="-228600" eaLnBrk="0" hangingPunct="0">
              <a:defRPr>
                <a:solidFill>
                  <a:schemeClr val="tx1"/>
                </a:solidFill>
                <a:latin typeface="Rockwell"/>
              </a:defRPr>
            </a:lvl3pPr>
            <a:lvl4pPr marL="1600200" indent="-228600" eaLnBrk="0" hangingPunct="0">
              <a:defRPr>
                <a:solidFill>
                  <a:schemeClr val="tx1"/>
                </a:solidFill>
                <a:latin typeface="Rockwell"/>
              </a:defRPr>
            </a:lvl4pPr>
            <a:lvl5pPr marL="2057400" indent="-228600" eaLnBrk="0" hangingPunct="0">
              <a:defRPr>
                <a:solidFill>
                  <a:schemeClr val="tx1"/>
                </a:solidFill>
                <a:latin typeface="Rockwell"/>
              </a:defRPr>
            </a:lvl5pPr>
            <a:lvl6pPr marL="2514600" indent="-228600" defTabSz="457200" eaLnBrk="0" fontAlgn="base" hangingPunct="0">
              <a:spcBef>
                <a:spcPct val="0"/>
              </a:spcBef>
              <a:spcAft>
                <a:spcPct val="0"/>
              </a:spcAft>
              <a:defRPr>
                <a:solidFill>
                  <a:schemeClr val="tx1"/>
                </a:solidFill>
                <a:latin typeface="Rockwell"/>
              </a:defRPr>
            </a:lvl6pPr>
            <a:lvl7pPr marL="2971800" indent="-228600" defTabSz="457200" eaLnBrk="0" fontAlgn="base" hangingPunct="0">
              <a:spcBef>
                <a:spcPct val="0"/>
              </a:spcBef>
              <a:spcAft>
                <a:spcPct val="0"/>
              </a:spcAft>
              <a:defRPr>
                <a:solidFill>
                  <a:schemeClr val="tx1"/>
                </a:solidFill>
                <a:latin typeface="Rockwell"/>
              </a:defRPr>
            </a:lvl7pPr>
            <a:lvl8pPr marL="3429000" indent="-228600" defTabSz="457200" eaLnBrk="0" fontAlgn="base" hangingPunct="0">
              <a:spcBef>
                <a:spcPct val="0"/>
              </a:spcBef>
              <a:spcAft>
                <a:spcPct val="0"/>
              </a:spcAft>
              <a:defRPr>
                <a:solidFill>
                  <a:schemeClr val="tx1"/>
                </a:solidFill>
                <a:latin typeface="Rockwell"/>
              </a:defRPr>
            </a:lvl8pPr>
            <a:lvl9pPr marL="3886200" indent="-228600" defTabSz="457200" eaLnBrk="0" fontAlgn="base" hangingPunct="0">
              <a:spcBef>
                <a:spcPct val="0"/>
              </a:spcBef>
              <a:spcAft>
                <a:spcPct val="0"/>
              </a:spcAft>
              <a:defRPr>
                <a:solidFill>
                  <a:schemeClr val="tx1"/>
                </a:solidFill>
                <a:latin typeface="Rockwell"/>
              </a:defRPr>
            </a:lvl9pPr>
          </a:lstStyle>
          <a:p>
            <a:pPr algn="r" defTabSz="457200" eaLnBrk="1" hangingPunct="1">
              <a:defRPr/>
            </a:pPr>
            <a:fld id="{9755EA55-DF5F-4616-9ABF-B6E871B51179}" type="slidenum">
              <a:rPr lang="en-US" sz="800" b="1" smtClean="0">
                <a:solidFill>
                  <a:srgbClr val="595959"/>
                </a:solidFill>
                <a:latin typeface="Arial" pitchFamily="34" charset="0"/>
                <a:cs typeface="Arial" pitchFamily="34" charset="0"/>
              </a:rPr>
              <a:pPr algn="r" defTabSz="457200" eaLnBrk="1" hangingPunct="1">
                <a:defRPr/>
              </a:pPr>
              <a:t>‹#›</a:t>
            </a:fld>
            <a:endParaRPr lang="en-US" sz="800" b="1" smtClean="0">
              <a:solidFill>
                <a:srgbClr val="595959"/>
              </a:solidFill>
              <a:latin typeface="Arial" pitchFamily="34" charset="0"/>
              <a:cs typeface="Arial" pitchFamily="34" charset="0"/>
            </a:endParaRPr>
          </a:p>
        </p:txBody>
      </p:sp>
      <p:cxnSp>
        <p:nvCxnSpPr>
          <p:cNvPr id="17" name="Straight Connector 16"/>
          <p:cNvCxnSpPr/>
          <p:nvPr userDrawn="1"/>
        </p:nvCxnSpPr>
        <p:spPr>
          <a:xfrm rot="10800000">
            <a:off x="457200" y="6477000"/>
            <a:ext cx="8229600" cy="1588"/>
          </a:xfrm>
          <a:prstGeom prst="line">
            <a:avLst/>
          </a:prstGeom>
          <a:ln w="9525" cap="rnd">
            <a:solidFill>
              <a:schemeClr val="tx1">
                <a:lumMod val="50000"/>
                <a:lumOff val="50000"/>
              </a:schemeClr>
            </a:solidFill>
            <a:prstDash val="solid"/>
          </a:ln>
          <a:effectLst/>
        </p:spPr>
        <p:style>
          <a:lnRef idx="2">
            <a:schemeClr val="accent1"/>
          </a:lnRef>
          <a:fillRef idx="0">
            <a:schemeClr val="accent1"/>
          </a:fillRef>
          <a:effectRef idx="1">
            <a:schemeClr val="accent1"/>
          </a:effectRef>
          <a:fontRef idx="minor">
            <a:schemeClr val="tx1"/>
          </a:fontRef>
        </p:style>
      </p:cxnSp>
      <p:pic>
        <p:nvPicPr>
          <p:cNvPr id="1033" name="Picture 14" descr="Referee Program.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07338" y="38100"/>
            <a:ext cx="9318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OhioSouthogogif"/>
          <p:cNvPicPr>
            <a:picLocks noChangeAspect="1" noChangeArrowheads="1"/>
          </p:cNvPicPr>
          <p:nvPr userDrawn="1"/>
        </p:nvPicPr>
        <p:blipFill>
          <a:blip r:embed="rId14" cstate="print"/>
          <a:srcRect/>
          <a:stretch>
            <a:fillRect/>
          </a:stretch>
        </p:blipFill>
        <p:spPr bwMode="auto">
          <a:xfrm>
            <a:off x="304800" y="82771"/>
            <a:ext cx="914400" cy="8683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txStyles>
    <p:titleStyle>
      <a:lvl1pPr algn="l" defTabSz="457200" rtl="0" eaLnBrk="0" fontAlgn="base" hangingPunct="0">
        <a:spcBef>
          <a:spcPct val="0"/>
        </a:spcBef>
        <a:spcAft>
          <a:spcPct val="0"/>
        </a:spcAft>
        <a:defRPr sz="3200" kern="1200">
          <a:solidFill>
            <a:schemeClr val="bg1"/>
          </a:solidFill>
          <a:latin typeface="Arial" pitchFamily="34" charset="0"/>
          <a:ea typeface="Rockwell"/>
          <a:cs typeface="Rockwell"/>
        </a:defRPr>
      </a:lvl1pPr>
      <a:lvl2pPr algn="l" defTabSz="457200" rtl="0" eaLnBrk="0" fontAlgn="base" hangingPunct="0">
        <a:spcBef>
          <a:spcPct val="0"/>
        </a:spcBef>
        <a:spcAft>
          <a:spcPct val="0"/>
        </a:spcAft>
        <a:defRPr sz="3200">
          <a:solidFill>
            <a:schemeClr val="bg1"/>
          </a:solidFill>
          <a:latin typeface="Arial" pitchFamily="34" charset="0"/>
          <a:ea typeface="Rockwell"/>
          <a:cs typeface="Rockwell"/>
        </a:defRPr>
      </a:lvl2pPr>
      <a:lvl3pPr algn="l" defTabSz="457200" rtl="0" eaLnBrk="0" fontAlgn="base" hangingPunct="0">
        <a:spcBef>
          <a:spcPct val="0"/>
        </a:spcBef>
        <a:spcAft>
          <a:spcPct val="0"/>
        </a:spcAft>
        <a:defRPr sz="3200">
          <a:solidFill>
            <a:schemeClr val="bg1"/>
          </a:solidFill>
          <a:latin typeface="Arial" pitchFamily="34" charset="0"/>
          <a:ea typeface="Rockwell"/>
          <a:cs typeface="Rockwell"/>
        </a:defRPr>
      </a:lvl3pPr>
      <a:lvl4pPr algn="l" defTabSz="457200" rtl="0" eaLnBrk="0" fontAlgn="base" hangingPunct="0">
        <a:spcBef>
          <a:spcPct val="0"/>
        </a:spcBef>
        <a:spcAft>
          <a:spcPct val="0"/>
        </a:spcAft>
        <a:defRPr sz="3200">
          <a:solidFill>
            <a:schemeClr val="bg1"/>
          </a:solidFill>
          <a:latin typeface="Arial" pitchFamily="34" charset="0"/>
          <a:ea typeface="Rockwell"/>
          <a:cs typeface="Rockwell"/>
        </a:defRPr>
      </a:lvl4pPr>
      <a:lvl5pPr algn="l" defTabSz="457200" rtl="0" eaLnBrk="0" fontAlgn="base" hangingPunct="0">
        <a:spcBef>
          <a:spcPct val="0"/>
        </a:spcBef>
        <a:spcAft>
          <a:spcPct val="0"/>
        </a:spcAft>
        <a:defRPr sz="3200">
          <a:solidFill>
            <a:schemeClr val="bg1"/>
          </a:solidFill>
          <a:latin typeface="Arial" pitchFamily="34" charset="0"/>
          <a:ea typeface="Rockwell"/>
          <a:cs typeface="Rockwell"/>
        </a:defRPr>
      </a:lvl5pPr>
      <a:lvl6pPr marL="457200" algn="l" defTabSz="457200" rtl="0" fontAlgn="base">
        <a:spcBef>
          <a:spcPct val="0"/>
        </a:spcBef>
        <a:spcAft>
          <a:spcPct val="0"/>
        </a:spcAft>
        <a:defRPr sz="3200">
          <a:solidFill>
            <a:schemeClr val="bg1"/>
          </a:solidFill>
          <a:latin typeface="Rockwell"/>
          <a:ea typeface="Rockwell"/>
          <a:cs typeface="Rockwell"/>
        </a:defRPr>
      </a:lvl6pPr>
      <a:lvl7pPr marL="914400" algn="l" defTabSz="457200" rtl="0" fontAlgn="base">
        <a:spcBef>
          <a:spcPct val="0"/>
        </a:spcBef>
        <a:spcAft>
          <a:spcPct val="0"/>
        </a:spcAft>
        <a:defRPr sz="3200">
          <a:solidFill>
            <a:schemeClr val="bg1"/>
          </a:solidFill>
          <a:latin typeface="Rockwell"/>
          <a:ea typeface="Rockwell"/>
          <a:cs typeface="Rockwell"/>
        </a:defRPr>
      </a:lvl7pPr>
      <a:lvl8pPr marL="1371600" algn="l" defTabSz="457200" rtl="0" fontAlgn="base">
        <a:spcBef>
          <a:spcPct val="0"/>
        </a:spcBef>
        <a:spcAft>
          <a:spcPct val="0"/>
        </a:spcAft>
        <a:defRPr sz="3200">
          <a:solidFill>
            <a:schemeClr val="bg1"/>
          </a:solidFill>
          <a:latin typeface="Rockwell"/>
          <a:ea typeface="Rockwell"/>
          <a:cs typeface="Rockwell"/>
        </a:defRPr>
      </a:lvl8pPr>
      <a:lvl9pPr marL="1828800" algn="l" defTabSz="457200" rtl="0" fontAlgn="base">
        <a:spcBef>
          <a:spcPct val="0"/>
        </a:spcBef>
        <a:spcAft>
          <a:spcPct val="0"/>
        </a:spcAft>
        <a:defRPr sz="3200">
          <a:solidFill>
            <a:schemeClr val="bg1"/>
          </a:solidFill>
          <a:latin typeface="Rockwell"/>
          <a:ea typeface="Rockwell"/>
          <a:cs typeface="Rockwell"/>
        </a:defRPr>
      </a:lvl9pPr>
    </p:titleStyle>
    <p:bodyStyle>
      <a:lvl1pPr marL="342900" indent="-342900" algn="l" defTabSz="457200" rtl="0" eaLnBrk="0" fontAlgn="base" hangingPunct="0">
        <a:spcBef>
          <a:spcPct val="20000"/>
        </a:spcBef>
        <a:spcAft>
          <a:spcPct val="0"/>
        </a:spcAft>
        <a:buSzPct val="80000"/>
        <a:buFont typeface="Lucida Grande"/>
        <a:buChar char="»"/>
        <a:defRPr sz="2500" kern="1200">
          <a:solidFill>
            <a:srgbClr val="0D0D0D"/>
          </a:solidFill>
          <a:latin typeface="Arial"/>
          <a:ea typeface="+mn-ea"/>
          <a:cs typeface="Arial"/>
        </a:defRPr>
      </a:lvl1pPr>
      <a:lvl2pPr marL="742950" indent="-285750" algn="l" defTabSz="457200" rtl="0" eaLnBrk="0" fontAlgn="base" hangingPunct="0">
        <a:spcBef>
          <a:spcPct val="20000"/>
        </a:spcBef>
        <a:spcAft>
          <a:spcPct val="0"/>
        </a:spcAft>
        <a:buSzPct val="80000"/>
        <a:buFont typeface="Lucida Grande"/>
        <a:buChar char="»"/>
        <a:defRPr sz="2500" kern="1200">
          <a:solidFill>
            <a:srgbClr val="0D0D0D"/>
          </a:solidFill>
          <a:latin typeface="Arial"/>
          <a:ea typeface="+mn-ea"/>
          <a:cs typeface="Arial"/>
        </a:defRPr>
      </a:lvl2pPr>
      <a:lvl3pPr marL="1143000" indent="-228600" algn="l" defTabSz="457200" rtl="0" eaLnBrk="0" fontAlgn="base" hangingPunct="0">
        <a:spcBef>
          <a:spcPct val="20000"/>
        </a:spcBef>
        <a:spcAft>
          <a:spcPct val="0"/>
        </a:spcAft>
        <a:buSzPct val="80000"/>
        <a:buFont typeface="Lucida Grande"/>
        <a:buChar char="»"/>
        <a:defRPr sz="2500" kern="1200">
          <a:solidFill>
            <a:srgbClr val="0D0D0D"/>
          </a:solidFill>
          <a:latin typeface="Arial"/>
          <a:ea typeface="+mn-ea"/>
          <a:cs typeface="Arial"/>
        </a:defRPr>
      </a:lvl3pPr>
      <a:lvl4pPr marL="1600200" indent="-228600" algn="l" defTabSz="457200" rtl="0" eaLnBrk="0" fontAlgn="base" hangingPunct="0">
        <a:spcBef>
          <a:spcPct val="20000"/>
        </a:spcBef>
        <a:spcAft>
          <a:spcPct val="0"/>
        </a:spcAft>
        <a:buSzPct val="80000"/>
        <a:buFont typeface="Lucida Grande"/>
        <a:buChar char="»"/>
        <a:defRPr sz="2500" kern="1200">
          <a:solidFill>
            <a:srgbClr val="0D0D0D"/>
          </a:solidFill>
          <a:latin typeface="Arial"/>
          <a:ea typeface="+mn-ea"/>
          <a:cs typeface="Arial"/>
        </a:defRPr>
      </a:lvl4pPr>
      <a:lvl5pPr marL="2057400" indent="-228600" algn="l" defTabSz="457200" rtl="0" eaLnBrk="0" fontAlgn="base" hangingPunct="0">
        <a:spcBef>
          <a:spcPct val="20000"/>
        </a:spcBef>
        <a:spcAft>
          <a:spcPct val="0"/>
        </a:spcAft>
        <a:buSzPct val="80000"/>
        <a:buFont typeface="Lucida Grande"/>
        <a:buChar char="»"/>
        <a:defRPr sz="2500" kern="1200">
          <a:solidFill>
            <a:srgbClr val="0D0D0D"/>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cover 3b.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descr="section banner.pn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362200" y="2743200"/>
            <a:ext cx="6781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Placeholder 1"/>
          <p:cNvSpPr>
            <a:spLocks noGrp="1"/>
          </p:cNvSpPr>
          <p:nvPr>
            <p:ph type="title"/>
          </p:nvPr>
        </p:nvSpPr>
        <p:spPr bwMode="auto">
          <a:xfrm>
            <a:off x="2743200" y="2871788"/>
            <a:ext cx="5638800"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pic>
        <p:nvPicPr>
          <p:cNvPr id="7" name="Picture 6" descr="Referee Program.png"/>
          <p:cNvPicPr>
            <a:picLocks noChangeAspect="1"/>
          </p:cNvPicPr>
          <p:nvPr userDrawn="1"/>
        </p:nvPicPr>
        <p:blipFill>
          <a:blip r:embed="rId15"/>
          <a:stretch>
            <a:fillRect/>
          </a:stretch>
        </p:blipFill>
        <p:spPr>
          <a:xfrm>
            <a:off x="457200" y="2706728"/>
            <a:ext cx="1554376" cy="1560472"/>
          </a:xfrm>
          <a:prstGeom prst="rect">
            <a:avLst/>
          </a:prstGeom>
          <a:effectLst>
            <a:reflection stA="13000" endPos="75000" dist="12700" dir="5400000" sy="-100000" algn="bl" rotWithShape="0"/>
          </a:effectLst>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457200" rtl="0" eaLnBrk="0" fontAlgn="base" hangingPunct="0">
        <a:spcBef>
          <a:spcPct val="0"/>
        </a:spcBef>
        <a:spcAft>
          <a:spcPct val="0"/>
        </a:spcAft>
        <a:defRPr sz="3200" kern="1200">
          <a:solidFill>
            <a:schemeClr val="bg1"/>
          </a:solidFill>
          <a:latin typeface="Arial" pitchFamily="34" charset="0"/>
          <a:ea typeface="Rockwell"/>
          <a:cs typeface="Rockwell"/>
        </a:defRPr>
      </a:lvl1pPr>
      <a:lvl2pPr algn="l" defTabSz="457200" rtl="0" eaLnBrk="0" fontAlgn="base" hangingPunct="0">
        <a:spcBef>
          <a:spcPct val="0"/>
        </a:spcBef>
        <a:spcAft>
          <a:spcPct val="0"/>
        </a:spcAft>
        <a:defRPr sz="3200">
          <a:solidFill>
            <a:schemeClr val="bg1"/>
          </a:solidFill>
          <a:latin typeface="Arial" pitchFamily="34" charset="0"/>
          <a:ea typeface="Rockwell"/>
          <a:cs typeface="Rockwell"/>
        </a:defRPr>
      </a:lvl2pPr>
      <a:lvl3pPr algn="l" defTabSz="457200" rtl="0" eaLnBrk="0" fontAlgn="base" hangingPunct="0">
        <a:spcBef>
          <a:spcPct val="0"/>
        </a:spcBef>
        <a:spcAft>
          <a:spcPct val="0"/>
        </a:spcAft>
        <a:defRPr sz="3200">
          <a:solidFill>
            <a:schemeClr val="bg1"/>
          </a:solidFill>
          <a:latin typeface="Arial" pitchFamily="34" charset="0"/>
          <a:ea typeface="Rockwell"/>
          <a:cs typeface="Rockwell"/>
        </a:defRPr>
      </a:lvl3pPr>
      <a:lvl4pPr algn="l" defTabSz="457200" rtl="0" eaLnBrk="0" fontAlgn="base" hangingPunct="0">
        <a:spcBef>
          <a:spcPct val="0"/>
        </a:spcBef>
        <a:spcAft>
          <a:spcPct val="0"/>
        </a:spcAft>
        <a:defRPr sz="3200">
          <a:solidFill>
            <a:schemeClr val="bg1"/>
          </a:solidFill>
          <a:latin typeface="Arial" pitchFamily="34" charset="0"/>
          <a:ea typeface="Rockwell"/>
          <a:cs typeface="Rockwell"/>
        </a:defRPr>
      </a:lvl4pPr>
      <a:lvl5pPr algn="l" defTabSz="457200" rtl="0" eaLnBrk="0" fontAlgn="base" hangingPunct="0">
        <a:spcBef>
          <a:spcPct val="0"/>
        </a:spcBef>
        <a:spcAft>
          <a:spcPct val="0"/>
        </a:spcAft>
        <a:defRPr sz="3200">
          <a:solidFill>
            <a:schemeClr val="bg1"/>
          </a:solidFill>
          <a:latin typeface="Arial" pitchFamily="34" charset="0"/>
          <a:ea typeface="Rockwell"/>
          <a:cs typeface="Rockwell"/>
        </a:defRPr>
      </a:lvl5pPr>
      <a:lvl6pPr marL="457200" algn="l" defTabSz="457200" rtl="0" fontAlgn="base">
        <a:spcBef>
          <a:spcPct val="0"/>
        </a:spcBef>
        <a:spcAft>
          <a:spcPct val="0"/>
        </a:spcAft>
        <a:defRPr sz="3200">
          <a:solidFill>
            <a:schemeClr val="bg1"/>
          </a:solidFill>
          <a:latin typeface="Rockwell"/>
          <a:ea typeface="Rockwell"/>
          <a:cs typeface="Rockwell"/>
        </a:defRPr>
      </a:lvl6pPr>
      <a:lvl7pPr marL="914400" algn="l" defTabSz="457200" rtl="0" fontAlgn="base">
        <a:spcBef>
          <a:spcPct val="0"/>
        </a:spcBef>
        <a:spcAft>
          <a:spcPct val="0"/>
        </a:spcAft>
        <a:defRPr sz="3200">
          <a:solidFill>
            <a:schemeClr val="bg1"/>
          </a:solidFill>
          <a:latin typeface="Rockwell"/>
          <a:ea typeface="Rockwell"/>
          <a:cs typeface="Rockwell"/>
        </a:defRPr>
      </a:lvl7pPr>
      <a:lvl8pPr marL="1371600" algn="l" defTabSz="457200" rtl="0" fontAlgn="base">
        <a:spcBef>
          <a:spcPct val="0"/>
        </a:spcBef>
        <a:spcAft>
          <a:spcPct val="0"/>
        </a:spcAft>
        <a:defRPr sz="3200">
          <a:solidFill>
            <a:schemeClr val="bg1"/>
          </a:solidFill>
          <a:latin typeface="Rockwell"/>
          <a:ea typeface="Rockwell"/>
          <a:cs typeface="Rockwell"/>
        </a:defRPr>
      </a:lvl8pPr>
      <a:lvl9pPr marL="1828800" algn="l" defTabSz="457200" rtl="0" fontAlgn="base">
        <a:spcBef>
          <a:spcPct val="0"/>
        </a:spcBef>
        <a:spcAft>
          <a:spcPct val="0"/>
        </a:spcAft>
        <a:defRPr sz="3200">
          <a:solidFill>
            <a:schemeClr val="bg1"/>
          </a:solidFill>
          <a:latin typeface="Rockwell"/>
          <a:ea typeface="Rockwell"/>
          <a:cs typeface="Rockwell"/>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a:defRPr sz="1200">
                <a:solidFill>
                  <a:srgbClr val="898989"/>
                </a:solidFill>
              </a:defRPr>
            </a:lvl1pPr>
          </a:lstStyle>
          <a:p>
            <a:fld id="{3C52E817-90E1-4B5E-A0B2-625911396A3B}" type="datetimeFigureOut">
              <a:rPr lang="en-US"/>
              <a:pPr/>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a:defRPr sz="1200">
                <a:solidFill>
                  <a:srgbClr val="898989"/>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a:defRPr sz="1200">
                <a:solidFill>
                  <a:srgbClr val="898989"/>
                </a:solidFill>
              </a:defRPr>
            </a:lvl1pPr>
          </a:lstStyle>
          <a:p>
            <a:fld id="{376074F0-D6F0-4DA2-B934-333BF007A84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defTabSz="457200" rtl="0" eaLnBrk="0" fontAlgn="base" hangingPunct="0">
        <a:spcBef>
          <a:spcPct val="0"/>
        </a:spcBef>
        <a:spcAft>
          <a:spcPct val="0"/>
        </a:spcAft>
        <a:defRPr sz="4400" kern="1200">
          <a:solidFill>
            <a:schemeClr val="tx1"/>
          </a:solidFill>
          <a:latin typeface="Arial" pitchFamily="34" charset="0"/>
          <a:ea typeface="+mj-ea"/>
          <a:cs typeface="+mj-cs"/>
        </a:defRPr>
      </a:lvl1pPr>
      <a:lvl2pPr algn="ctr" defTabSz="457200" rtl="0" eaLnBrk="0" fontAlgn="base" hangingPunct="0">
        <a:spcBef>
          <a:spcPct val="0"/>
        </a:spcBef>
        <a:spcAft>
          <a:spcPct val="0"/>
        </a:spcAft>
        <a:defRPr sz="4400">
          <a:solidFill>
            <a:schemeClr val="tx1"/>
          </a:solidFill>
          <a:latin typeface="Arial" pitchFamily="34" charset="0"/>
        </a:defRPr>
      </a:lvl2pPr>
      <a:lvl3pPr algn="ctr" defTabSz="457200" rtl="0" eaLnBrk="0" fontAlgn="base" hangingPunct="0">
        <a:spcBef>
          <a:spcPct val="0"/>
        </a:spcBef>
        <a:spcAft>
          <a:spcPct val="0"/>
        </a:spcAft>
        <a:defRPr sz="4400">
          <a:solidFill>
            <a:schemeClr val="tx1"/>
          </a:solidFill>
          <a:latin typeface="Arial" pitchFamily="34" charset="0"/>
        </a:defRPr>
      </a:lvl3pPr>
      <a:lvl4pPr algn="ctr" defTabSz="457200" rtl="0" eaLnBrk="0" fontAlgn="base" hangingPunct="0">
        <a:spcBef>
          <a:spcPct val="0"/>
        </a:spcBef>
        <a:spcAft>
          <a:spcPct val="0"/>
        </a:spcAft>
        <a:defRPr sz="4400">
          <a:solidFill>
            <a:schemeClr val="tx1"/>
          </a:solidFill>
          <a:latin typeface="Arial" pitchFamily="34" charset="0"/>
        </a:defRPr>
      </a:lvl4pPr>
      <a:lvl5pPr algn="ctr" defTabSz="457200" rtl="0" eaLnBrk="0" fontAlgn="base" hangingPunct="0">
        <a:spcBef>
          <a:spcPct val="0"/>
        </a:spcBef>
        <a:spcAft>
          <a:spcPct val="0"/>
        </a:spcAft>
        <a:defRPr sz="4400">
          <a:solidFill>
            <a:schemeClr val="tx1"/>
          </a:solidFill>
          <a:latin typeface="Arial"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image" Target="../media/image8.pn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image" Target="../media/image8.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image" Target="../media/image8.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md_20080721usa _17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650" y="1028700"/>
            <a:ext cx="3003550" cy="3810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4838700"/>
            <a:ext cx="9144000" cy="1333500"/>
          </a:xfrm>
          <a:prstGeom prst="rect">
            <a:avLst/>
          </a:prstGeom>
          <a:solidFill>
            <a:schemeClr val="bg1">
              <a:alpha val="76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a:solidFill>
                <a:srgbClr val="FFFFFF"/>
              </a:solidFill>
              <a:latin typeface="Arial" pitchFamily="34" charset="0"/>
            </a:endParaRPr>
          </a:p>
        </p:txBody>
      </p:sp>
      <p:sp>
        <p:nvSpPr>
          <p:cNvPr id="27653" name="Rectangle 7"/>
          <p:cNvSpPr>
            <a:spLocks noChangeArrowheads="1"/>
          </p:cNvSpPr>
          <p:nvPr/>
        </p:nvSpPr>
        <p:spPr bwMode="auto">
          <a:xfrm>
            <a:off x="2286000" y="5257800"/>
            <a:ext cx="5410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1" dirty="0" smtClean="0">
                <a:solidFill>
                  <a:srgbClr val="10253F"/>
                </a:solidFill>
              </a:rPr>
              <a:t>Free Kick Management</a:t>
            </a:r>
            <a:endParaRPr lang="en-US" sz="3200" b="1" dirty="0">
              <a:solidFill>
                <a:srgbClr val="10253F"/>
              </a:solidFill>
            </a:endParaRPr>
          </a:p>
        </p:txBody>
      </p:sp>
      <p:pic>
        <p:nvPicPr>
          <p:cNvPr id="8" name="Picture 7" descr="OhioSouthogogif"/>
          <p:cNvPicPr>
            <a:picLocks noChangeAspect="1" noChangeArrowheads="1"/>
          </p:cNvPicPr>
          <p:nvPr/>
        </p:nvPicPr>
        <p:blipFill>
          <a:blip r:embed="rId3" cstate="print"/>
          <a:srcRect/>
          <a:stretch>
            <a:fillRect/>
          </a:stretch>
        </p:blipFill>
        <p:spPr bwMode="auto">
          <a:xfrm>
            <a:off x="304800" y="82771"/>
            <a:ext cx="914400" cy="868363"/>
          </a:xfrm>
          <a:prstGeom prst="rect">
            <a:avLst/>
          </a:prstGeom>
          <a:noFill/>
          <a:ln w="9525">
            <a:noFill/>
            <a:miter lim="800000"/>
            <a:headEnd/>
            <a:tailEnd/>
          </a:ln>
        </p:spPr>
      </p:pic>
      <p:pic>
        <p:nvPicPr>
          <p:cNvPr id="9" name="Picture 6" descr="redc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055688"/>
            <a:ext cx="4572000" cy="382111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229600" y="6477000"/>
            <a:ext cx="838200" cy="369332"/>
          </a:xfrm>
          <a:prstGeom prst="rect">
            <a:avLst/>
          </a:prstGeom>
          <a:noFill/>
        </p:spPr>
        <p:txBody>
          <a:bodyPr wrap="square" rtlCol="0">
            <a:spAutoFit/>
          </a:bodyPr>
          <a:lstStyle/>
          <a:p>
            <a:pPr algn="ctr"/>
            <a:r>
              <a:rPr lang="en-US" dirty="0" smtClean="0"/>
              <a:t>2017</a:t>
            </a:r>
            <a:endParaRPr lang="en-US" dirty="0"/>
          </a:p>
        </p:txBody>
      </p:sp>
      <p:pic>
        <p:nvPicPr>
          <p:cNvPr id="11" name="Picture 2" descr="OhioSouthshirt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1844" y="4993821"/>
            <a:ext cx="1023257" cy="102325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Free Kick and Restart Management</a:t>
            </a:r>
          </a:p>
        </p:txBody>
      </p:sp>
      <p:sp>
        <p:nvSpPr>
          <p:cNvPr id="72707" name="Rectangle 3"/>
          <p:cNvSpPr>
            <a:spLocks noChangeArrowheads="1"/>
          </p:cNvSpPr>
          <p:nvPr/>
        </p:nvSpPr>
        <p:spPr bwMode="auto">
          <a:xfrm>
            <a:off x="2667000" y="1371600"/>
            <a:ext cx="4176713" cy="482600"/>
          </a:xfrm>
          <a:prstGeom prst="rect">
            <a:avLst/>
          </a:prstGeom>
          <a:noFill/>
          <a:ln w="9525">
            <a:noFill/>
            <a:miter lim="800000"/>
            <a:headEnd/>
            <a:tailEnd/>
          </a:ln>
          <a:effectLst/>
        </p:spPr>
        <p:txBody>
          <a:bodyPr wrap="none">
            <a:spAutoFit/>
          </a:bodyPr>
          <a:lstStyle/>
          <a:p>
            <a:pPr marL="342900" indent="-342900">
              <a:lnSpc>
                <a:spcPct val="80000"/>
              </a:lnSpc>
              <a:spcBef>
                <a:spcPct val="20000"/>
              </a:spcBef>
            </a:pPr>
            <a:r>
              <a:rPr lang="en-US" sz="3200" dirty="0"/>
              <a:t>Cautions and Retakes</a:t>
            </a:r>
          </a:p>
        </p:txBody>
      </p:sp>
      <p:sp>
        <p:nvSpPr>
          <p:cNvPr id="72708" name="Rectangle 4"/>
          <p:cNvSpPr>
            <a:spLocks noChangeArrowheads="1"/>
          </p:cNvSpPr>
          <p:nvPr/>
        </p:nvSpPr>
        <p:spPr bwMode="auto">
          <a:xfrm>
            <a:off x="1219200" y="2060575"/>
            <a:ext cx="7086600" cy="3590925"/>
          </a:xfrm>
          <a:prstGeom prst="rect">
            <a:avLst/>
          </a:prstGeom>
          <a:noFill/>
          <a:ln w="9525">
            <a:noFill/>
            <a:miter lim="800000"/>
            <a:headEnd/>
            <a:tailEnd/>
          </a:ln>
          <a:effectLst/>
        </p:spPr>
        <p:txBody>
          <a:bodyPr>
            <a:spAutoFit/>
          </a:bodyPr>
          <a:lstStyle/>
          <a:p>
            <a:pPr algn="ctr" eaLnBrk="0" hangingPunct="0"/>
            <a:r>
              <a:rPr lang="en-US" sz="2400" dirty="0"/>
              <a:t>“If a player decides to take a free kick and an opponent who is less that 10 yards from the ball intercepts it, the referee must allow play to continue.”</a:t>
            </a:r>
          </a:p>
          <a:p>
            <a:pPr eaLnBrk="0" hangingPunct="0"/>
            <a:endParaRPr lang="en-US" sz="900" dirty="0"/>
          </a:p>
          <a:p>
            <a:pPr algn="ctr" eaLnBrk="0" hangingPunct="0"/>
            <a:r>
              <a:rPr lang="en-US" sz="2000" dirty="0"/>
              <a:t>and</a:t>
            </a:r>
          </a:p>
          <a:p>
            <a:pPr eaLnBrk="0" hangingPunct="0"/>
            <a:endParaRPr lang="en-US" sz="900" dirty="0"/>
          </a:p>
          <a:p>
            <a:pPr algn="ctr" eaLnBrk="0" hangingPunct="0"/>
            <a:r>
              <a:rPr lang="en-US" sz="2400" dirty="0"/>
              <a:t>“If a player decides to take a free kick quickly and an opponent who is near the ball </a:t>
            </a:r>
            <a:r>
              <a:rPr lang="en-US" sz="2400" i="1" u="sng" dirty="0"/>
              <a:t>deliberately prevents</a:t>
            </a:r>
            <a:r>
              <a:rPr lang="en-US" sz="2400" dirty="0"/>
              <a:t> him from taking the kick, the referee must caution the player for delaying the restart of play.”</a:t>
            </a:r>
          </a:p>
        </p:txBody>
      </p:sp>
      <p:pic>
        <p:nvPicPr>
          <p:cNvPr id="6"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Free Kick and Restart Management</a:t>
            </a:r>
          </a:p>
        </p:txBody>
      </p:sp>
      <p:sp>
        <p:nvSpPr>
          <p:cNvPr id="74757" name="Rectangle 5"/>
          <p:cNvSpPr>
            <a:spLocks noChangeArrowheads="1"/>
          </p:cNvSpPr>
          <p:nvPr/>
        </p:nvSpPr>
        <p:spPr bwMode="auto">
          <a:xfrm>
            <a:off x="676208" y="3505200"/>
            <a:ext cx="2600392" cy="437043"/>
          </a:xfrm>
          <a:prstGeom prst="rect">
            <a:avLst/>
          </a:prstGeom>
          <a:noFill/>
          <a:ln w="9525">
            <a:noFill/>
            <a:miter lim="800000"/>
            <a:headEnd/>
            <a:tailEnd/>
          </a:ln>
          <a:effectLst/>
        </p:spPr>
        <p:txBody>
          <a:bodyPr wrap="none">
            <a:spAutoFit/>
          </a:bodyPr>
          <a:lstStyle/>
          <a:p>
            <a:pPr marL="342900" indent="-342900">
              <a:lnSpc>
                <a:spcPct val="80000"/>
              </a:lnSpc>
              <a:spcBef>
                <a:spcPct val="20000"/>
              </a:spcBef>
            </a:pPr>
            <a:r>
              <a:rPr lang="en-US" sz="2800" dirty="0" smtClean="0"/>
              <a:t>Key Phrase…..</a:t>
            </a:r>
            <a:endParaRPr lang="en-US" sz="2800" dirty="0"/>
          </a:p>
        </p:txBody>
      </p:sp>
      <p:sp>
        <p:nvSpPr>
          <p:cNvPr id="6" name="Rectangle 3"/>
          <p:cNvSpPr>
            <a:spLocks noChangeArrowheads="1"/>
          </p:cNvSpPr>
          <p:nvPr/>
        </p:nvSpPr>
        <p:spPr bwMode="auto">
          <a:xfrm>
            <a:off x="2667000" y="1371600"/>
            <a:ext cx="4176713" cy="482600"/>
          </a:xfrm>
          <a:prstGeom prst="rect">
            <a:avLst/>
          </a:prstGeom>
          <a:noFill/>
          <a:ln w="9525">
            <a:noFill/>
            <a:miter lim="800000"/>
            <a:headEnd/>
            <a:tailEnd/>
          </a:ln>
          <a:effectLst/>
        </p:spPr>
        <p:txBody>
          <a:bodyPr wrap="none">
            <a:spAutoFit/>
          </a:bodyPr>
          <a:lstStyle/>
          <a:p>
            <a:pPr marL="342900" indent="-342900">
              <a:lnSpc>
                <a:spcPct val="80000"/>
              </a:lnSpc>
              <a:spcBef>
                <a:spcPct val="20000"/>
              </a:spcBef>
            </a:pPr>
            <a:r>
              <a:rPr lang="en-US" sz="3200" dirty="0"/>
              <a:t>Cautions and Retakes</a:t>
            </a:r>
          </a:p>
        </p:txBody>
      </p:sp>
      <p:sp>
        <p:nvSpPr>
          <p:cNvPr id="7" name="Rectangle 4"/>
          <p:cNvSpPr>
            <a:spLocks noChangeArrowheads="1"/>
          </p:cNvSpPr>
          <p:nvPr/>
        </p:nvSpPr>
        <p:spPr bwMode="auto">
          <a:xfrm>
            <a:off x="1219200" y="2060575"/>
            <a:ext cx="7086600" cy="3631763"/>
          </a:xfrm>
          <a:prstGeom prst="rect">
            <a:avLst/>
          </a:prstGeom>
          <a:noFill/>
          <a:ln w="9525">
            <a:noFill/>
            <a:miter lim="800000"/>
            <a:headEnd/>
            <a:tailEnd/>
          </a:ln>
          <a:effectLst/>
        </p:spPr>
        <p:txBody>
          <a:bodyPr>
            <a:spAutoFit/>
          </a:bodyPr>
          <a:lstStyle/>
          <a:p>
            <a:pPr algn="ctr" eaLnBrk="0" hangingPunct="0"/>
            <a:r>
              <a:rPr lang="en-US" sz="2400" dirty="0">
                <a:solidFill>
                  <a:schemeClr val="bg1">
                    <a:lumMod val="65000"/>
                  </a:schemeClr>
                </a:solidFill>
              </a:rPr>
              <a:t>“If a player decides to take a free kick and an opponent who is less that 10 yards from the ball intercepts it, the referee must allow play to continue.”</a:t>
            </a:r>
          </a:p>
          <a:p>
            <a:pPr eaLnBrk="0" hangingPunct="0"/>
            <a:endParaRPr lang="en-US" sz="900" dirty="0">
              <a:solidFill>
                <a:schemeClr val="bg1">
                  <a:lumMod val="65000"/>
                </a:schemeClr>
              </a:solidFill>
            </a:endParaRPr>
          </a:p>
          <a:p>
            <a:pPr algn="ctr" eaLnBrk="0" hangingPunct="0"/>
            <a:r>
              <a:rPr lang="en-US" sz="2000" dirty="0">
                <a:solidFill>
                  <a:schemeClr val="bg1">
                    <a:lumMod val="65000"/>
                  </a:schemeClr>
                </a:solidFill>
              </a:rPr>
              <a:t>and</a:t>
            </a:r>
          </a:p>
          <a:p>
            <a:pPr eaLnBrk="0" hangingPunct="0"/>
            <a:endParaRPr lang="en-US" sz="900" dirty="0">
              <a:solidFill>
                <a:schemeClr val="bg1">
                  <a:lumMod val="65000"/>
                </a:schemeClr>
              </a:solidFill>
            </a:endParaRPr>
          </a:p>
          <a:p>
            <a:pPr algn="ctr" eaLnBrk="0" hangingPunct="0"/>
            <a:r>
              <a:rPr lang="en-US" sz="2400" dirty="0">
                <a:solidFill>
                  <a:schemeClr val="bg1">
                    <a:lumMod val="65000"/>
                  </a:schemeClr>
                </a:solidFill>
              </a:rPr>
              <a:t>“If a player decides to take a free kick quickly and an opponent who is near the ball </a:t>
            </a:r>
            <a:r>
              <a:rPr lang="en-US" sz="2400" i="1" u="sng" dirty="0"/>
              <a:t>deliberately prevents</a:t>
            </a:r>
            <a:r>
              <a:rPr lang="en-US" sz="2400" dirty="0"/>
              <a:t> </a:t>
            </a:r>
            <a:r>
              <a:rPr lang="en-US" sz="2400" dirty="0">
                <a:solidFill>
                  <a:schemeClr val="bg1">
                    <a:lumMod val="65000"/>
                  </a:schemeClr>
                </a:solidFill>
              </a:rPr>
              <a:t>him from taking the kick, the referee must caution the player for delaying the restart of play.”</a:t>
            </a:r>
          </a:p>
        </p:txBody>
      </p:sp>
      <p:cxnSp>
        <p:nvCxnSpPr>
          <p:cNvPr id="9" name="Straight Arrow Connector 8"/>
          <p:cNvCxnSpPr/>
          <p:nvPr/>
        </p:nvCxnSpPr>
        <p:spPr>
          <a:xfrm>
            <a:off x="1981200" y="3962400"/>
            <a:ext cx="4191000" cy="762000"/>
          </a:xfrm>
          <a:prstGeom prst="straightConnector1">
            <a:avLst/>
          </a:prstGeom>
          <a:ln w="44450">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8"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bwMode="auto">
          <a:xfrm>
            <a:off x="914400" y="76200"/>
            <a:ext cx="7315200" cy="868363"/>
          </a:xfrm>
          <a:noFill/>
          <a:effectLst>
            <a:outerShdw dist="38100" dir="2700000" algn="tl" rotWithShape="0">
              <a:srgbClr val="000000">
                <a:alpha val="42998"/>
              </a:srgbClr>
            </a:outerShdw>
          </a:effectLst>
        </p:spPr>
        <p:txBody>
          <a:bodyPr/>
          <a:lstStyle/>
          <a:p>
            <a:pPr algn="ctr" eaLnBrk="1" hangingPunct="1"/>
            <a:r>
              <a:rPr lang="en-US" dirty="0" smtClean="0"/>
              <a:t>Free Kick and Restart Management</a:t>
            </a:r>
          </a:p>
        </p:txBody>
      </p:sp>
      <p:sp>
        <p:nvSpPr>
          <p:cNvPr id="76803" name="Rectangle 3"/>
          <p:cNvSpPr>
            <a:spLocks noChangeArrowheads="1"/>
          </p:cNvSpPr>
          <p:nvPr/>
        </p:nvSpPr>
        <p:spPr bwMode="auto">
          <a:xfrm>
            <a:off x="2514600" y="1162050"/>
            <a:ext cx="4176713" cy="482600"/>
          </a:xfrm>
          <a:prstGeom prst="rect">
            <a:avLst/>
          </a:prstGeom>
          <a:noFill/>
          <a:ln w="9525">
            <a:noFill/>
            <a:miter lim="800000"/>
            <a:headEnd/>
            <a:tailEnd/>
          </a:ln>
          <a:effectLst/>
        </p:spPr>
        <p:txBody>
          <a:bodyPr wrap="none">
            <a:spAutoFit/>
          </a:bodyPr>
          <a:lstStyle/>
          <a:p>
            <a:pPr marL="342900" indent="-342900">
              <a:lnSpc>
                <a:spcPct val="80000"/>
              </a:lnSpc>
              <a:spcBef>
                <a:spcPct val="20000"/>
              </a:spcBef>
            </a:pPr>
            <a:r>
              <a:rPr lang="en-US"/>
              <a:t>Cautions and Retakes</a:t>
            </a:r>
          </a:p>
        </p:txBody>
      </p:sp>
      <p:sp>
        <p:nvSpPr>
          <p:cNvPr id="76804" name="Rectangle 4"/>
          <p:cNvSpPr>
            <a:spLocks noChangeArrowheads="1"/>
          </p:cNvSpPr>
          <p:nvPr/>
        </p:nvSpPr>
        <p:spPr bwMode="auto">
          <a:xfrm>
            <a:off x="0" y="1698625"/>
            <a:ext cx="9144000" cy="519113"/>
          </a:xfrm>
          <a:prstGeom prst="rect">
            <a:avLst/>
          </a:prstGeom>
          <a:noFill/>
          <a:ln w="9525">
            <a:noFill/>
            <a:miter lim="800000"/>
            <a:headEnd/>
            <a:tailEnd/>
          </a:ln>
          <a:effectLst/>
        </p:spPr>
        <p:txBody>
          <a:bodyPr>
            <a:spAutoFit/>
          </a:bodyPr>
          <a:lstStyle/>
          <a:p>
            <a:pPr algn="ctr" eaLnBrk="0" hangingPunct="0"/>
            <a:r>
              <a:rPr lang="en-US" sz="2400" dirty="0"/>
              <a:t>Key Phrase   </a:t>
            </a:r>
            <a:r>
              <a:rPr lang="en-US" sz="2800" dirty="0">
                <a:solidFill>
                  <a:srgbClr val="FF3300"/>
                </a:solidFill>
              </a:rPr>
              <a:t>“</a:t>
            </a:r>
            <a:r>
              <a:rPr lang="en-US" sz="2800" i="1" u="sng" dirty="0">
                <a:solidFill>
                  <a:srgbClr val="FF3300"/>
                </a:solidFill>
              </a:rPr>
              <a:t>deliberately prevents</a:t>
            </a:r>
            <a:r>
              <a:rPr lang="en-US" sz="2800" i="1" dirty="0">
                <a:solidFill>
                  <a:srgbClr val="FF3300"/>
                </a:solidFill>
              </a:rPr>
              <a:t>”</a:t>
            </a:r>
            <a:endParaRPr lang="en-US" sz="2800" dirty="0">
              <a:solidFill>
                <a:srgbClr val="C0C0C0"/>
              </a:solidFill>
            </a:endParaRPr>
          </a:p>
        </p:txBody>
      </p:sp>
      <p:sp>
        <p:nvSpPr>
          <p:cNvPr id="76805" name="Rectangle 5"/>
          <p:cNvSpPr>
            <a:spLocks noChangeArrowheads="1"/>
          </p:cNvSpPr>
          <p:nvPr/>
        </p:nvSpPr>
        <p:spPr bwMode="auto">
          <a:xfrm>
            <a:off x="762000" y="2308225"/>
            <a:ext cx="8001000" cy="1371600"/>
          </a:xfrm>
          <a:prstGeom prst="rect">
            <a:avLst/>
          </a:prstGeom>
          <a:noFill/>
          <a:ln w="9525">
            <a:noFill/>
            <a:miter lim="800000"/>
            <a:headEnd/>
            <a:tailEnd/>
          </a:ln>
          <a:effectLst/>
        </p:spPr>
        <p:txBody>
          <a:bodyPr>
            <a:spAutoFit/>
          </a:bodyPr>
          <a:lstStyle/>
          <a:p>
            <a:pPr>
              <a:spcBef>
                <a:spcPct val="30000"/>
              </a:spcBef>
            </a:pPr>
            <a:r>
              <a:rPr lang="en-US" sz="2800"/>
              <a:t>This means that the player impedes in a manner that the kicker is unable to take the free kick quickly.</a:t>
            </a:r>
          </a:p>
        </p:txBody>
      </p:sp>
      <p:sp>
        <p:nvSpPr>
          <p:cNvPr id="76806" name="Rectangle 6"/>
          <p:cNvSpPr>
            <a:spLocks noChangeArrowheads="1"/>
          </p:cNvSpPr>
          <p:nvPr/>
        </p:nvSpPr>
        <p:spPr bwMode="auto">
          <a:xfrm>
            <a:off x="762000" y="3832225"/>
            <a:ext cx="8153400" cy="946150"/>
          </a:xfrm>
          <a:prstGeom prst="rect">
            <a:avLst/>
          </a:prstGeom>
          <a:noFill/>
          <a:ln w="9525">
            <a:noFill/>
            <a:miter lim="800000"/>
            <a:headEnd/>
            <a:tailEnd/>
          </a:ln>
          <a:effectLst/>
        </p:spPr>
        <p:txBody>
          <a:bodyPr>
            <a:spAutoFit/>
          </a:bodyPr>
          <a:lstStyle/>
          <a:p>
            <a:pPr>
              <a:spcBef>
                <a:spcPct val="30000"/>
              </a:spcBef>
            </a:pPr>
            <a:r>
              <a:rPr lang="en-US" sz="2800"/>
              <a:t>If the kick is taken, it has </a:t>
            </a:r>
            <a:r>
              <a:rPr lang="en-US" sz="2800" u="sng"/>
              <a:t>not been prevented</a:t>
            </a:r>
            <a:r>
              <a:rPr lang="en-US" sz="2800"/>
              <a:t> from being taken and play must be </a:t>
            </a:r>
            <a:r>
              <a:rPr lang="en-US" sz="2800" u="sng"/>
              <a:t>allowed to continue</a:t>
            </a:r>
            <a:r>
              <a:rPr lang="en-US" sz="2800"/>
              <a:t>.</a:t>
            </a:r>
          </a:p>
        </p:txBody>
      </p:sp>
      <p:sp>
        <p:nvSpPr>
          <p:cNvPr id="76807" name="Rectangle 7"/>
          <p:cNvSpPr>
            <a:spLocks noChangeArrowheads="1"/>
          </p:cNvSpPr>
          <p:nvPr/>
        </p:nvSpPr>
        <p:spPr bwMode="auto">
          <a:xfrm>
            <a:off x="533400" y="5029200"/>
            <a:ext cx="8153400" cy="1196975"/>
          </a:xfrm>
          <a:prstGeom prst="rect">
            <a:avLst/>
          </a:prstGeom>
          <a:solidFill>
            <a:srgbClr val="FFFFCC"/>
          </a:solidFill>
          <a:ln w="9525">
            <a:solidFill>
              <a:srgbClr val="FF3300"/>
            </a:solidFill>
            <a:miter lim="800000"/>
            <a:headEnd/>
            <a:tailEnd/>
          </a:ln>
          <a:effectLst/>
        </p:spPr>
        <p:txBody>
          <a:bodyPr>
            <a:spAutoFit/>
          </a:bodyPr>
          <a:lstStyle/>
          <a:p>
            <a:pPr algn="ctr">
              <a:spcBef>
                <a:spcPct val="30000"/>
              </a:spcBef>
            </a:pPr>
            <a:r>
              <a:rPr lang="en-US" sz="2400" dirty="0"/>
              <a:t>The taking of the free kick is a decision of the attacker and, therefore, the attacker must assume responsibility for the consequences</a:t>
            </a:r>
            <a:endParaRPr lang="en-US" sz="2400" b="1" dirty="0"/>
          </a:p>
        </p:txBody>
      </p:sp>
      <p:pic>
        <p:nvPicPr>
          <p:cNvPr id="8"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p:bldP spid="76806" grpId="0"/>
      <p:bldP spid="7680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Quick Free Kick</a:t>
            </a:r>
          </a:p>
        </p:txBody>
      </p:sp>
      <p:sp>
        <p:nvSpPr>
          <p:cNvPr id="80899" name="Rectangle 3"/>
          <p:cNvSpPr>
            <a:spLocks noChangeArrowheads="1"/>
          </p:cNvSpPr>
          <p:nvPr/>
        </p:nvSpPr>
        <p:spPr bwMode="auto">
          <a:xfrm>
            <a:off x="838200" y="1981200"/>
            <a:ext cx="7543800" cy="3886200"/>
          </a:xfrm>
          <a:prstGeom prst="rect">
            <a:avLst/>
          </a:prstGeom>
          <a:noFill/>
          <a:ln w="12700">
            <a:noFill/>
            <a:miter lim="800000"/>
            <a:headEnd/>
            <a:tailEnd/>
          </a:ln>
          <a:effectLst/>
        </p:spPr>
        <p:txBody>
          <a:bodyPr lIns="90488" tIns="44450" rIns="90488" bIns="44450"/>
          <a:lstStyle/>
          <a:p>
            <a:pPr marL="342900" indent="-342900" defTabSz="457200" eaLnBrk="0" hangingPunct="0">
              <a:lnSpc>
                <a:spcPct val="110000"/>
              </a:lnSpc>
              <a:spcBef>
                <a:spcPct val="20000"/>
              </a:spcBef>
              <a:buFontTx/>
              <a:buChar char="•"/>
            </a:pPr>
            <a:r>
              <a:rPr lang="en-US" sz="2800">
                <a:cs typeface="Arial" pitchFamily="34" charset="0"/>
              </a:rPr>
              <a:t>Kicking team has a right to a quick restart if they wish to use it</a:t>
            </a:r>
          </a:p>
          <a:p>
            <a:pPr marL="742950" lvl="1" indent="-285750" defTabSz="457200" eaLnBrk="0" hangingPunct="0">
              <a:lnSpc>
                <a:spcPct val="110000"/>
              </a:lnSpc>
              <a:spcBef>
                <a:spcPct val="20000"/>
              </a:spcBef>
              <a:buFontTx/>
              <a:buChar char="•"/>
            </a:pPr>
            <a:r>
              <a:rPr lang="en-US" sz="2800">
                <a:cs typeface="Arial" pitchFamily="34" charset="0"/>
              </a:rPr>
              <a:t>Opponents must retire 10 yards</a:t>
            </a:r>
          </a:p>
          <a:p>
            <a:pPr marL="742950" lvl="1" indent="-285750" defTabSz="457200" eaLnBrk="0" hangingPunct="0">
              <a:lnSpc>
                <a:spcPct val="110000"/>
              </a:lnSpc>
              <a:spcBef>
                <a:spcPct val="20000"/>
              </a:spcBef>
              <a:buFontTx/>
              <a:buChar char="•"/>
            </a:pPr>
            <a:r>
              <a:rPr lang="en-US" sz="2800">
                <a:cs typeface="Arial" pitchFamily="34" charset="0"/>
              </a:rPr>
              <a:t>Opponents have no right to form a wall</a:t>
            </a:r>
          </a:p>
          <a:p>
            <a:pPr marL="342900" indent="-342900" defTabSz="457200" eaLnBrk="0" hangingPunct="0">
              <a:spcBef>
                <a:spcPct val="20000"/>
              </a:spcBef>
              <a:buClr>
                <a:srgbClr val="008000"/>
              </a:buClr>
              <a:buFontTx/>
              <a:buChar char="•"/>
            </a:pPr>
            <a:r>
              <a:rPr lang="en-US" sz="2800">
                <a:cs typeface="Arial" pitchFamily="34" charset="0"/>
              </a:rPr>
              <a:t>Kicker restarting prior to the opponents retiring is at risk of losing possession</a:t>
            </a:r>
          </a:p>
        </p:txBody>
      </p:sp>
      <p:pic>
        <p:nvPicPr>
          <p:cNvPr id="4"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bldLvl="5"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Quick Free Kick</a:t>
            </a:r>
          </a:p>
        </p:txBody>
      </p:sp>
      <p:sp>
        <p:nvSpPr>
          <p:cNvPr id="82947" name="Rectangle 3"/>
          <p:cNvSpPr>
            <a:spLocks noChangeArrowheads="1"/>
          </p:cNvSpPr>
          <p:nvPr/>
        </p:nvSpPr>
        <p:spPr bwMode="auto">
          <a:xfrm>
            <a:off x="838200" y="1828800"/>
            <a:ext cx="8001000" cy="2057400"/>
          </a:xfrm>
          <a:prstGeom prst="rect">
            <a:avLst/>
          </a:prstGeom>
          <a:noFill/>
          <a:ln w="12700">
            <a:noFill/>
            <a:miter lim="800000"/>
            <a:headEnd/>
            <a:tailEnd/>
          </a:ln>
          <a:effectLst/>
        </p:spPr>
        <p:txBody>
          <a:bodyPr lIns="90488" tIns="44450" rIns="90488" bIns="44450"/>
          <a:lstStyle/>
          <a:p>
            <a:pPr marL="342900" indent="-342900" defTabSz="457200" eaLnBrk="0" hangingPunct="0">
              <a:buClr>
                <a:schemeClr val="tx1"/>
              </a:buClr>
              <a:buFont typeface="Wingdings" pitchFamily="2" charset="2"/>
              <a:buChar char="q"/>
            </a:pPr>
            <a:r>
              <a:rPr lang="en-US" sz="2800" dirty="0" smtClean="0">
                <a:cs typeface="Arial" pitchFamily="34" charset="0"/>
              </a:rPr>
              <a:t> Referee </a:t>
            </a:r>
            <a:r>
              <a:rPr lang="en-US" sz="2800" dirty="0">
                <a:cs typeface="Arial" pitchFamily="34" charset="0"/>
              </a:rPr>
              <a:t>should interfere/manage when:</a:t>
            </a:r>
          </a:p>
          <a:p>
            <a:pPr marL="742950" lvl="1" indent="-285750" defTabSz="457200" eaLnBrk="0" hangingPunct="0">
              <a:buClr>
                <a:schemeClr val="tx1"/>
              </a:buClr>
              <a:buFontTx/>
              <a:buChar char="•"/>
            </a:pPr>
            <a:r>
              <a:rPr lang="en-US" sz="2800" dirty="0">
                <a:cs typeface="Arial" pitchFamily="34" charset="0"/>
              </a:rPr>
              <a:t>Kicking team asks for 10 yards</a:t>
            </a:r>
          </a:p>
          <a:p>
            <a:pPr marL="742950" lvl="1" indent="-285750" defTabSz="457200" eaLnBrk="0" hangingPunct="0">
              <a:buClr>
                <a:schemeClr val="tx1"/>
              </a:buClr>
              <a:buFontTx/>
              <a:buChar char="•"/>
            </a:pPr>
            <a:r>
              <a:rPr lang="en-US" sz="2800" dirty="0">
                <a:cs typeface="Arial" pitchFamily="34" charset="0"/>
              </a:rPr>
              <a:t>Encroachment is severe</a:t>
            </a:r>
          </a:p>
          <a:p>
            <a:pPr marL="742950" lvl="1" indent="-285750" defTabSz="457200" eaLnBrk="0" hangingPunct="0">
              <a:buClr>
                <a:schemeClr val="tx1"/>
              </a:buClr>
              <a:buFontTx/>
              <a:buChar char="•"/>
            </a:pPr>
            <a:r>
              <a:rPr lang="en-US" sz="2800" dirty="0">
                <a:cs typeface="Arial" pitchFamily="34" charset="0"/>
              </a:rPr>
              <a:t>“Quick” restart is not taken</a:t>
            </a:r>
          </a:p>
          <a:p>
            <a:pPr marL="742950" lvl="1" indent="-285750" defTabSz="457200" eaLnBrk="0" hangingPunct="0">
              <a:lnSpc>
                <a:spcPct val="80000"/>
              </a:lnSpc>
              <a:spcBef>
                <a:spcPct val="20000"/>
              </a:spcBef>
              <a:buClr>
                <a:schemeClr val="tx1"/>
              </a:buClr>
              <a:buFontTx/>
              <a:buChar char="•"/>
            </a:pPr>
            <a:endParaRPr lang="en-US" sz="2800" dirty="0">
              <a:cs typeface="Arial" pitchFamily="34" charset="0"/>
            </a:endParaRPr>
          </a:p>
        </p:txBody>
      </p:sp>
      <p:sp>
        <p:nvSpPr>
          <p:cNvPr id="82948" name="Rectangle 4"/>
          <p:cNvSpPr>
            <a:spLocks noChangeArrowheads="1"/>
          </p:cNvSpPr>
          <p:nvPr/>
        </p:nvSpPr>
        <p:spPr bwMode="auto">
          <a:xfrm>
            <a:off x="914400" y="3962400"/>
            <a:ext cx="8001000" cy="2133600"/>
          </a:xfrm>
          <a:prstGeom prst="rect">
            <a:avLst/>
          </a:prstGeom>
          <a:noFill/>
          <a:ln w="12700">
            <a:noFill/>
            <a:miter lim="800000"/>
            <a:headEnd/>
            <a:tailEnd/>
          </a:ln>
          <a:effectLst/>
        </p:spPr>
        <p:txBody>
          <a:bodyPr lIns="90488" tIns="44450" rIns="90488" bIns="44450"/>
          <a:lstStyle/>
          <a:p>
            <a:pPr marL="342900" indent="-342900" eaLnBrk="0" hangingPunct="0">
              <a:spcBef>
                <a:spcPct val="20000"/>
              </a:spcBef>
              <a:buClr>
                <a:schemeClr val="tx1"/>
              </a:buClr>
              <a:buFont typeface="Wingdings" pitchFamily="2" charset="2"/>
              <a:buChar char="q"/>
            </a:pPr>
            <a:r>
              <a:rPr lang="en-US" sz="2800" dirty="0" smtClean="0"/>
              <a:t> Mandatory </a:t>
            </a:r>
            <a:r>
              <a:rPr lang="en-US" sz="2800" dirty="0"/>
              <a:t>hand signal on </a:t>
            </a:r>
            <a:r>
              <a:rPr lang="en-US" sz="2800" dirty="0" smtClean="0"/>
              <a:t>IFK</a:t>
            </a:r>
            <a:endParaRPr lang="en-US" sz="2800" dirty="0"/>
          </a:p>
        </p:txBody>
      </p:sp>
      <p:pic>
        <p:nvPicPr>
          <p:cNvPr id="82949" name="Picture 5" descr="ifkgirl"/>
          <p:cNvPicPr>
            <a:picLocks noChangeAspect="1" noChangeArrowheads="1"/>
          </p:cNvPicPr>
          <p:nvPr/>
        </p:nvPicPr>
        <p:blipFill>
          <a:blip r:embed="rId3"/>
          <a:srcRect/>
          <a:stretch>
            <a:fillRect/>
          </a:stretch>
        </p:blipFill>
        <p:spPr bwMode="auto">
          <a:xfrm>
            <a:off x="6748462" y="1371600"/>
            <a:ext cx="2090738" cy="5079777"/>
          </a:xfrm>
          <a:prstGeom prst="rect">
            <a:avLst/>
          </a:prstGeom>
          <a:noFill/>
        </p:spPr>
      </p:pic>
      <p:pic>
        <p:nvPicPr>
          <p:cNvPr id="6" name="Picture 2" descr="OhioSouthshirt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2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48">
                                            <p:txEl>
                                              <p:pRg st="0" end="0"/>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82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bldLvl="5" autoUpdateAnimBg="0"/>
      <p:bldP spid="82948"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Quick Free Kick Guidelines</a:t>
            </a:r>
          </a:p>
        </p:txBody>
      </p:sp>
      <p:sp>
        <p:nvSpPr>
          <p:cNvPr id="84995" name="Rectangle 3"/>
          <p:cNvSpPr>
            <a:spLocks noChangeArrowheads="1"/>
          </p:cNvSpPr>
          <p:nvPr/>
        </p:nvSpPr>
        <p:spPr bwMode="auto">
          <a:xfrm>
            <a:off x="685800" y="1371600"/>
            <a:ext cx="7696200" cy="5257800"/>
          </a:xfrm>
          <a:prstGeom prst="rect">
            <a:avLst/>
          </a:prstGeom>
          <a:noFill/>
          <a:ln w="12700">
            <a:noFill/>
            <a:miter lim="800000"/>
            <a:headEnd/>
            <a:tailEnd/>
          </a:ln>
          <a:effectLst/>
        </p:spPr>
        <p:txBody>
          <a:bodyPr lIns="90488" tIns="44450" rIns="90488" bIns="44450"/>
          <a:lstStyle/>
          <a:p>
            <a:pPr marL="342900" indent="-342900" defTabSz="457200" eaLnBrk="0" hangingPunct="0">
              <a:buClr>
                <a:schemeClr val="tx1"/>
              </a:buClr>
              <a:buFontTx/>
              <a:buChar char="•"/>
            </a:pPr>
            <a:r>
              <a:rPr lang="en-US" sz="2800" dirty="0">
                <a:cs typeface="Arial" pitchFamily="34" charset="0"/>
              </a:rPr>
              <a:t>Opponent retiring and kicker makes mistake and kicks ball to opponent</a:t>
            </a:r>
          </a:p>
          <a:p>
            <a:pPr marL="914400" lvl="1" indent="-457200" defTabSz="457200" eaLnBrk="0" hangingPunct="0">
              <a:buClr>
                <a:schemeClr val="tx1"/>
              </a:buClr>
              <a:buFont typeface="Wingdings" panose="05000000000000000000" pitchFamily="2" charset="2"/>
              <a:buChar char="ü"/>
            </a:pPr>
            <a:r>
              <a:rPr lang="en-US" sz="2800" dirty="0">
                <a:cs typeface="Arial" pitchFamily="34" charset="0"/>
              </a:rPr>
              <a:t>No offense - kicker at risk</a:t>
            </a:r>
          </a:p>
          <a:p>
            <a:pPr marL="342900" indent="-342900" defTabSz="457200" eaLnBrk="0" hangingPunct="0">
              <a:spcBef>
                <a:spcPct val="20000"/>
              </a:spcBef>
              <a:buClr>
                <a:schemeClr val="tx1"/>
              </a:buClr>
              <a:buFontTx/>
              <a:buChar char="•"/>
            </a:pPr>
            <a:r>
              <a:rPr lang="en-US" sz="2800" dirty="0">
                <a:cs typeface="Arial" pitchFamily="34" charset="0"/>
              </a:rPr>
              <a:t>Opponent retiring, but deflects ball when kicked right by him/her</a:t>
            </a:r>
          </a:p>
          <a:p>
            <a:pPr marL="914400" lvl="1" indent="-457200" defTabSz="457200" eaLnBrk="0" hangingPunct="0">
              <a:buClr>
                <a:schemeClr val="tx1"/>
              </a:buClr>
              <a:buFont typeface="Wingdings" panose="05000000000000000000" pitchFamily="2" charset="2"/>
              <a:buChar char="ü"/>
            </a:pPr>
            <a:r>
              <a:rPr lang="en-US" sz="2800" dirty="0">
                <a:cs typeface="Arial" pitchFamily="34" charset="0"/>
              </a:rPr>
              <a:t>Warn player - retake kick if no goal results</a:t>
            </a:r>
          </a:p>
          <a:p>
            <a:pPr marL="342900" indent="-342900" defTabSz="457200" eaLnBrk="0" hangingPunct="0">
              <a:spcBef>
                <a:spcPct val="20000"/>
              </a:spcBef>
              <a:buClr>
                <a:schemeClr val="tx1"/>
              </a:buClr>
              <a:buFontTx/>
              <a:buChar char="•"/>
            </a:pPr>
            <a:r>
              <a:rPr lang="en-US" sz="2800" dirty="0">
                <a:cs typeface="Arial" pitchFamily="34" charset="0"/>
              </a:rPr>
              <a:t>Opponent retiring, but makes an effort to intercept the ball.  If </a:t>
            </a:r>
            <a:r>
              <a:rPr lang="en-US" sz="2800" dirty="0" smtClean="0">
                <a:cs typeface="Arial" pitchFamily="34" charset="0"/>
              </a:rPr>
              <a:t>they succeed,</a:t>
            </a:r>
            <a:endParaRPr lang="en-US" sz="2800" dirty="0">
              <a:cs typeface="Arial" pitchFamily="34" charset="0"/>
            </a:endParaRPr>
          </a:p>
        </p:txBody>
      </p:sp>
      <p:grpSp>
        <p:nvGrpSpPr>
          <p:cNvPr id="2" name="Group 4"/>
          <p:cNvGrpSpPr>
            <a:grpSpLocks/>
          </p:cNvGrpSpPr>
          <p:nvPr/>
        </p:nvGrpSpPr>
        <p:grpSpPr bwMode="auto">
          <a:xfrm>
            <a:off x="720970" y="5486400"/>
            <a:ext cx="6781800" cy="762000"/>
            <a:chOff x="480" y="3312"/>
            <a:chExt cx="4272" cy="480"/>
          </a:xfrm>
        </p:grpSpPr>
        <p:sp>
          <p:nvSpPr>
            <p:cNvPr id="84997" name="AutoShape 5"/>
            <p:cNvSpPr>
              <a:spLocks noChangeArrowheads="1"/>
            </p:cNvSpPr>
            <p:nvPr/>
          </p:nvSpPr>
          <p:spPr bwMode="auto">
            <a:xfrm>
              <a:off x="4416" y="3312"/>
              <a:ext cx="336" cy="432"/>
            </a:xfrm>
            <a:prstGeom prst="roundRect">
              <a:avLst>
                <a:gd name="adj" fmla="val 16667"/>
              </a:avLst>
            </a:prstGeom>
            <a:solidFill>
              <a:srgbClr val="FFFF00"/>
            </a:solidFill>
            <a:ln w="9525">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84998" name="Rectangle 6"/>
            <p:cNvSpPr>
              <a:spLocks noChangeArrowheads="1"/>
            </p:cNvSpPr>
            <p:nvPr/>
          </p:nvSpPr>
          <p:spPr bwMode="auto">
            <a:xfrm>
              <a:off x="480" y="3360"/>
              <a:ext cx="3696" cy="432"/>
            </a:xfrm>
            <a:prstGeom prst="rect">
              <a:avLst/>
            </a:prstGeom>
            <a:noFill/>
            <a:ln w="12700">
              <a:noFill/>
              <a:miter lim="800000"/>
              <a:headEnd/>
              <a:tailEnd/>
            </a:ln>
            <a:effectLst/>
          </p:spPr>
          <p:txBody>
            <a:bodyPr lIns="90488" tIns="44450" rIns="90488" bIns="44450"/>
            <a:lstStyle/>
            <a:p>
              <a:pPr eaLnBrk="0" hangingPunct="0">
                <a:spcBef>
                  <a:spcPct val="20000"/>
                </a:spcBef>
                <a:buClr>
                  <a:schemeClr val="tx1"/>
                </a:buClr>
              </a:pPr>
              <a:r>
                <a:rPr lang="en-US" sz="2800" dirty="0" smtClean="0">
                  <a:effectLst>
                    <a:outerShdw blurRad="38100" dist="38100" dir="2700000" algn="tl">
                      <a:srgbClr val="C0C0C0"/>
                    </a:outerShdw>
                  </a:effectLst>
                </a:rPr>
                <a:t>   Caution</a:t>
              </a:r>
              <a:r>
                <a:rPr lang="en-US" sz="2800" dirty="0" smtClean="0"/>
                <a:t> and then </a:t>
              </a:r>
              <a:r>
                <a:rPr lang="en-US" sz="2800" dirty="0"/>
                <a:t>retake kick</a:t>
              </a:r>
            </a:p>
          </p:txBody>
        </p:sp>
      </p:grpSp>
      <p:pic>
        <p:nvPicPr>
          <p:cNvPr id="7"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4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4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4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4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49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Quick Free Kick Guidelines</a:t>
            </a:r>
          </a:p>
        </p:txBody>
      </p:sp>
      <p:sp>
        <p:nvSpPr>
          <p:cNvPr id="87043" name="Text Box 3"/>
          <p:cNvSpPr txBox="1">
            <a:spLocks noChangeArrowheads="1"/>
          </p:cNvSpPr>
          <p:nvPr/>
        </p:nvSpPr>
        <p:spPr bwMode="auto">
          <a:xfrm>
            <a:off x="1600200" y="1219200"/>
            <a:ext cx="6076950" cy="949325"/>
          </a:xfrm>
          <a:prstGeom prst="rect">
            <a:avLst/>
          </a:prstGeom>
          <a:noFill/>
          <a:ln w="3175">
            <a:solidFill>
              <a:schemeClr val="tx1"/>
            </a:solidFill>
            <a:miter lim="800000"/>
            <a:headEnd/>
            <a:tailEnd/>
          </a:ln>
          <a:effectLst/>
        </p:spPr>
        <p:txBody>
          <a:bodyPr>
            <a:spAutoFit/>
          </a:bodyPr>
          <a:lstStyle/>
          <a:p>
            <a:pPr algn="ctr" eaLnBrk="0" hangingPunct="0"/>
            <a:r>
              <a:rPr lang="en-US" sz="2800"/>
              <a:t>Attacking Team Deliberately Kicks The Ball Into Opponent</a:t>
            </a:r>
          </a:p>
        </p:txBody>
      </p:sp>
      <p:sp>
        <p:nvSpPr>
          <p:cNvPr id="87044" name="Rectangle 4"/>
          <p:cNvSpPr>
            <a:spLocks noChangeArrowheads="1"/>
          </p:cNvSpPr>
          <p:nvPr/>
        </p:nvSpPr>
        <p:spPr bwMode="auto">
          <a:xfrm>
            <a:off x="914400" y="4619625"/>
            <a:ext cx="7562850" cy="1552575"/>
          </a:xfrm>
          <a:prstGeom prst="rect">
            <a:avLst/>
          </a:prstGeom>
          <a:noFill/>
          <a:ln w="9525">
            <a:noFill/>
            <a:miter lim="800000"/>
            <a:headEnd/>
            <a:tailEnd/>
          </a:ln>
          <a:effectLst/>
        </p:spPr>
        <p:txBody>
          <a:bodyPr anchor="ctr">
            <a:spAutoFit/>
          </a:bodyPr>
          <a:lstStyle/>
          <a:p>
            <a:r>
              <a:rPr lang="en-US" sz="2400"/>
              <a:t>Regardless of the position of the defending team, if the attacking team intentionally kicks/plays the ball </a:t>
            </a:r>
            <a:r>
              <a:rPr lang="en-US" sz="2400" u="sng"/>
              <a:t>directly into</a:t>
            </a:r>
            <a:r>
              <a:rPr lang="en-US" sz="2400"/>
              <a:t> the opponent who is less than the required minimum distance from the ball, continue play.</a:t>
            </a:r>
            <a:r>
              <a:rPr lang="en-US" sz="2400" b="1"/>
              <a:t> </a:t>
            </a:r>
          </a:p>
        </p:txBody>
      </p:sp>
      <p:sp>
        <p:nvSpPr>
          <p:cNvPr id="87045" name="Rectangle 5"/>
          <p:cNvSpPr>
            <a:spLocks noChangeArrowheads="1"/>
          </p:cNvSpPr>
          <p:nvPr/>
        </p:nvSpPr>
        <p:spPr bwMode="auto">
          <a:xfrm>
            <a:off x="838200" y="2514600"/>
            <a:ext cx="4343400" cy="1800225"/>
          </a:xfrm>
          <a:prstGeom prst="rect">
            <a:avLst/>
          </a:prstGeom>
          <a:noFill/>
          <a:ln w="9525">
            <a:noFill/>
            <a:miter lim="800000"/>
            <a:headEnd/>
            <a:tailEnd/>
          </a:ln>
          <a:effectLst/>
        </p:spPr>
        <p:txBody>
          <a:bodyPr>
            <a:spAutoFit/>
          </a:bodyPr>
          <a:lstStyle/>
          <a:p>
            <a:pPr>
              <a:spcBef>
                <a:spcPct val="20000"/>
              </a:spcBef>
            </a:pPr>
            <a:r>
              <a:rPr lang="en-US" sz="2800"/>
              <a:t>Defender does </a:t>
            </a:r>
            <a:r>
              <a:rPr lang="en-US" sz="2800" u="sng"/>
              <a:t>not</a:t>
            </a:r>
            <a:r>
              <a:rPr lang="en-US" sz="2800"/>
              <a:t> advance/lunge directly toward the ball with the foot/leg to prevent the kick</a:t>
            </a:r>
          </a:p>
        </p:txBody>
      </p:sp>
      <p:grpSp>
        <p:nvGrpSpPr>
          <p:cNvPr id="2" name="Group 6"/>
          <p:cNvGrpSpPr>
            <a:grpSpLocks/>
          </p:cNvGrpSpPr>
          <p:nvPr/>
        </p:nvGrpSpPr>
        <p:grpSpPr bwMode="auto">
          <a:xfrm>
            <a:off x="5715000" y="3092450"/>
            <a:ext cx="3087688" cy="641350"/>
            <a:chOff x="3600" y="2092"/>
            <a:chExt cx="1945" cy="404"/>
          </a:xfrm>
        </p:grpSpPr>
        <p:sp>
          <p:nvSpPr>
            <p:cNvPr id="87047" name="Rectangle 7"/>
            <p:cNvSpPr>
              <a:spLocks noChangeArrowheads="1"/>
            </p:cNvSpPr>
            <p:nvPr/>
          </p:nvSpPr>
          <p:spPr bwMode="auto">
            <a:xfrm>
              <a:off x="4032" y="2112"/>
              <a:ext cx="1513" cy="327"/>
            </a:xfrm>
            <a:prstGeom prst="rect">
              <a:avLst/>
            </a:prstGeom>
            <a:noFill/>
            <a:ln w="9525">
              <a:noFill/>
              <a:miter lim="800000"/>
              <a:headEnd/>
              <a:tailEnd/>
            </a:ln>
            <a:effectLst/>
          </p:spPr>
          <p:txBody>
            <a:bodyPr wrap="none">
              <a:spAutoFit/>
            </a:bodyPr>
            <a:lstStyle/>
            <a:p>
              <a:pPr eaLnBrk="0" hangingPunct="0"/>
              <a:r>
                <a:rPr lang="en-US" sz="2800"/>
                <a:t>Continue Play</a:t>
              </a:r>
            </a:p>
          </p:txBody>
        </p:sp>
        <p:sp>
          <p:nvSpPr>
            <p:cNvPr id="87048" name="Text Box 8"/>
            <p:cNvSpPr txBox="1">
              <a:spLocks noChangeArrowheads="1"/>
            </p:cNvSpPr>
            <p:nvPr/>
          </p:nvSpPr>
          <p:spPr bwMode="auto">
            <a:xfrm>
              <a:off x="3600" y="2092"/>
              <a:ext cx="768" cy="404"/>
            </a:xfrm>
            <a:prstGeom prst="rect">
              <a:avLst/>
            </a:prstGeom>
            <a:noFill/>
            <a:ln w="9525">
              <a:noFill/>
              <a:miter lim="800000"/>
              <a:headEnd/>
              <a:tailEnd/>
            </a:ln>
            <a:effectLst/>
          </p:spPr>
          <p:txBody>
            <a:bodyPr>
              <a:spAutoFit/>
            </a:bodyPr>
            <a:lstStyle/>
            <a:p>
              <a:pPr eaLnBrk="0" hangingPunct="0">
                <a:spcBef>
                  <a:spcPct val="50000"/>
                </a:spcBef>
              </a:pPr>
              <a:r>
                <a:rPr lang="en-US" sz="3600"/>
                <a:t>=</a:t>
              </a:r>
            </a:p>
          </p:txBody>
        </p:sp>
      </p:grpSp>
      <p:pic>
        <p:nvPicPr>
          <p:cNvPr id="9"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7044"/>
                                        </p:tgtEl>
                                        <p:attrNameLst>
                                          <p:attrName>style.visibility</p:attrName>
                                        </p:attrNameLst>
                                      </p:cBhvr>
                                      <p:to>
                                        <p:strVal val="visible"/>
                                      </p:to>
                                    </p:set>
                                    <p:animEffect transition="in" filter="dissolve">
                                      <p:cBhvr>
                                        <p:cTn id="15" dur="500"/>
                                        <p:tgtEl>
                                          <p:spTgt spid="87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P spid="870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Ceremonial Free Kick</a:t>
            </a:r>
          </a:p>
        </p:txBody>
      </p:sp>
      <p:sp>
        <p:nvSpPr>
          <p:cNvPr id="89091" name="Rectangle 3"/>
          <p:cNvSpPr>
            <a:spLocks noChangeArrowheads="1"/>
          </p:cNvSpPr>
          <p:nvPr/>
        </p:nvSpPr>
        <p:spPr bwMode="auto">
          <a:xfrm>
            <a:off x="457200" y="1981200"/>
            <a:ext cx="7543800" cy="3962400"/>
          </a:xfrm>
          <a:prstGeom prst="rect">
            <a:avLst/>
          </a:prstGeom>
          <a:noFill/>
          <a:ln w="12700">
            <a:noFill/>
            <a:miter lim="800000"/>
            <a:headEnd/>
            <a:tailEnd/>
          </a:ln>
          <a:effectLst/>
        </p:spPr>
        <p:txBody>
          <a:bodyPr lIns="90488" tIns="44450" rIns="90488" bIns="44450"/>
          <a:lstStyle/>
          <a:p>
            <a:pPr marL="342900" indent="-342900" eaLnBrk="0" hangingPunct="0">
              <a:lnSpc>
                <a:spcPct val="110000"/>
              </a:lnSpc>
              <a:spcBef>
                <a:spcPct val="20000"/>
              </a:spcBef>
              <a:buClr>
                <a:schemeClr val="tx1"/>
              </a:buClr>
              <a:buFontTx/>
              <a:buChar char="•"/>
            </a:pPr>
            <a:endParaRPr lang="en-US" sz="3200" dirty="0"/>
          </a:p>
          <a:p>
            <a:pPr marL="342900" indent="-342900" eaLnBrk="0" hangingPunct="0">
              <a:spcBef>
                <a:spcPct val="20000"/>
              </a:spcBef>
              <a:buClr>
                <a:schemeClr val="tx1"/>
              </a:buClr>
              <a:buFontTx/>
              <a:buChar char="•"/>
            </a:pPr>
            <a:r>
              <a:rPr lang="en-US" sz="3200" dirty="0"/>
              <a:t>Be “first brick” in the wall - 10 yards</a:t>
            </a:r>
          </a:p>
          <a:p>
            <a:pPr marL="342900" indent="-342900" eaLnBrk="0" hangingPunct="0">
              <a:spcBef>
                <a:spcPct val="20000"/>
              </a:spcBef>
              <a:buClr>
                <a:schemeClr val="tx1"/>
              </a:buClr>
              <a:buFontTx/>
              <a:buChar char="•"/>
            </a:pPr>
            <a:r>
              <a:rPr lang="en-US" sz="3200" dirty="0"/>
              <a:t>Bring opponents to you</a:t>
            </a:r>
          </a:p>
          <a:p>
            <a:pPr marL="342900" indent="-342900" eaLnBrk="0" hangingPunct="0">
              <a:spcBef>
                <a:spcPct val="20000"/>
              </a:spcBef>
              <a:buClr>
                <a:schemeClr val="tx1"/>
              </a:buClr>
              <a:buFontTx/>
              <a:buChar char="•"/>
            </a:pPr>
            <a:r>
              <a:rPr lang="en-US" sz="3200" dirty="0"/>
              <a:t>Move to your next position </a:t>
            </a:r>
          </a:p>
          <a:p>
            <a:pPr marL="342900" indent="-342900" eaLnBrk="0" hangingPunct="0">
              <a:spcBef>
                <a:spcPct val="20000"/>
              </a:spcBef>
              <a:buClr>
                <a:schemeClr val="tx1"/>
              </a:buClr>
              <a:buFontTx/>
              <a:buChar char="•"/>
            </a:pPr>
            <a:r>
              <a:rPr lang="en-US" sz="3200" dirty="0"/>
              <a:t>Signal for restart</a:t>
            </a:r>
          </a:p>
          <a:p>
            <a:pPr marL="742950" lvl="1" indent="-285750" eaLnBrk="0" hangingPunct="0">
              <a:spcBef>
                <a:spcPct val="20000"/>
              </a:spcBef>
              <a:buClr>
                <a:schemeClr val="tx1"/>
              </a:buClr>
              <a:buFont typeface="Wingdings" pitchFamily="2" charset="2"/>
              <a:buChar char="ü"/>
            </a:pPr>
            <a:r>
              <a:rPr lang="en-US" sz="3200" dirty="0"/>
              <a:t>When you are ready</a:t>
            </a:r>
          </a:p>
          <a:p>
            <a:pPr marL="742950" lvl="1" indent="-285750" eaLnBrk="0" hangingPunct="0">
              <a:spcBef>
                <a:spcPct val="20000"/>
              </a:spcBef>
              <a:buClr>
                <a:schemeClr val="tx1"/>
              </a:buClr>
              <a:buFont typeface="Wingdings" pitchFamily="2" charset="2"/>
              <a:buChar char="ü"/>
            </a:pPr>
            <a:r>
              <a:rPr lang="en-US" sz="3200" dirty="0"/>
              <a:t>As soon as possible</a:t>
            </a:r>
          </a:p>
        </p:txBody>
      </p:sp>
      <p:sp>
        <p:nvSpPr>
          <p:cNvPr id="89092" name="Rectangle 4"/>
          <p:cNvSpPr>
            <a:spLocks noChangeArrowheads="1"/>
          </p:cNvSpPr>
          <p:nvPr/>
        </p:nvSpPr>
        <p:spPr bwMode="auto">
          <a:xfrm>
            <a:off x="457200" y="1295400"/>
            <a:ext cx="8153400" cy="4419600"/>
          </a:xfrm>
          <a:prstGeom prst="rect">
            <a:avLst/>
          </a:prstGeom>
          <a:noFill/>
          <a:ln w="12700">
            <a:noFill/>
            <a:miter lim="800000"/>
            <a:headEnd/>
            <a:tailEnd/>
          </a:ln>
          <a:effectLst/>
        </p:spPr>
        <p:txBody>
          <a:bodyPr lIns="90488" tIns="44450" rIns="90488" bIns="44450"/>
          <a:lstStyle/>
          <a:p>
            <a:pPr marL="342900" indent="-342900" eaLnBrk="0" hangingPunct="0">
              <a:lnSpc>
                <a:spcPct val="110000"/>
              </a:lnSpc>
              <a:spcBef>
                <a:spcPct val="20000"/>
              </a:spcBef>
              <a:buClr>
                <a:schemeClr val="tx1"/>
              </a:buClr>
              <a:buFontTx/>
              <a:buChar char="•"/>
            </a:pPr>
            <a:r>
              <a:rPr lang="en-US" sz="3200" dirty="0"/>
              <a:t>Organized “defensive wall”</a:t>
            </a:r>
          </a:p>
          <a:p>
            <a:pPr marL="342900" indent="-342900" eaLnBrk="0" hangingPunct="0">
              <a:spcBef>
                <a:spcPct val="20000"/>
              </a:spcBef>
              <a:buClr>
                <a:schemeClr val="tx1"/>
              </a:buClr>
              <a:buFontTx/>
              <a:buChar char="•"/>
            </a:pPr>
            <a:r>
              <a:rPr lang="en-US" sz="3200" dirty="0"/>
              <a:t>Clearly show kicker to wait for whistle</a:t>
            </a:r>
          </a:p>
        </p:txBody>
      </p:sp>
      <p:pic>
        <p:nvPicPr>
          <p:cNvPr id="89093" name="Picture 5" descr="waitforwhistle"/>
          <p:cNvPicPr>
            <a:picLocks noChangeAspect="1" noChangeArrowheads="1"/>
          </p:cNvPicPr>
          <p:nvPr/>
        </p:nvPicPr>
        <p:blipFill>
          <a:blip r:embed="rId3"/>
          <a:srcRect/>
          <a:stretch>
            <a:fillRect/>
          </a:stretch>
        </p:blipFill>
        <p:spPr bwMode="auto">
          <a:xfrm>
            <a:off x="6553200" y="2895600"/>
            <a:ext cx="2224088" cy="1185862"/>
          </a:xfrm>
          <a:prstGeom prst="rect">
            <a:avLst/>
          </a:prstGeom>
          <a:noFill/>
        </p:spPr>
      </p:pic>
      <p:pic>
        <p:nvPicPr>
          <p:cNvPr id="6" name="Picture 2" descr="OhioSouthshirt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90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90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0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909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909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9091">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9091">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9091">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890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bldLvl="5" autoUpdateAnimBg="0"/>
      <p:bldP spid="89092"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Encroachment</a:t>
            </a:r>
          </a:p>
        </p:txBody>
      </p:sp>
      <p:sp>
        <p:nvSpPr>
          <p:cNvPr id="91139" name="Oval 3"/>
          <p:cNvSpPr>
            <a:spLocks noChangeArrowheads="1"/>
          </p:cNvSpPr>
          <p:nvPr/>
        </p:nvSpPr>
        <p:spPr bwMode="auto">
          <a:xfrm>
            <a:off x="2209800" y="1828800"/>
            <a:ext cx="3962400" cy="39624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91140" name="Line 4"/>
          <p:cNvSpPr>
            <a:spLocks noChangeShapeType="1"/>
          </p:cNvSpPr>
          <p:nvPr/>
        </p:nvSpPr>
        <p:spPr bwMode="auto">
          <a:xfrm flipH="1">
            <a:off x="2667000" y="3733800"/>
            <a:ext cx="1447800" cy="1371600"/>
          </a:xfrm>
          <a:prstGeom prst="line">
            <a:avLst/>
          </a:prstGeom>
          <a:noFill/>
          <a:ln w="57150">
            <a:solidFill>
              <a:schemeClr val="tx1"/>
            </a:solidFill>
            <a:round/>
            <a:headEnd/>
            <a:tailEnd type="triangle" w="med" len="med"/>
          </a:ln>
          <a:effectLst/>
        </p:spPr>
        <p:txBody>
          <a:bodyPr wrap="none" anchor="ctr"/>
          <a:lstStyle/>
          <a:p>
            <a:endParaRPr lang="en-US"/>
          </a:p>
        </p:txBody>
      </p:sp>
      <p:sp>
        <p:nvSpPr>
          <p:cNvPr id="91141" name="Line 5"/>
          <p:cNvSpPr>
            <a:spLocks noChangeShapeType="1"/>
          </p:cNvSpPr>
          <p:nvPr/>
        </p:nvSpPr>
        <p:spPr bwMode="auto">
          <a:xfrm>
            <a:off x="4114800" y="3733800"/>
            <a:ext cx="1676400" cy="1219200"/>
          </a:xfrm>
          <a:prstGeom prst="line">
            <a:avLst/>
          </a:prstGeom>
          <a:noFill/>
          <a:ln w="57150">
            <a:solidFill>
              <a:schemeClr val="tx1"/>
            </a:solidFill>
            <a:round/>
            <a:headEnd/>
            <a:tailEnd type="triangle" w="med" len="med"/>
          </a:ln>
          <a:effectLst/>
        </p:spPr>
        <p:txBody>
          <a:bodyPr wrap="none" anchor="ctr"/>
          <a:lstStyle/>
          <a:p>
            <a:endParaRPr lang="en-US"/>
          </a:p>
        </p:txBody>
      </p:sp>
      <p:sp>
        <p:nvSpPr>
          <p:cNvPr id="91142" name="Line 6"/>
          <p:cNvSpPr>
            <a:spLocks noChangeShapeType="1"/>
          </p:cNvSpPr>
          <p:nvPr/>
        </p:nvSpPr>
        <p:spPr bwMode="auto">
          <a:xfrm flipV="1">
            <a:off x="4114800" y="2133600"/>
            <a:ext cx="1066800" cy="1600200"/>
          </a:xfrm>
          <a:prstGeom prst="line">
            <a:avLst/>
          </a:prstGeom>
          <a:noFill/>
          <a:ln w="57150">
            <a:solidFill>
              <a:schemeClr val="tx1"/>
            </a:solidFill>
            <a:round/>
            <a:headEnd/>
            <a:tailEnd type="triangle" w="med" len="med"/>
          </a:ln>
          <a:effectLst/>
        </p:spPr>
        <p:txBody>
          <a:bodyPr wrap="none" anchor="ctr"/>
          <a:lstStyle/>
          <a:p>
            <a:endParaRPr lang="en-US"/>
          </a:p>
        </p:txBody>
      </p:sp>
      <p:pic>
        <p:nvPicPr>
          <p:cNvPr id="91143" name="Picture 7" descr="ball2"/>
          <p:cNvPicPr>
            <a:picLocks noChangeAspect="1" noChangeArrowheads="1"/>
          </p:cNvPicPr>
          <p:nvPr/>
        </p:nvPicPr>
        <p:blipFill>
          <a:blip r:embed="rId4"/>
          <a:srcRect/>
          <a:stretch>
            <a:fillRect/>
          </a:stretch>
        </p:blipFill>
        <p:spPr bwMode="auto">
          <a:xfrm>
            <a:off x="3886200" y="3505200"/>
            <a:ext cx="452438" cy="449263"/>
          </a:xfrm>
          <a:prstGeom prst="rect">
            <a:avLst/>
          </a:prstGeom>
          <a:noFill/>
        </p:spPr>
      </p:pic>
      <p:sp>
        <p:nvSpPr>
          <p:cNvPr id="91144" name="Text Box 8"/>
          <p:cNvSpPr txBox="1">
            <a:spLocks noChangeArrowheads="1"/>
          </p:cNvSpPr>
          <p:nvPr/>
        </p:nvSpPr>
        <p:spPr bwMode="auto">
          <a:xfrm>
            <a:off x="152400" y="1371600"/>
            <a:ext cx="2122488" cy="1554163"/>
          </a:xfrm>
          <a:prstGeom prst="rect">
            <a:avLst/>
          </a:prstGeom>
          <a:noFill/>
          <a:ln w="9525">
            <a:noFill/>
            <a:miter lim="800000"/>
            <a:headEnd/>
            <a:tailEnd/>
          </a:ln>
          <a:effectLst/>
        </p:spPr>
        <p:txBody>
          <a:bodyPr wrap="none" anchor="ctr">
            <a:spAutoFit/>
          </a:bodyPr>
          <a:lstStyle/>
          <a:p>
            <a:pPr algn="ctr" eaLnBrk="0" hangingPunct="0"/>
            <a:r>
              <a:rPr lang="en-US" b="1"/>
              <a:t>10 yards</a:t>
            </a:r>
          </a:p>
          <a:p>
            <a:pPr algn="ctr" eaLnBrk="0" hangingPunct="0"/>
            <a:r>
              <a:rPr lang="en-US" b="1"/>
              <a:t>in all</a:t>
            </a:r>
          </a:p>
          <a:p>
            <a:pPr algn="ctr" eaLnBrk="0" hangingPunct="0"/>
            <a:r>
              <a:rPr lang="en-US" b="1"/>
              <a:t>directions</a:t>
            </a:r>
          </a:p>
        </p:txBody>
      </p:sp>
      <p:grpSp>
        <p:nvGrpSpPr>
          <p:cNvPr id="2" name="Group 9"/>
          <p:cNvGrpSpPr>
            <a:grpSpLocks/>
          </p:cNvGrpSpPr>
          <p:nvPr/>
        </p:nvGrpSpPr>
        <p:grpSpPr bwMode="auto">
          <a:xfrm>
            <a:off x="6292850" y="1752600"/>
            <a:ext cx="2774950" cy="3863975"/>
            <a:chOff x="3849" y="1296"/>
            <a:chExt cx="1748" cy="2434"/>
          </a:xfrm>
        </p:grpSpPr>
        <p:sp>
          <p:nvSpPr>
            <p:cNvPr id="91146" name="Text Box 10"/>
            <p:cNvSpPr txBox="1">
              <a:spLocks noChangeArrowheads="1"/>
            </p:cNvSpPr>
            <p:nvPr/>
          </p:nvSpPr>
          <p:spPr bwMode="auto">
            <a:xfrm>
              <a:off x="3849" y="2016"/>
              <a:ext cx="1748" cy="1714"/>
            </a:xfrm>
            <a:prstGeom prst="rect">
              <a:avLst/>
            </a:prstGeom>
            <a:noFill/>
            <a:ln w="9525">
              <a:noFill/>
              <a:miter lim="800000"/>
              <a:headEnd/>
              <a:tailEnd/>
            </a:ln>
            <a:effectLst>
              <a:outerShdw dist="35921" dir="2700000" algn="ctr" rotWithShape="0">
                <a:schemeClr val="bg2"/>
              </a:outerShdw>
            </a:effectLst>
          </p:spPr>
          <p:txBody>
            <a:bodyPr wrap="none" anchor="ctr">
              <a:spAutoFit/>
            </a:bodyPr>
            <a:lstStyle/>
            <a:p>
              <a:pPr algn="ctr" eaLnBrk="0" hangingPunct="0">
                <a:lnSpc>
                  <a:spcPct val="90000"/>
                </a:lnSpc>
              </a:pPr>
              <a:r>
                <a:rPr lang="en-US" b="1"/>
                <a:t>Failure</a:t>
              </a:r>
            </a:p>
            <a:p>
              <a:pPr algn="ctr" eaLnBrk="0" hangingPunct="0">
                <a:lnSpc>
                  <a:spcPct val="90000"/>
                </a:lnSpc>
              </a:pPr>
              <a:r>
                <a:rPr lang="en-US" b="1"/>
                <a:t>to respect</a:t>
              </a:r>
            </a:p>
            <a:p>
              <a:pPr algn="ctr" eaLnBrk="0" hangingPunct="0">
                <a:lnSpc>
                  <a:spcPct val="90000"/>
                </a:lnSpc>
              </a:pPr>
              <a:r>
                <a:rPr lang="en-US" b="1"/>
                <a:t>the required</a:t>
              </a:r>
            </a:p>
            <a:p>
              <a:pPr algn="ctr" eaLnBrk="0" hangingPunct="0">
                <a:lnSpc>
                  <a:spcPct val="90000"/>
                </a:lnSpc>
              </a:pPr>
              <a:r>
                <a:rPr lang="en-US" b="1"/>
                <a:t>distance is</a:t>
              </a:r>
            </a:p>
            <a:p>
              <a:pPr algn="ctr" eaLnBrk="0" hangingPunct="0">
                <a:lnSpc>
                  <a:spcPct val="90000"/>
                </a:lnSpc>
              </a:pPr>
              <a:r>
                <a:rPr lang="en-US" b="1"/>
                <a:t>a </a:t>
              </a:r>
              <a:r>
                <a:rPr lang="en-US" b="1">
                  <a:effectLst>
                    <a:outerShdw blurRad="38100" dist="38100" dir="2700000" algn="tl">
                      <a:srgbClr val="C0C0C0"/>
                    </a:outerShdw>
                  </a:effectLst>
                </a:rPr>
                <a:t>cautionable</a:t>
              </a:r>
              <a:endParaRPr lang="en-US" b="1"/>
            </a:p>
            <a:p>
              <a:pPr algn="ctr" eaLnBrk="0" hangingPunct="0">
                <a:lnSpc>
                  <a:spcPct val="90000"/>
                </a:lnSpc>
              </a:pPr>
              <a:r>
                <a:rPr lang="en-US" b="1"/>
                <a:t>offense</a:t>
              </a:r>
            </a:p>
          </p:txBody>
        </p:sp>
        <p:sp>
          <p:nvSpPr>
            <p:cNvPr id="91147" name="AutoShape 11"/>
            <p:cNvSpPr>
              <a:spLocks noChangeArrowheads="1"/>
            </p:cNvSpPr>
            <p:nvPr/>
          </p:nvSpPr>
          <p:spPr bwMode="auto">
            <a:xfrm>
              <a:off x="4560" y="1296"/>
              <a:ext cx="432" cy="672"/>
            </a:xfrm>
            <a:prstGeom prst="roundRect">
              <a:avLst>
                <a:gd name="adj" fmla="val 16667"/>
              </a:avLst>
            </a:prstGeom>
            <a:solidFill>
              <a:srgbClr val="FFFF00"/>
            </a:solidFill>
            <a:ln w="9525">
              <a:solidFill>
                <a:schemeClr val="tx1"/>
              </a:solidFill>
              <a:round/>
              <a:headEnd/>
              <a:tailEnd/>
            </a:ln>
            <a:effectLst>
              <a:outerShdw dist="107763" dir="2700000" algn="ctr" rotWithShape="0">
                <a:schemeClr val="bg2"/>
              </a:outerShdw>
            </a:effectLst>
          </p:spPr>
          <p:txBody>
            <a:bodyPr wrap="none" anchor="ctr"/>
            <a:lstStyle/>
            <a:p>
              <a:endParaRPr lang="en-US"/>
            </a:p>
          </p:txBody>
        </p:sp>
      </p:grpSp>
      <p:pic>
        <p:nvPicPr>
          <p:cNvPr id="12" name="Picture 2" descr="OhioSouthshirt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diagram"/>
          <p:cNvPicPr>
            <a:picLocks noChangeAspect="1" noChangeArrowheads="1"/>
          </p:cNvPicPr>
          <p:nvPr/>
        </p:nvPicPr>
        <p:blipFill>
          <a:blip r:embed="rId3"/>
          <a:srcRect/>
          <a:stretch>
            <a:fillRect/>
          </a:stretch>
        </p:blipFill>
        <p:spPr bwMode="auto">
          <a:xfrm>
            <a:off x="247650" y="1598613"/>
            <a:ext cx="8896350" cy="4116387"/>
          </a:xfrm>
          <a:prstGeom prst="rect">
            <a:avLst/>
          </a:prstGeom>
          <a:noFill/>
        </p:spPr>
      </p:pic>
      <p:sp>
        <p:nvSpPr>
          <p:cNvPr id="93187"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Restart Mechanics</a:t>
            </a:r>
          </a:p>
        </p:txBody>
      </p:sp>
      <p:sp>
        <p:nvSpPr>
          <p:cNvPr id="93188" name="Oval 4"/>
          <p:cNvSpPr>
            <a:spLocks noChangeArrowheads="1"/>
          </p:cNvSpPr>
          <p:nvPr/>
        </p:nvSpPr>
        <p:spPr bwMode="auto">
          <a:xfrm>
            <a:off x="1828800" y="1200150"/>
            <a:ext cx="3276600" cy="3276600"/>
          </a:xfrm>
          <a:prstGeom prst="ellipse">
            <a:avLst/>
          </a:prstGeom>
          <a:solidFill>
            <a:srgbClr val="0000FF">
              <a:alpha val="50000"/>
            </a:srgbClr>
          </a:solidFill>
          <a:ln w="9525">
            <a:solidFill>
              <a:schemeClr val="tx1"/>
            </a:solidFill>
            <a:round/>
            <a:headEnd/>
            <a:tailEnd/>
          </a:ln>
          <a:effectLst/>
        </p:spPr>
        <p:txBody>
          <a:bodyPr wrap="none" anchor="ctr"/>
          <a:lstStyle/>
          <a:p>
            <a:endParaRPr lang="en-US"/>
          </a:p>
        </p:txBody>
      </p:sp>
      <p:pic>
        <p:nvPicPr>
          <p:cNvPr id="93189" name="Picture 5" descr="ball2"/>
          <p:cNvPicPr>
            <a:picLocks noChangeAspect="1" noChangeArrowheads="1"/>
          </p:cNvPicPr>
          <p:nvPr/>
        </p:nvPicPr>
        <p:blipFill>
          <a:blip r:embed="rId4"/>
          <a:srcRect/>
          <a:stretch>
            <a:fillRect/>
          </a:stretch>
        </p:blipFill>
        <p:spPr bwMode="auto">
          <a:xfrm>
            <a:off x="3352800" y="2647950"/>
            <a:ext cx="300038" cy="298450"/>
          </a:xfrm>
          <a:prstGeom prst="rect">
            <a:avLst/>
          </a:prstGeom>
          <a:noFill/>
        </p:spPr>
      </p:pic>
      <p:sp>
        <p:nvSpPr>
          <p:cNvPr id="93190" name="Text Box 6"/>
          <p:cNvSpPr txBox="1">
            <a:spLocks noChangeArrowheads="1"/>
          </p:cNvSpPr>
          <p:nvPr/>
        </p:nvSpPr>
        <p:spPr bwMode="auto">
          <a:xfrm>
            <a:off x="508000" y="5562600"/>
            <a:ext cx="8321675" cy="476250"/>
          </a:xfrm>
          <a:prstGeom prst="rect">
            <a:avLst/>
          </a:prstGeom>
          <a:noFill/>
          <a:ln w="9525">
            <a:noFill/>
            <a:miter lim="800000"/>
            <a:headEnd/>
            <a:tailEnd/>
          </a:ln>
          <a:effectLst/>
        </p:spPr>
        <p:txBody>
          <a:bodyPr wrap="none" anchor="ctr">
            <a:spAutoFit/>
          </a:bodyPr>
          <a:lstStyle/>
          <a:p>
            <a:pPr algn="ctr" eaLnBrk="0" hangingPunct="0">
              <a:lnSpc>
                <a:spcPct val="90000"/>
              </a:lnSpc>
            </a:pPr>
            <a:r>
              <a:rPr lang="en-US" sz="2800"/>
              <a:t>Opponents must retire 10 yards with one exception,</a:t>
            </a:r>
          </a:p>
        </p:txBody>
      </p:sp>
      <p:sp>
        <p:nvSpPr>
          <p:cNvPr id="93191" name="Oval 7"/>
          <p:cNvSpPr>
            <a:spLocks noChangeArrowheads="1"/>
          </p:cNvSpPr>
          <p:nvPr/>
        </p:nvSpPr>
        <p:spPr bwMode="auto">
          <a:xfrm>
            <a:off x="4724400" y="1657350"/>
            <a:ext cx="228600" cy="2286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93192" name="Oval 8"/>
          <p:cNvSpPr>
            <a:spLocks noChangeArrowheads="1"/>
          </p:cNvSpPr>
          <p:nvPr/>
        </p:nvSpPr>
        <p:spPr bwMode="auto">
          <a:xfrm>
            <a:off x="5133975" y="2876550"/>
            <a:ext cx="228600" cy="228600"/>
          </a:xfrm>
          <a:prstGeom prst="ellipse">
            <a:avLst/>
          </a:prstGeom>
          <a:solidFill>
            <a:schemeClr val="accent2"/>
          </a:solidFill>
          <a:ln w="9525">
            <a:solidFill>
              <a:schemeClr val="tx1"/>
            </a:solidFill>
            <a:round/>
            <a:headEnd/>
            <a:tailEnd/>
          </a:ln>
          <a:effectLst/>
        </p:spPr>
        <p:txBody>
          <a:bodyPr wrap="none" anchor="ctr"/>
          <a:lstStyle/>
          <a:p>
            <a:endParaRPr lang="en-US"/>
          </a:p>
        </p:txBody>
      </p:sp>
      <p:sp>
        <p:nvSpPr>
          <p:cNvPr id="93193" name="Oval 9"/>
          <p:cNvSpPr>
            <a:spLocks noChangeArrowheads="1"/>
          </p:cNvSpPr>
          <p:nvPr/>
        </p:nvSpPr>
        <p:spPr bwMode="auto">
          <a:xfrm>
            <a:off x="2895600" y="2800350"/>
            <a:ext cx="228600" cy="2286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93194" name="Oval 10"/>
          <p:cNvSpPr>
            <a:spLocks noChangeArrowheads="1"/>
          </p:cNvSpPr>
          <p:nvPr/>
        </p:nvSpPr>
        <p:spPr bwMode="auto">
          <a:xfrm>
            <a:off x="2971800" y="3105150"/>
            <a:ext cx="228600" cy="2286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93195" name="Oval 11"/>
          <p:cNvSpPr>
            <a:spLocks noChangeArrowheads="1"/>
          </p:cNvSpPr>
          <p:nvPr/>
        </p:nvSpPr>
        <p:spPr bwMode="auto">
          <a:xfrm>
            <a:off x="4469475" y="1905000"/>
            <a:ext cx="228600" cy="2286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93196" name="Oval 12"/>
          <p:cNvSpPr>
            <a:spLocks noChangeArrowheads="1"/>
          </p:cNvSpPr>
          <p:nvPr/>
        </p:nvSpPr>
        <p:spPr bwMode="auto">
          <a:xfrm>
            <a:off x="4012275" y="1676400"/>
            <a:ext cx="228600" cy="2286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93197" name="Oval 13"/>
          <p:cNvSpPr>
            <a:spLocks noChangeArrowheads="1"/>
          </p:cNvSpPr>
          <p:nvPr/>
        </p:nvSpPr>
        <p:spPr bwMode="auto">
          <a:xfrm>
            <a:off x="4240875" y="1676400"/>
            <a:ext cx="228600" cy="2286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93198" name="Oval 14"/>
          <p:cNvSpPr>
            <a:spLocks noChangeArrowheads="1"/>
          </p:cNvSpPr>
          <p:nvPr/>
        </p:nvSpPr>
        <p:spPr bwMode="auto">
          <a:xfrm>
            <a:off x="4469475" y="1676400"/>
            <a:ext cx="228600" cy="2286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93199" name="Oval 15"/>
          <p:cNvSpPr>
            <a:spLocks noChangeArrowheads="1"/>
          </p:cNvSpPr>
          <p:nvPr/>
        </p:nvSpPr>
        <p:spPr bwMode="auto">
          <a:xfrm>
            <a:off x="4953000" y="1809750"/>
            <a:ext cx="228600" cy="2286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93200" name="Oval 16"/>
          <p:cNvSpPr>
            <a:spLocks noChangeArrowheads="1"/>
          </p:cNvSpPr>
          <p:nvPr/>
        </p:nvSpPr>
        <p:spPr bwMode="auto">
          <a:xfrm>
            <a:off x="5133975" y="2876550"/>
            <a:ext cx="228600" cy="2286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93201" name="Text Box 17"/>
          <p:cNvSpPr txBox="1">
            <a:spLocks noChangeArrowheads="1"/>
          </p:cNvSpPr>
          <p:nvPr/>
        </p:nvSpPr>
        <p:spPr bwMode="auto">
          <a:xfrm>
            <a:off x="704850" y="6076950"/>
            <a:ext cx="7908925" cy="476250"/>
          </a:xfrm>
          <a:prstGeom prst="rect">
            <a:avLst/>
          </a:prstGeom>
          <a:noFill/>
          <a:ln w="9525">
            <a:noFill/>
            <a:miter lim="800000"/>
            <a:headEnd/>
            <a:tailEnd/>
          </a:ln>
          <a:effectLst/>
        </p:spPr>
        <p:txBody>
          <a:bodyPr wrap="none" anchor="ctr">
            <a:spAutoFit/>
          </a:bodyPr>
          <a:lstStyle/>
          <a:p>
            <a:pPr algn="ctr" eaLnBrk="0" hangingPunct="0">
              <a:lnSpc>
                <a:spcPct val="90000"/>
              </a:lnSpc>
            </a:pPr>
            <a:r>
              <a:rPr lang="en-US" sz="2800"/>
              <a:t>if they’re between goalposts and on the goal line.</a:t>
            </a:r>
          </a:p>
        </p:txBody>
      </p:sp>
      <p:pic>
        <p:nvPicPr>
          <p:cNvPr id="18" name="Picture 2" descr="OhioSouthshirt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bwMode="auto">
          <a:xfrm>
            <a:off x="1295400" y="76200"/>
            <a:ext cx="6553200" cy="868363"/>
          </a:xfrm>
          <a:noFill/>
          <a:effectLst>
            <a:outerShdw dist="38100" dir="2700000" algn="tl" rotWithShape="0">
              <a:srgbClr val="000000">
                <a:alpha val="42998"/>
              </a:srgbClr>
            </a:outerShdw>
          </a:effectLst>
        </p:spPr>
        <p:txBody>
          <a:bodyPr/>
          <a:lstStyle/>
          <a:p>
            <a:pPr algn="ctr" eaLnBrk="1" hangingPunct="1"/>
            <a:r>
              <a:rPr lang="en-US" dirty="0" smtClean="0"/>
              <a:t>Free Kick and Restart Management</a:t>
            </a:r>
          </a:p>
        </p:txBody>
      </p:sp>
      <p:sp>
        <p:nvSpPr>
          <p:cNvPr id="48131" name="Rectangle 3"/>
          <p:cNvSpPr>
            <a:spLocks noChangeArrowheads="1"/>
          </p:cNvSpPr>
          <p:nvPr/>
        </p:nvSpPr>
        <p:spPr bwMode="auto">
          <a:xfrm>
            <a:off x="1066800" y="1447800"/>
            <a:ext cx="7696200" cy="762000"/>
          </a:xfrm>
          <a:prstGeom prst="rect">
            <a:avLst/>
          </a:prstGeom>
          <a:noFill/>
          <a:ln w="12700">
            <a:noFill/>
            <a:miter lim="800000"/>
            <a:headEnd/>
            <a:tailEnd/>
          </a:ln>
          <a:effectLst/>
        </p:spPr>
        <p:txBody>
          <a:bodyPr lIns="90488" tIns="44450" rIns="90488" bIns="44450"/>
          <a:lstStyle/>
          <a:p>
            <a:pPr marL="342900" indent="-342900" defTabSz="457200" eaLnBrk="0" hangingPunct="0">
              <a:spcBef>
                <a:spcPct val="20000"/>
              </a:spcBef>
              <a:buSzPct val="80000"/>
              <a:buFont typeface="Lucida Grande"/>
              <a:buNone/>
            </a:pPr>
            <a:r>
              <a:rPr lang="en-US" sz="4400" b="1" dirty="0" smtClean="0">
                <a:solidFill>
                  <a:srgbClr val="0D0D0D"/>
                </a:solidFill>
                <a:cs typeface="Arial" pitchFamily="34" charset="0"/>
              </a:rPr>
              <a:t>	Free </a:t>
            </a:r>
            <a:r>
              <a:rPr lang="en-US" sz="4400" b="1" dirty="0">
                <a:solidFill>
                  <a:srgbClr val="0D0D0D"/>
                </a:solidFill>
                <a:cs typeface="Arial" pitchFamily="34" charset="0"/>
              </a:rPr>
              <a:t>Kicks fall into two basic restart categories…</a:t>
            </a:r>
            <a:endParaRPr lang="en-US" sz="4400" dirty="0">
              <a:solidFill>
                <a:srgbClr val="FF3300"/>
              </a:solidFill>
              <a:cs typeface="Arial" pitchFamily="34" charset="0"/>
            </a:endParaRPr>
          </a:p>
        </p:txBody>
      </p:sp>
      <p:sp>
        <p:nvSpPr>
          <p:cNvPr id="48132" name="Rectangle 4"/>
          <p:cNvSpPr>
            <a:spLocks noChangeArrowheads="1"/>
          </p:cNvSpPr>
          <p:nvPr/>
        </p:nvSpPr>
        <p:spPr bwMode="auto">
          <a:xfrm>
            <a:off x="2819400" y="3124200"/>
            <a:ext cx="4572000" cy="1739900"/>
          </a:xfrm>
          <a:prstGeom prst="rect">
            <a:avLst/>
          </a:prstGeom>
          <a:noFill/>
          <a:ln w="9525">
            <a:noFill/>
            <a:miter lim="800000"/>
            <a:headEnd/>
            <a:tailEnd/>
          </a:ln>
          <a:effectLst/>
        </p:spPr>
        <p:txBody>
          <a:bodyPr>
            <a:spAutoFit/>
          </a:bodyPr>
          <a:lstStyle/>
          <a:p>
            <a:pPr eaLnBrk="0" hangingPunct="0">
              <a:lnSpc>
                <a:spcPct val="150000"/>
              </a:lnSpc>
              <a:buFontTx/>
              <a:buChar char="•"/>
            </a:pPr>
            <a:r>
              <a:rPr lang="en-US" sz="3600" b="1"/>
              <a:t> Quick</a:t>
            </a:r>
          </a:p>
          <a:p>
            <a:pPr eaLnBrk="0" hangingPunct="0">
              <a:lnSpc>
                <a:spcPct val="150000"/>
              </a:lnSpc>
              <a:buFontTx/>
              <a:buChar char="•"/>
            </a:pPr>
            <a:r>
              <a:rPr lang="en-US" sz="3600" b="1"/>
              <a:t> Ceremonial</a:t>
            </a:r>
          </a:p>
        </p:txBody>
      </p:sp>
      <p:pic>
        <p:nvPicPr>
          <p:cNvPr id="5"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Restart Mechanics</a:t>
            </a:r>
          </a:p>
        </p:txBody>
      </p:sp>
      <p:sp>
        <p:nvSpPr>
          <p:cNvPr id="95235" name="Rectangle 3"/>
          <p:cNvSpPr>
            <a:spLocks noChangeArrowheads="1"/>
          </p:cNvSpPr>
          <p:nvPr/>
        </p:nvSpPr>
        <p:spPr bwMode="auto">
          <a:xfrm>
            <a:off x="1371600" y="1752600"/>
            <a:ext cx="6248400" cy="3886200"/>
          </a:xfrm>
          <a:prstGeom prst="rect">
            <a:avLst/>
          </a:prstGeom>
          <a:noFill/>
          <a:ln w="12700">
            <a:noFill/>
            <a:miter lim="800000"/>
            <a:headEnd/>
            <a:tailEnd/>
          </a:ln>
          <a:effectLst/>
        </p:spPr>
        <p:txBody>
          <a:bodyPr lIns="90488" tIns="44450" rIns="90488" bIns="44450"/>
          <a:lstStyle/>
          <a:p>
            <a:pPr marL="342900" indent="-342900" defTabSz="457200" eaLnBrk="0" hangingPunct="0">
              <a:lnSpc>
                <a:spcPct val="110000"/>
              </a:lnSpc>
              <a:spcBef>
                <a:spcPct val="20000"/>
              </a:spcBef>
              <a:buFontTx/>
              <a:buChar char="•"/>
            </a:pPr>
            <a:r>
              <a:rPr lang="en-US" sz="2800" b="1">
                <a:solidFill>
                  <a:srgbClr val="0D0D0D"/>
                </a:solidFill>
                <a:cs typeface="Arial" pitchFamily="34" charset="0"/>
              </a:rPr>
              <a:t>Position defenders</a:t>
            </a:r>
          </a:p>
          <a:p>
            <a:pPr marL="742950" lvl="1" indent="-285750" defTabSz="457200" eaLnBrk="0" hangingPunct="0">
              <a:lnSpc>
                <a:spcPct val="110000"/>
              </a:lnSpc>
              <a:spcBef>
                <a:spcPct val="20000"/>
              </a:spcBef>
              <a:buFontTx/>
              <a:buChar char="•"/>
            </a:pPr>
            <a:r>
              <a:rPr lang="en-US" sz="2800" b="1">
                <a:solidFill>
                  <a:srgbClr val="0D0D0D"/>
                </a:solidFill>
                <a:cs typeface="Arial" pitchFamily="34" charset="0"/>
              </a:rPr>
              <a:t>Do not allow encroachment</a:t>
            </a:r>
          </a:p>
          <a:p>
            <a:pPr marL="342900" indent="-342900" defTabSz="457200" eaLnBrk="0" hangingPunct="0">
              <a:lnSpc>
                <a:spcPct val="110000"/>
              </a:lnSpc>
              <a:spcBef>
                <a:spcPct val="20000"/>
              </a:spcBef>
              <a:buFontTx/>
              <a:buChar char="•"/>
            </a:pPr>
            <a:r>
              <a:rPr lang="en-US" sz="2800" b="1">
                <a:solidFill>
                  <a:srgbClr val="0D0D0D"/>
                </a:solidFill>
                <a:cs typeface="Arial" pitchFamily="34" charset="0"/>
              </a:rPr>
              <a:t>Position yourself</a:t>
            </a:r>
          </a:p>
          <a:p>
            <a:pPr marL="342900" indent="-342900" defTabSz="457200" eaLnBrk="0" hangingPunct="0">
              <a:lnSpc>
                <a:spcPct val="110000"/>
              </a:lnSpc>
              <a:spcBef>
                <a:spcPct val="20000"/>
              </a:spcBef>
              <a:buFontTx/>
              <a:buChar char="•"/>
            </a:pPr>
            <a:r>
              <a:rPr lang="en-US" sz="2800" b="1">
                <a:solidFill>
                  <a:srgbClr val="0D0D0D"/>
                </a:solidFill>
                <a:cs typeface="Arial" pitchFamily="34" charset="0"/>
              </a:rPr>
              <a:t>Indicate IFK if appropriate</a:t>
            </a:r>
          </a:p>
          <a:p>
            <a:pPr marL="342900" indent="-342900" defTabSz="457200" eaLnBrk="0" hangingPunct="0">
              <a:lnSpc>
                <a:spcPct val="110000"/>
              </a:lnSpc>
              <a:spcBef>
                <a:spcPct val="20000"/>
              </a:spcBef>
              <a:buFontTx/>
              <a:buChar char="•"/>
            </a:pPr>
            <a:r>
              <a:rPr lang="en-US" sz="2800" b="1">
                <a:solidFill>
                  <a:srgbClr val="0D0D0D"/>
                </a:solidFill>
                <a:cs typeface="Arial" pitchFamily="34" charset="0"/>
              </a:rPr>
              <a:t>Signal for restart</a:t>
            </a:r>
          </a:p>
          <a:p>
            <a:pPr marL="742950" lvl="1" indent="-285750" defTabSz="457200" eaLnBrk="0" hangingPunct="0">
              <a:lnSpc>
                <a:spcPct val="110000"/>
              </a:lnSpc>
              <a:spcBef>
                <a:spcPct val="20000"/>
              </a:spcBef>
              <a:buFontTx/>
              <a:buChar char="•"/>
            </a:pPr>
            <a:r>
              <a:rPr lang="en-US" sz="2800" b="1">
                <a:solidFill>
                  <a:srgbClr val="0D0D0D"/>
                </a:solidFill>
                <a:cs typeface="Arial" pitchFamily="34" charset="0"/>
              </a:rPr>
              <a:t>Use whistle if “ceremonial” kick</a:t>
            </a:r>
          </a:p>
        </p:txBody>
      </p:sp>
      <p:pic>
        <p:nvPicPr>
          <p:cNvPr id="4"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5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52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52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52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52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52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bldLvl="5"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Ball in Play vs Goal Scored</a:t>
            </a:r>
          </a:p>
        </p:txBody>
      </p:sp>
      <p:sp>
        <p:nvSpPr>
          <p:cNvPr id="97283" name="Rectangle 3"/>
          <p:cNvSpPr>
            <a:spLocks noChangeArrowheads="1"/>
          </p:cNvSpPr>
          <p:nvPr/>
        </p:nvSpPr>
        <p:spPr bwMode="auto">
          <a:xfrm>
            <a:off x="838200" y="1676400"/>
            <a:ext cx="7772400" cy="3962400"/>
          </a:xfrm>
          <a:prstGeom prst="rect">
            <a:avLst/>
          </a:prstGeom>
          <a:noFill/>
          <a:ln w="12700">
            <a:noFill/>
            <a:miter lim="800000"/>
            <a:headEnd/>
            <a:tailEnd/>
          </a:ln>
          <a:effectLst/>
        </p:spPr>
        <p:txBody>
          <a:bodyPr lIns="90488" tIns="44450" rIns="90488" bIns="44450"/>
          <a:lstStyle/>
          <a:p>
            <a:pPr marL="609600" indent="-609600" eaLnBrk="0" hangingPunct="0">
              <a:lnSpc>
                <a:spcPct val="90000"/>
              </a:lnSpc>
              <a:spcBef>
                <a:spcPct val="20000"/>
              </a:spcBef>
              <a:buClr>
                <a:schemeClr val="tx1"/>
              </a:buClr>
              <a:buFontTx/>
              <a:buChar char="•"/>
            </a:pPr>
            <a:r>
              <a:rPr lang="en-US" sz="2800" b="1">
                <a:cs typeface="Arial" pitchFamily="34" charset="0"/>
              </a:rPr>
              <a:t>Ball is “in play” when: </a:t>
            </a:r>
          </a:p>
          <a:p>
            <a:pPr marL="990600" lvl="1" indent="-533400" eaLnBrk="0" hangingPunct="0">
              <a:lnSpc>
                <a:spcPct val="90000"/>
              </a:lnSpc>
              <a:spcBef>
                <a:spcPct val="20000"/>
              </a:spcBef>
              <a:buClr>
                <a:schemeClr val="tx1"/>
              </a:buClr>
              <a:buFontTx/>
              <a:buChar char="•"/>
            </a:pPr>
            <a:r>
              <a:rPr lang="en-US" sz="2800" b="1">
                <a:cs typeface="Arial" pitchFamily="34" charset="0"/>
              </a:rPr>
              <a:t>Kicked and moves and</a:t>
            </a:r>
          </a:p>
          <a:p>
            <a:pPr marL="990600" lvl="1" indent="-533400" eaLnBrk="0" hangingPunct="0">
              <a:lnSpc>
                <a:spcPct val="90000"/>
              </a:lnSpc>
              <a:spcBef>
                <a:spcPct val="20000"/>
              </a:spcBef>
              <a:buClr>
                <a:schemeClr val="tx1"/>
              </a:buClr>
              <a:buFontTx/>
              <a:buChar char="•"/>
            </a:pPr>
            <a:r>
              <a:rPr lang="en-US" sz="2800" b="1">
                <a:cs typeface="Arial" pitchFamily="34" charset="0"/>
              </a:rPr>
              <a:t>Leaves penalty area (if appropriate)</a:t>
            </a:r>
          </a:p>
          <a:p>
            <a:pPr marL="990600" lvl="1" indent="-533400" eaLnBrk="0" hangingPunct="0">
              <a:lnSpc>
                <a:spcPct val="50000"/>
              </a:lnSpc>
              <a:spcBef>
                <a:spcPct val="20000"/>
              </a:spcBef>
              <a:buClr>
                <a:schemeClr val="tx1"/>
              </a:buClr>
              <a:buFontTx/>
              <a:buChar char="•"/>
            </a:pPr>
            <a:endParaRPr lang="en-US" sz="2800" b="1">
              <a:cs typeface="Arial" pitchFamily="34" charset="0"/>
            </a:endParaRPr>
          </a:p>
          <a:p>
            <a:pPr marL="609600" indent="-609600" eaLnBrk="0" hangingPunct="0">
              <a:lnSpc>
                <a:spcPct val="90000"/>
              </a:lnSpc>
              <a:spcBef>
                <a:spcPct val="20000"/>
              </a:spcBef>
              <a:buClr>
                <a:schemeClr val="tx1"/>
              </a:buClr>
              <a:buFontTx/>
              <a:buChar char="•"/>
            </a:pPr>
            <a:r>
              <a:rPr lang="en-US" sz="2800" b="1">
                <a:cs typeface="Arial" pitchFamily="34" charset="0"/>
              </a:rPr>
              <a:t>Goal can be scored when:</a:t>
            </a:r>
          </a:p>
          <a:p>
            <a:pPr marL="990600" lvl="1" indent="-533400" eaLnBrk="0" hangingPunct="0">
              <a:lnSpc>
                <a:spcPct val="90000"/>
              </a:lnSpc>
              <a:spcBef>
                <a:spcPct val="20000"/>
              </a:spcBef>
              <a:buClr>
                <a:schemeClr val="tx1"/>
              </a:buClr>
              <a:buFontTx/>
              <a:buChar char="•"/>
            </a:pPr>
            <a:r>
              <a:rPr lang="en-US" sz="2800" b="1">
                <a:cs typeface="Arial" pitchFamily="34" charset="0"/>
              </a:rPr>
              <a:t>Ball is “in play”</a:t>
            </a:r>
          </a:p>
          <a:p>
            <a:pPr marL="990600" lvl="1" indent="-533400" eaLnBrk="0" hangingPunct="0">
              <a:lnSpc>
                <a:spcPct val="90000"/>
              </a:lnSpc>
              <a:spcBef>
                <a:spcPct val="20000"/>
              </a:spcBef>
              <a:buClr>
                <a:schemeClr val="tx1"/>
              </a:buClr>
              <a:buFontTx/>
              <a:buChar char="•"/>
            </a:pPr>
            <a:r>
              <a:rPr lang="en-US" sz="2800" b="1">
                <a:cs typeface="Arial" pitchFamily="34" charset="0"/>
              </a:rPr>
              <a:t>Ball is touched by 2nd player on IFK</a:t>
            </a:r>
          </a:p>
          <a:p>
            <a:pPr marL="990600" lvl="1" indent="-533400" eaLnBrk="0" hangingPunct="0">
              <a:lnSpc>
                <a:spcPct val="90000"/>
              </a:lnSpc>
              <a:spcBef>
                <a:spcPct val="20000"/>
              </a:spcBef>
              <a:buClr>
                <a:schemeClr val="tx1"/>
              </a:buClr>
              <a:buFontTx/>
              <a:buChar char="•"/>
            </a:pPr>
            <a:r>
              <a:rPr lang="en-US" sz="2800" b="1">
                <a:cs typeface="Arial" pitchFamily="34" charset="0"/>
              </a:rPr>
              <a:t>Ball is kicked into opponents goal</a:t>
            </a:r>
          </a:p>
        </p:txBody>
      </p:sp>
      <p:pic>
        <p:nvPicPr>
          <p:cNvPr id="4"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7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72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72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72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728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72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bldLvl="5"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0" y="1524000"/>
            <a:ext cx="9144000" cy="2286000"/>
          </a:xfrm>
          <a:solidFill>
            <a:srgbClr val="79FF6F">
              <a:alpha val="50000"/>
            </a:srgbClr>
          </a:solidFill>
        </p:spPr>
        <p:txBody>
          <a:bodyPr/>
          <a:lstStyle/>
          <a:p>
            <a:pPr marL="609600" indent="-609600" eaLnBrk="1" hangingPunct="1">
              <a:buClr>
                <a:schemeClr val="tx1"/>
              </a:buClr>
              <a:buFontTx/>
              <a:buNone/>
              <a:defRPr/>
            </a:pPr>
            <a:r>
              <a:rPr lang="en-US" sz="2400" b="1" smtClean="0"/>
              <a:t>			For a </a:t>
            </a:r>
            <a:r>
              <a:rPr lang="en-US" sz="2400" b="1" i="1" smtClean="0">
                <a:solidFill>
                  <a:srgbClr val="E9E400"/>
                </a:solidFill>
                <a:effectLst>
                  <a:outerShdw blurRad="38100" dist="38100" dir="2700000" algn="tl">
                    <a:srgbClr val="000000"/>
                  </a:outerShdw>
                </a:effectLst>
              </a:rPr>
              <a:t>Caution</a:t>
            </a:r>
            <a:r>
              <a:rPr lang="en-US" sz="2400" b="1" smtClean="0"/>
              <a:t>:</a:t>
            </a:r>
          </a:p>
          <a:p>
            <a:pPr marL="2209800" lvl="4" indent="-381000" eaLnBrk="1" hangingPunct="1">
              <a:lnSpc>
                <a:spcPct val="80000"/>
              </a:lnSpc>
              <a:buFont typeface="Monotype Sorts" pitchFamily="2" charset="2"/>
              <a:buAutoNum type="arabicPeriod"/>
              <a:defRPr/>
            </a:pPr>
            <a:r>
              <a:rPr lang="en-US" sz="2400" b="1" smtClean="0"/>
              <a:t>  Isolate Offender (if necessary)</a:t>
            </a:r>
          </a:p>
          <a:p>
            <a:pPr marL="2209800" lvl="4" indent="-381000" eaLnBrk="1" hangingPunct="1">
              <a:lnSpc>
                <a:spcPct val="80000"/>
              </a:lnSpc>
              <a:buFont typeface="Monotype Sorts" pitchFamily="2" charset="2"/>
              <a:buNone/>
              <a:defRPr/>
            </a:pPr>
            <a:endParaRPr lang="en-US" sz="2400" b="1" smtClean="0"/>
          </a:p>
        </p:txBody>
      </p:sp>
      <p:sp>
        <p:nvSpPr>
          <p:cNvPr id="11267" name="Rectangle 3"/>
          <p:cNvSpPr>
            <a:spLocks noGrp="1" noChangeArrowheads="1"/>
          </p:cNvSpPr>
          <p:nvPr>
            <p:ph type="title"/>
          </p:nvPr>
        </p:nvSpPr>
        <p:spPr>
          <a:xfrm>
            <a:off x="1295400" y="228600"/>
            <a:ext cx="6629400" cy="533400"/>
          </a:xfrm>
        </p:spPr>
        <p:txBody>
          <a:bodyPr/>
          <a:lstStyle/>
          <a:p>
            <a:pPr algn="ctr" eaLnBrk="1" hangingPunct="1"/>
            <a:r>
              <a:rPr lang="en-US" b="1" dirty="0" smtClean="0"/>
              <a:t>Misconduct Procedures</a:t>
            </a:r>
          </a:p>
        </p:txBody>
      </p:sp>
      <p:sp>
        <p:nvSpPr>
          <p:cNvPr id="35844" name="Rectangle 4"/>
          <p:cNvSpPr>
            <a:spLocks noChangeArrowheads="1"/>
          </p:cNvSpPr>
          <p:nvPr/>
        </p:nvSpPr>
        <p:spPr bwMode="auto">
          <a:xfrm>
            <a:off x="0" y="3733800"/>
            <a:ext cx="9144000" cy="2590800"/>
          </a:xfrm>
          <a:prstGeom prst="rect">
            <a:avLst/>
          </a:prstGeom>
          <a:solidFill>
            <a:srgbClr val="00CCFF">
              <a:alpha val="58000"/>
            </a:srgbClr>
          </a:solidFill>
          <a:ln w="12700">
            <a:noFill/>
            <a:miter lim="800000"/>
            <a:headEnd/>
            <a:tailEnd/>
          </a:ln>
          <a:effectLst/>
        </p:spPr>
        <p:txBody>
          <a:bodyPr lIns="90488" tIns="44450" rIns="90488" bIns="44450"/>
          <a:lstStyle/>
          <a:p>
            <a:pPr marL="457200" indent="-457200" eaLnBrk="0" hangingPunct="0">
              <a:spcBef>
                <a:spcPct val="20000"/>
              </a:spcBef>
              <a:buClr>
                <a:schemeClr val="tx2"/>
              </a:buClr>
              <a:buSzPct val="60000"/>
              <a:buFont typeface="Monotype Sorts" pitchFamily="2" charset="2"/>
              <a:buNone/>
              <a:defRPr/>
            </a:pPr>
            <a:r>
              <a:rPr lang="en-US" sz="2400" b="1">
                <a:latin typeface="Times New Roman" pitchFamily="18" charset="0"/>
              </a:rPr>
              <a:t> 			</a:t>
            </a:r>
          </a:p>
          <a:p>
            <a:pPr marL="457200" indent="-457200" eaLnBrk="0" hangingPunct="0">
              <a:spcBef>
                <a:spcPct val="20000"/>
              </a:spcBef>
              <a:buClr>
                <a:schemeClr val="tx2"/>
              </a:buClr>
              <a:buSzPct val="60000"/>
              <a:buFont typeface="Monotype Sorts" pitchFamily="2" charset="2"/>
              <a:buNone/>
              <a:defRPr/>
            </a:pPr>
            <a:r>
              <a:rPr lang="en-US" sz="2400" b="1">
                <a:latin typeface="Times New Roman" pitchFamily="18" charset="0"/>
              </a:rPr>
              <a:t>			For a </a:t>
            </a:r>
            <a:r>
              <a:rPr lang="en-US" sz="2400" b="1" i="1">
                <a:solidFill>
                  <a:srgbClr val="FF0000"/>
                </a:solidFill>
                <a:effectLst>
                  <a:outerShdw blurRad="38100" dist="38100" dir="2700000" algn="tl">
                    <a:srgbClr val="000000"/>
                  </a:outerShdw>
                </a:effectLst>
                <a:latin typeface="Times New Roman" pitchFamily="18" charset="0"/>
              </a:rPr>
              <a:t>Send-off</a:t>
            </a:r>
            <a:r>
              <a:rPr lang="en-US" sz="2400" b="1">
                <a:latin typeface="Times New Roman" pitchFamily="18" charset="0"/>
              </a:rPr>
              <a:t>:</a:t>
            </a:r>
          </a:p>
          <a:p>
            <a:pPr marL="2286000" lvl="4" indent="-457200" eaLnBrk="0" hangingPunct="0">
              <a:lnSpc>
                <a:spcPct val="80000"/>
              </a:lnSpc>
              <a:spcBef>
                <a:spcPct val="20000"/>
              </a:spcBef>
              <a:buClr>
                <a:srgbClr val="FF0000"/>
              </a:buClr>
              <a:buFont typeface="Monotype Sorts" pitchFamily="2" charset="2"/>
              <a:buAutoNum type="arabicPeriod"/>
              <a:defRPr/>
            </a:pPr>
            <a:r>
              <a:rPr lang="en-US" sz="2400" b="1">
                <a:latin typeface="Times New Roman" pitchFamily="18" charset="0"/>
              </a:rPr>
              <a:t>Isolate Offender (if necessary)</a:t>
            </a:r>
          </a:p>
          <a:p>
            <a:pPr marL="2286000" lvl="4" indent="-457200" eaLnBrk="0" hangingPunct="0">
              <a:lnSpc>
                <a:spcPct val="80000"/>
              </a:lnSpc>
              <a:spcBef>
                <a:spcPct val="20000"/>
              </a:spcBef>
              <a:buClr>
                <a:srgbClr val="FF0000"/>
              </a:buClr>
              <a:buFont typeface="Monotype Sorts" pitchFamily="2" charset="2"/>
              <a:buNone/>
              <a:defRPr/>
            </a:pPr>
            <a:endParaRPr lang="en-US" sz="2400" b="1">
              <a:latin typeface="Times New Roman" pitchFamily="18" charset="0"/>
            </a:endParaRPr>
          </a:p>
        </p:txBody>
      </p:sp>
      <p:sp>
        <p:nvSpPr>
          <p:cNvPr id="11269" name="Rectangle 5"/>
          <p:cNvSpPr>
            <a:spLocks noChangeArrowheads="1"/>
          </p:cNvSpPr>
          <p:nvPr/>
        </p:nvSpPr>
        <p:spPr bwMode="auto">
          <a:xfrm>
            <a:off x="0" y="5334000"/>
            <a:ext cx="9144000" cy="685800"/>
          </a:xfrm>
          <a:prstGeom prst="rect">
            <a:avLst/>
          </a:prstGeom>
          <a:noFill/>
          <a:ln w="12700">
            <a:noFill/>
            <a:miter lim="800000"/>
            <a:headEnd/>
            <a:tailEnd/>
          </a:ln>
        </p:spPr>
        <p:txBody>
          <a:bodyPr lIns="90488" tIns="44450" rIns="90488" bIns="44450"/>
          <a:lstStyle/>
          <a:p>
            <a:pPr marL="914400" lvl="1" indent="-457200" eaLnBrk="0" hangingPunct="0"/>
            <a:r>
              <a:rPr lang="en-US" sz="2400" b="1">
                <a:latin typeface="Times New Roman" pitchFamily="18" charset="0"/>
              </a:rPr>
              <a:t>		</a:t>
            </a:r>
            <a:r>
              <a:rPr lang="en-US" sz="2400" b="1">
                <a:solidFill>
                  <a:srgbClr val="FF0000"/>
                </a:solidFill>
                <a:latin typeface="Times New Roman" pitchFamily="18" charset="0"/>
              </a:rPr>
              <a:t>3.</a:t>
            </a:r>
            <a:r>
              <a:rPr lang="en-US" sz="2400" b="1">
                <a:latin typeface="Times New Roman" pitchFamily="18" charset="0"/>
              </a:rPr>
              <a:t>   Keep your eyes on field and players</a:t>
            </a:r>
          </a:p>
          <a:p>
            <a:pPr marL="914400" lvl="1" indent="-457200" eaLnBrk="0" hangingPunct="0"/>
            <a:r>
              <a:rPr lang="en-US" sz="2400" b="1">
                <a:latin typeface="Times New Roman" pitchFamily="18" charset="0"/>
              </a:rPr>
              <a:t>                  </a:t>
            </a:r>
            <a:r>
              <a:rPr lang="en-US" sz="2400" b="1">
                <a:solidFill>
                  <a:srgbClr val="FF0000"/>
                </a:solidFill>
                <a:latin typeface="Times New Roman" pitchFamily="18" charset="0"/>
              </a:rPr>
              <a:t>4.</a:t>
            </a:r>
            <a:r>
              <a:rPr lang="en-US" sz="2400" b="1">
                <a:latin typeface="Times New Roman" pitchFamily="18" charset="0"/>
              </a:rPr>
              <a:t>   Book (Same info, but not until after player leaves)</a:t>
            </a:r>
          </a:p>
        </p:txBody>
      </p:sp>
      <p:sp>
        <p:nvSpPr>
          <p:cNvPr id="11270" name="Rectangle 6"/>
          <p:cNvSpPr>
            <a:spLocks noChangeArrowheads="1"/>
          </p:cNvSpPr>
          <p:nvPr/>
        </p:nvSpPr>
        <p:spPr bwMode="auto">
          <a:xfrm>
            <a:off x="2514600" y="1066800"/>
            <a:ext cx="3763962" cy="457200"/>
          </a:xfrm>
          <a:prstGeom prst="rect">
            <a:avLst/>
          </a:prstGeom>
          <a:noFill/>
          <a:ln w="12700">
            <a:noFill/>
            <a:miter lim="800000"/>
            <a:headEnd/>
            <a:tailEnd/>
          </a:ln>
        </p:spPr>
        <p:txBody>
          <a:bodyPr wrap="none">
            <a:spAutoFit/>
          </a:bodyPr>
          <a:lstStyle/>
          <a:p>
            <a:pPr eaLnBrk="0" hangingPunct="0"/>
            <a:r>
              <a:rPr lang="en-US" sz="2400" b="1">
                <a:latin typeface="Times New Roman" pitchFamily="18" charset="0"/>
              </a:rPr>
              <a:t>Procedure for issuing cards</a:t>
            </a:r>
          </a:p>
        </p:txBody>
      </p:sp>
      <p:grpSp>
        <p:nvGrpSpPr>
          <p:cNvPr id="2" name="Group 7"/>
          <p:cNvGrpSpPr>
            <a:grpSpLocks/>
          </p:cNvGrpSpPr>
          <p:nvPr/>
        </p:nvGrpSpPr>
        <p:grpSpPr bwMode="auto">
          <a:xfrm>
            <a:off x="0" y="2514600"/>
            <a:ext cx="9144000" cy="990600"/>
            <a:chOff x="-6240" y="1824"/>
            <a:chExt cx="5760" cy="624"/>
          </a:xfrm>
        </p:grpSpPr>
        <p:sp>
          <p:nvSpPr>
            <p:cNvPr id="11276" name="Rectangle 8"/>
            <p:cNvSpPr>
              <a:spLocks noChangeArrowheads="1"/>
            </p:cNvSpPr>
            <p:nvPr/>
          </p:nvSpPr>
          <p:spPr bwMode="auto">
            <a:xfrm>
              <a:off x="-6240" y="1824"/>
              <a:ext cx="5760" cy="624"/>
            </a:xfrm>
            <a:prstGeom prst="rect">
              <a:avLst/>
            </a:prstGeom>
            <a:noFill/>
            <a:ln w="12700">
              <a:noFill/>
              <a:miter lim="800000"/>
              <a:headEnd/>
              <a:tailEnd/>
            </a:ln>
          </p:spPr>
          <p:txBody>
            <a:bodyPr lIns="90488" tIns="44450" rIns="90488" bIns="44450"/>
            <a:lstStyle/>
            <a:p>
              <a:pPr marL="609600" indent="-609600">
                <a:spcBef>
                  <a:spcPct val="20000"/>
                </a:spcBef>
                <a:buClr>
                  <a:schemeClr val="tx1"/>
                </a:buClr>
              </a:pPr>
              <a:r>
                <a:rPr lang="en-US" sz="3600" b="1"/>
                <a:t>		</a:t>
              </a:r>
              <a:r>
                <a:rPr lang="en-US" sz="2400" b="1"/>
                <a:t>	3.    Display card</a:t>
              </a:r>
            </a:p>
          </p:txBody>
        </p:sp>
        <p:sp>
          <p:nvSpPr>
            <p:cNvPr id="35849" name="Rectangle 9"/>
            <p:cNvSpPr>
              <a:spLocks noChangeArrowheads="1"/>
            </p:cNvSpPr>
            <p:nvPr/>
          </p:nvSpPr>
          <p:spPr bwMode="auto">
            <a:xfrm>
              <a:off x="-5760" y="1824"/>
              <a:ext cx="336" cy="528"/>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grpSp>
      <p:sp>
        <p:nvSpPr>
          <p:cNvPr id="11272" name="Rectangle 10"/>
          <p:cNvSpPr>
            <a:spLocks noChangeArrowheads="1"/>
          </p:cNvSpPr>
          <p:nvPr/>
        </p:nvSpPr>
        <p:spPr bwMode="auto">
          <a:xfrm>
            <a:off x="1828800" y="2286000"/>
            <a:ext cx="7315200" cy="533400"/>
          </a:xfrm>
          <a:prstGeom prst="rect">
            <a:avLst/>
          </a:prstGeom>
          <a:noFill/>
          <a:ln w="12700">
            <a:noFill/>
            <a:miter lim="800000"/>
            <a:headEnd/>
            <a:tailEnd/>
          </a:ln>
        </p:spPr>
        <p:txBody>
          <a:bodyPr lIns="90488" tIns="44450" rIns="90488" bIns="44450"/>
          <a:lstStyle/>
          <a:p>
            <a:pPr marL="609600" indent="-609600">
              <a:spcBef>
                <a:spcPct val="20000"/>
              </a:spcBef>
              <a:buClr>
                <a:schemeClr val="tx1"/>
              </a:buClr>
            </a:pPr>
            <a:r>
              <a:rPr lang="en-US" sz="2400" b="1"/>
              <a:t>2.    Book (Name, number, time, offense)</a:t>
            </a:r>
          </a:p>
        </p:txBody>
      </p:sp>
      <p:grpSp>
        <p:nvGrpSpPr>
          <p:cNvPr id="3" name="Group 11"/>
          <p:cNvGrpSpPr>
            <a:grpSpLocks/>
          </p:cNvGrpSpPr>
          <p:nvPr/>
        </p:nvGrpSpPr>
        <p:grpSpPr bwMode="auto">
          <a:xfrm>
            <a:off x="0" y="4800600"/>
            <a:ext cx="9144000" cy="990600"/>
            <a:chOff x="-6240" y="1824"/>
            <a:chExt cx="5760" cy="624"/>
          </a:xfrm>
        </p:grpSpPr>
        <p:sp>
          <p:nvSpPr>
            <p:cNvPr id="11274" name="Rectangle 12"/>
            <p:cNvSpPr>
              <a:spLocks noChangeArrowheads="1"/>
            </p:cNvSpPr>
            <p:nvPr/>
          </p:nvSpPr>
          <p:spPr bwMode="auto">
            <a:xfrm>
              <a:off x="-6240" y="1824"/>
              <a:ext cx="5760" cy="624"/>
            </a:xfrm>
            <a:prstGeom prst="rect">
              <a:avLst/>
            </a:prstGeom>
            <a:noFill/>
            <a:ln w="12700">
              <a:noFill/>
              <a:miter lim="800000"/>
              <a:headEnd/>
              <a:tailEnd/>
            </a:ln>
          </p:spPr>
          <p:txBody>
            <a:bodyPr lIns="90488" tIns="44450" rIns="90488" bIns="44450"/>
            <a:lstStyle/>
            <a:p>
              <a:pPr marL="609600" indent="-609600">
                <a:spcBef>
                  <a:spcPct val="20000"/>
                </a:spcBef>
                <a:buClr>
                  <a:schemeClr val="tx1"/>
                </a:buClr>
              </a:pPr>
              <a:r>
                <a:rPr lang="en-US" sz="3600" b="1" dirty="0"/>
                <a:t>		</a:t>
              </a:r>
              <a:r>
                <a:rPr lang="en-US" sz="2400" b="1" dirty="0"/>
                <a:t>	</a:t>
              </a:r>
              <a:r>
                <a:rPr lang="en-US" sz="2400" b="1" dirty="0">
                  <a:solidFill>
                    <a:srgbClr val="FF0000"/>
                  </a:solidFill>
                </a:rPr>
                <a:t>2.</a:t>
              </a:r>
              <a:r>
                <a:rPr lang="en-US" sz="2400" b="1" dirty="0"/>
                <a:t>   Display card</a:t>
              </a:r>
            </a:p>
          </p:txBody>
        </p:sp>
        <p:sp>
          <p:nvSpPr>
            <p:cNvPr id="35853" name="Rectangle 13"/>
            <p:cNvSpPr>
              <a:spLocks noChangeArrowheads="1"/>
            </p:cNvSpPr>
            <p:nvPr/>
          </p:nvSpPr>
          <p:spPr bwMode="auto">
            <a:xfrm>
              <a:off x="-5760" y="1824"/>
              <a:ext cx="336" cy="528"/>
            </a:xfrm>
            <a:prstGeom prst="rect">
              <a:avLst/>
            </a:prstGeom>
            <a:solidFill>
              <a:srgbClr val="FF0000"/>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grpSp>
      <p:pic>
        <p:nvPicPr>
          <p:cNvPr id="14"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extLst>
      <p:ext uri="{BB962C8B-B14F-4D97-AF65-F5344CB8AC3E}">
        <p14:creationId xmlns:p14="http://schemas.microsoft.com/office/powerpoint/2010/main" val="4201025202"/>
      </p:ext>
    </p:extLst>
  </p:cSld>
  <p:clrMapOvr>
    <a:masterClrMapping/>
  </p:clrMapOvr>
  <p:transition advClick="0" advTm="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252137" y="1219200"/>
            <a:ext cx="4453463" cy="634020"/>
          </a:xfrm>
          <a:prstGeom prst="rect">
            <a:avLst/>
          </a:prstGeom>
          <a:noFill/>
          <a:ln w="9525">
            <a:noFill/>
            <a:miter lim="800000"/>
            <a:headEnd/>
            <a:tailEnd/>
          </a:ln>
          <a:effectLst/>
        </p:spPr>
        <p:txBody>
          <a:bodyPr wrap="none">
            <a:spAutoFit/>
          </a:bodyPr>
          <a:lstStyle/>
          <a:p>
            <a:pPr>
              <a:lnSpc>
                <a:spcPct val="80000"/>
              </a:lnSpc>
              <a:spcBef>
                <a:spcPct val="20000"/>
              </a:spcBef>
            </a:pPr>
            <a:r>
              <a:rPr lang="en-US" sz="4400" b="1" dirty="0"/>
              <a:t>Quick Free Kick</a:t>
            </a:r>
          </a:p>
        </p:txBody>
      </p:sp>
      <p:sp>
        <p:nvSpPr>
          <p:cNvPr id="50179" name="Rectangle 3"/>
          <p:cNvSpPr>
            <a:spLocks noChangeArrowheads="1"/>
          </p:cNvSpPr>
          <p:nvPr/>
        </p:nvSpPr>
        <p:spPr bwMode="auto">
          <a:xfrm>
            <a:off x="457200" y="2019300"/>
            <a:ext cx="8534400" cy="3467100"/>
          </a:xfrm>
          <a:prstGeom prst="rect">
            <a:avLst/>
          </a:prstGeom>
          <a:noFill/>
          <a:ln w="12700">
            <a:noFill/>
            <a:miter lim="800000"/>
            <a:headEnd/>
            <a:tailEnd/>
          </a:ln>
          <a:effectLst/>
        </p:spPr>
        <p:txBody>
          <a:bodyPr lIns="90488" tIns="44450" rIns="90488" bIns="44450"/>
          <a:lstStyle/>
          <a:p>
            <a:pPr marL="342900" indent="-342900" defTabSz="457200" eaLnBrk="0" hangingPunct="0">
              <a:spcBef>
                <a:spcPct val="20000"/>
              </a:spcBef>
              <a:buFontTx/>
              <a:buChar char="•"/>
            </a:pPr>
            <a:r>
              <a:rPr lang="en-US" sz="2800" dirty="0">
                <a:solidFill>
                  <a:srgbClr val="0D0D0D"/>
                </a:solidFill>
                <a:cs typeface="Arial" pitchFamily="34" charset="0"/>
              </a:rPr>
              <a:t> Attacking team takes kick as soon as ball is     	properly placed</a:t>
            </a:r>
          </a:p>
          <a:p>
            <a:pPr marL="342900" indent="-342900" defTabSz="457200" eaLnBrk="0" hangingPunct="0">
              <a:lnSpc>
                <a:spcPct val="170000"/>
              </a:lnSpc>
              <a:spcBef>
                <a:spcPct val="20000"/>
              </a:spcBef>
              <a:buFontTx/>
              <a:buChar char="•"/>
            </a:pPr>
            <a:r>
              <a:rPr lang="en-US" sz="2800" dirty="0">
                <a:solidFill>
                  <a:srgbClr val="0D0D0D"/>
                </a:solidFill>
                <a:cs typeface="Arial" pitchFamily="34" charset="0"/>
              </a:rPr>
              <a:t> No separate signal by referee needed</a:t>
            </a:r>
          </a:p>
          <a:p>
            <a:pPr marL="342900" indent="-342900" defTabSz="457200" eaLnBrk="0" hangingPunct="0">
              <a:lnSpc>
                <a:spcPct val="170000"/>
              </a:lnSpc>
              <a:spcBef>
                <a:spcPct val="20000"/>
              </a:spcBef>
              <a:buFontTx/>
              <a:buChar char="•"/>
            </a:pPr>
            <a:r>
              <a:rPr lang="en-US" sz="2800" dirty="0">
                <a:solidFill>
                  <a:srgbClr val="0D0D0D"/>
                </a:solidFill>
                <a:cs typeface="Arial" pitchFamily="34" charset="0"/>
              </a:rPr>
              <a:t> Attacking team does not ask for minimum </a:t>
            </a:r>
          </a:p>
          <a:p>
            <a:pPr marL="342900" indent="-342900" defTabSz="457200" eaLnBrk="0" hangingPunct="0">
              <a:lnSpc>
                <a:spcPct val="60000"/>
              </a:lnSpc>
              <a:spcBef>
                <a:spcPct val="20000"/>
              </a:spcBef>
            </a:pPr>
            <a:r>
              <a:rPr lang="en-US" sz="2800" dirty="0">
                <a:solidFill>
                  <a:srgbClr val="0D0D0D"/>
                </a:solidFill>
                <a:cs typeface="Arial" pitchFamily="34" charset="0"/>
              </a:rPr>
              <a:t>		distance (visually or verbally)</a:t>
            </a:r>
          </a:p>
        </p:txBody>
      </p:sp>
      <p:sp>
        <p:nvSpPr>
          <p:cNvPr id="50180" name="Text Box 4"/>
          <p:cNvSpPr txBox="1">
            <a:spLocks noChangeArrowheads="1"/>
          </p:cNvSpPr>
          <p:nvPr/>
        </p:nvSpPr>
        <p:spPr bwMode="auto">
          <a:xfrm>
            <a:off x="914400" y="5486400"/>
            <a:ext cx="7140575" cy="711200"/>
          </a:xfrm>
          <a:prstGeom prst="rect">
            <a:avLst/>
          </a:prstGeom>
          <a:solidFill>
            <a:srgbClr val="FFFFCC"/>
          </a:solidFill>
          <a:ln w="9525">
            <a:solidFill>
              <a:srgbClr val="FF3300"/>
            </a:solidFill>
            <a:miter lim="800000"/>
            <a:headEnd/>
            <a:tailEnd/>
          </a:ln>
          <a:effectLst/>
        </p:spPr>
        <p:txBody>
          <a:bodyPr>
            <a:spAutoFit/>
          </a:bodyPr>
          <a:lstStyle/>
          <a:p>
            <a:pPr eaLnBrk="0" hangingPunct="0"/>
            <a:r>
              <a:rPr lang="en-US" sz="2000" i="1"/>
              <a:t>Should be the method encouraged by the referee except when specific circumstances require a Ceremonial Free Kick</a:t>
            </a:r>
          </a:p>
        </p:txBody>
      </p:sp>
      <p:sp>
        <p:nvSpPr>
          <p:cNvPr id="6" name="Rectangle 2"/>
          <p:cNvSpPr>
            <a:spLocks noGrp="1"/>
          </p:cNvSpPr>
          <p:nvPr>
            <p:ph type="title" idx="4294967295"/>
          </p:nvPr>
        </p:nvSpPr>
        <p:spPr bwMode="auto">
          <a:xfrm>
            <a:off x="1295400" y="76200"/>
            <a:ext cx="6553200" cy="868363"/>
          </a:xfrm>
          <a:noFill/>
          <a:effectLst>
            <a:outerShdw dist="38100" dir="2700000" algn="tl" rotWithShape="0">
              <a:srgbClr val="000000">
                <a:alpha val="42998"/>
              </a:srgbClr>
            </a:outerShdw>
          </a:effectLst>
        </p:spPr>
        <p:txBody>
          <a:bodyPr/>
          <a:lstStyle/>
          <a:p>
            <a:pPr algn="ctr" eaLnBrk="1" hangingPunct="1"/>
            <a:r>
              <a:rPr lang="en-US" dirty="0" smtClean="0"/>
              <a:t>Free Kick and Restart Management</a:t>
            </a:r>
          </a:p>
        </p:txBody>
      </p:sp>
      <p:pic>
        <p:nvPicPr>
          <p:cNvPr id="7"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P spid="5018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Free Kick and Restart Management</a:t>
            </a:r>
          </a:p>
        </p:txBody>
      </p:sp>
      <p:sp>
        <p:nvSpPr>
          <p:cNvPr id="54275" name="Rectangle 3"/>
          <p:cNvSpPr>
            <a:spLocks noChangeArrowheads="1"/>
          </p:cNvSpPr>
          <p:nvPr/>
        </p:nvSpPr>
        <p:spPr bwMode="auto">
          <a:xfrm>
            <a:off x="1600200" y="1295400"/>
            <a:ext cx="5958682" cy="634020"/>
          </a:xfrm>
          <a:prstGeom prst="rect">
            <a:avLst/>
          </a:prstGeom>
          <a:noFill/>
          <a:ln w="9525">
            <a:noFill/>
            <a:miter lim="800000"/>
            <a:headEnd/>
            <a:tailEnd/>
          </a:ln>
          <a:effectLst/>
        </p:spPr>
        <p:txBody>
          <a:bodyPr wrap="none">
            <a:spAutoFit/>
          </a:bodyPr>
          <a:lstStyle/>
          <a:p>
            <a:pPr>
              <a:lnSpc>
                <a:spcPct val="80000"/>
              </a:lnSpc>
              <a:spcBef>
                <a:spcPct val="20000"/>
              </a:spcBef>
            </a:pPr>
            <a:r>
              <a:rPr lang="en-US" sz="4400" b="1" dirty="0"/>
              <a:t>Ceremonial Free Kick</a:t>
            </a:r>
          </a:p>
        </p:txBody>
      </p:sp>
      <p:sp>
        <p:nvSpPr>
          <p:cNvPr id="54276" name="Rectangle 4"/>
          <p:cNvSpPr>
            <a:spLocks noChangeArrowheads="1"/>
          </p:cNvSpPr>
          <p:nvPr/>
        </p:nvSpPr>
        <p:spPr bwMode="auto">
          <a:xfrm>
            <a:off x="533400" y="2286000"/>
            <a:ext cx="8458200" cy="3962400"/>
          </a:xfrm>
          <a:prstGeom prst="rect">
            <a:avLst/>
          </a:prstGeom>
          <a:noFill/>
          <a:ln w="12700">
            <a:noFill/>
            <a:miter lim="800000"/>
            <a:headEnd/>
            <a:tailEnd/>
          </a:ln>
          <a:effectLst/>
        </p:spPr>
        <p:txBody>
          <a:bodyPr lIns="90488" tIns="44450" rIns="90488" bIns="44450"/>
          <a:lstStyle/>
          <a:p>
            <a:pPr marL="342900" indent="-342900" defTabSz="457200" eaLnBrk="0" hangingPunct="0">
              <a:lnSpc>
                <a:spcPct val="80000"/>
              </a:lnSpc>
              <a:spcBef>
                <a:spcPct val="20000"/>
              </a:spcBef>
              <a:buClr>
                <a:schemeClr val="tx1"/>
              </a:buClr>
            </a:pPr>
            <a:r>
              <a:rPr lang="en-US" sz="2800" dirty="0">
                <a:solidFill>
                  <a:srgbClr val="0D0D0D"/>
                </a:solidFill>
                <a:cs typeface="Arial" pitchFamily="34" charset="0"/>
              </a:rPr>
              <a:t>Referee is required to enforce the distance after:</a:t>
            </a:r>
          </a:p>
          <a:p>
            <a:pPr marL="342900" indent="-342900" defTabSz="457200" eaLnBrk="0" hangingPunct="0">
              <a:lnSpc>
                <a:spcPct val="170000"/>
              </a:lnSpc>
              <a:spcBef>
                <a:spcPct val="20000"/>
              </a:spcBef>
              <a:buClr>
                <a:schemeClr val="tx1"/>
              </a:buClr>
              <a:buFontTx/>
              <a:buChar char="•"/>
            </a:pPr>
            <a:r>
              <a:rPr lang="en-US" sz="2800" dirty="0">
                <a:solidFill>
                  <a:srgbClr val="0D0D0D"/>
                </a:solidFill>
                <a:cs typeface="Arial" pitchFamily="34" charset="0"/>
              </a:rPr>
              <a:t> Red/Yellow card</a:t>
            </a:r>
          </a:p>
          <a:p>
            <a:pPr marL="342900" indent="-342900" defTabSz="457200" eaLnBrk="0" hangingPunct="0">
              <a:lnSpc>
                <a:spcPct val="110000"/>
              </a:lnSpc>
              <a:spcBef>
                <a:spcPct val="20000"/>
              </a:spcBef>
              <a:buClr>
                <a:schemeClr val="tx1"/>
              </a:buClr>
              <a:buFontTx/>
              <a:buChar char="•"/>
            </a:pPr>
            <a:r>
              <a:rPr lang="en-US" sz="2800" dirty="0">
                <a:solidFill>
                  <a:srgbClr val="0D0D0D"/>
                </a:solidFill>
                <a:cs typeface="Arial" pitchFamily="34" charset="0"/>
              </a:rPr>
              <a:t> On field treatment of injury</a:t>
            </a:r>
          </a:p>
          <a:p>
            <a:pPr marL="342900" indent="-342900" defTabSz="457200" eaLnBrk="0" hangingPunct="0">
              <a:lnSpc>
                <a:spcPct val="120000"/>
              </a:lnSpc>
              <a:spcBef>
                <a:spcPct val="20000"/>
              </a:spcBef>
              <a:buClr>
                <a:schemeClr val="tx1"/>
              </a:buClr>
              <a:buFontTx/>
              <a:buChar char="•"/>
            </a:pPr>
            <a:r>
              <a:rPr lang="en-US" sz="2800" dirty="0">
                <a:solidFill>
                  <a:srgbClr val="0D0D0D"/>
                </a:solidFill>
                <a:cs typeface="Arial" pitchFamily="34" charset="0"/>
              </a:rPr>
              <a:t> Substitution</a:t>
            </a:r>
          </a:p>
          <a:p>
            <a:pPr marL="342900" indent="-342900" defTabSz="457200" eaLnBrk="0" hangingPunct="0">
              <a:lnSpc>
                <a:spcPct val="130000"/>
              </a:lnSpc>
              <a:spcBef>
                <a:spcPct val="20000"/>
              </a:spcBef>
              <a:buClr>
                <a:schemeClr val="tx1"/>
              </a:buClr>
              <a:buFontTx/>
              <a:buChar char="•"/>
            </a:pPr>
            <a:r>
              <a:rPr lang="en-US" sz="2800" dirty="0">
                <a:solidFill>
                  <a:srgbClr val="0D0D0D"/>
                </a:solidFill>
                <a:cs typeface="Arial" pitchFamily="34" charset="0"/>
              </a:rPr>
              <a:t> Request from attacking team (visually or verbally)</a:t>
            </a:r>
          </a:p>
          <a:p>
            <a:pPr marL="342900" indent="-342900" defTabSz="457200" eaLnBrk="0" hangingPunct="0">
              <a:lnSpc>
                <a:spcPct val="130000"/>
              </a:lnSpc>
              <a:spcBef>
                <a:spcPct val="20000"/>
              </a:spcBef>
              <a:buClr>
                <a:schemeClr val="tx1"/>
              </a:buClr>
              <a:buFontTx/>
              <a:buChar char="•"/>
            </a:pPr>
            <a:r>
              <a:rPr lang="en-US" sz="2800" dirty="0">
                <a:solidFill>
                  <a:srgbClr val="0D0D0D"/>
                </a:solidFill>
                <a:cs typeface="Arial" pitchFamily="34" charset="0"/>
              </a:rPr>
              <a:t> Game control purposes</a:t>
            </a:r>
          </a:p>
        </p:txBody>
      </p:sp>
      <p:pic>
        <p:nvPicPr>
          <p:cNvPr id="5"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2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Free Kick and Restart Management</a:t>
            </a:r>
          </a:p>
        </p:txBody>
      </p:sp>
      <p:sp>
        <p:nvSpPr>
          <p:cNvPr id="56323" name="Rectangle 3"/>
          <p:cNvSpPr>
            <a:spLocks noChangeArrowheads="1"/>
          </p:cNvSpPr>
          <p:nvPr/>
        </p:nvSpPr>
        <p:spPr bwMode="auto">
          <a:xfrm>
            <a:off x="0" y="1371600"/>
            <a:ext cx="9091913" cy="634020"/>
          </a:xfrm>
          <a:prstGeom prst="rect">
            <a:avLst/>
          </a:prstGeom>
          <a:noFill/>
          <a:ln w="9525">
            <a:noFill/>
            <a:miter lim="800000"/>
            <a:headEnd/>
            <a:tailEnd/>
          </a:ln>
          <a:effectLst/>
        </p:spPr>
        <p:txBody>
          <a:bodyPr wrap="none">
            <a:spAutoFit/>
          </a:bodyPr>
          <a:lstStyle/>
          <a:p>
            <a:pPr>
              <a:lnSpc>
                <a:spcPct val="80000"/>
              </a:lnSpc>
              <a:spcBef>
                <a:spcPct val="20000"/>
              </a:spcBef>
            </a:pPr>
            <a:r>
              <a:rPr lang="en-US" sz="4400" b="1" dirty="0" smtClean="0"/>
              <a:t>To Avoid Problems - Set </a:t>
            </a:r>
            <a:r>
              <a:rPr lang="en-US" sz="4400" b="1" dirty="0"/>
              <a:t>the Tone</a:t>
            </a:r>
          </a:p>
        </p:txBody>
      </p:sp>
      <p:sp>
        <p:nvSpPr>
          <p:cNvPr id="56324" name="Rectangle 4"/>
          <p:cNvSpPr>
            <a:spLocks noChangeArrowheads="1"/>
          </p:cNvSpPr>
          <p:nvPr/>
        </p:nvSpPr>
        <p:spPr bwMode="auto">
          <a:xfrm>
            <a:off x="2057400" y="2133600"/>
            <a:ext cx="5181600" cy="2667000"/>
          </a:xfrm>
          <a:prstGeom prst="rect">
            <a:avLst/>
          </a:prstGeom>
          <a:noFill/>
          <a:ln w="12700">
            <a:noFill/>
            <a:miter lim="800000"/>
            <a:headEnd/>
            <a:tailEnd/>
          </a:ln>
          <a:effectLst/>
        </p:spPr>
        <p:txBody>
          <a:bodyPr lIns="90488" tIns="44450" rIns="90488" bIns="44450"/>
          <a:lstStyle/>
          <a:p>
            <a:pPr marL="342900" indent="-342900" defTabSz="457200" eaLnBrk="0" hangingPunct="0">
              <a:lnSpc>
                <a:spcPct val="130000"/>
              </a:lnSpc>
              <a:spcBef>
                <a:spcPct val="20000"/>
              </a:spcBef>
              <a:buFontTx/>
              <a:buChar char="•"/>
            </a:pPr>
            <a:r>
              <a:rPr lang="en-US" sz="2800" dirty="0">
                <a:solidFill>
                  <a:srgbClr val="0D0D0D"/>
                </a:solidFill>
                <a:cs typeface="Arial" pitchFamily="34" charset="0"/>
              </a:rPr>
              <a:t> Address early</a:t>
            </a:r>
          </a:p>
          <a:p>
            <a:pPr marL="342900" indent="-342900" defTabSz="457200" eaLnBrk="0" hangingPunct="0">
              <a:lnSpc>
                <a:spcPct val="130000"/>
              </a:lnSpc>
              <a:spcBef>
                <a:spcPct val="20000"/>
              </a:spcBef>
              <a:buFontTx/>
              <a:buChar char="•"/>
            </a:pPr>
            <a:r>
              <a:rPr lang="en-US" sz="2800" dirty="0">
                <a:solidFill>
                  <a:srgbClr val="0D0D0D"/>
                </a:solidFill>
                <a:cs typeface="Arial" pitchFamily="34" charset="0"/>
              </a:rPr>
              <a:t> Prevent</a:t>
            </a:r>
          </a:p>
          <a:p>
            <a:pPr marL="342900" indent="-342900" defTabSz="457200" eaLnBrk="0" hangingPunct="0">
              <a:lnSpc>
                <a:spcPct val="130000"/>
              </a:lnSpc>
              <a:spcBef>
                <a:spcPct val="20000"/>
              </a:spcBef>
              <a:buFontTx/>
              <a:buChar char="•"/>
            </a:pPr>
            <a:r>
              <a:rPr lang="en-US" sz="2800" dirty="0">
                <a:solidFill>
                  <a:srgbClr val="0D0D0D"/>
                </a:solidFill>
                <a:cs typeface="Arial" pitchFamily="34" charset="0"/>
              </a:rPr>
              <a:t> Set a standard</a:t>
            </a:r>
          </a:p>
          <a:p>
            <a:pPr marL="342900" indent="-342900" defTabSz="457200" eaLnBrk="0" hangingPunct="0">
              <a:lnSpc>
                <a:spcPct val="130000"/>
              </a:lnSpc>
              <a:spcBef>
                <a:spcPct val="20000"/>
              </a:spcBef>
              <a:buFontTx/>
              <a:buChar char="•"/>
            </a:pPr>
            <a:r>
              <a:rPr lang="en-US" sz="2800" dirty="0">
                <a:solidFill>
                  <a:srgbClr val="0D0D0D"/>
                </a:solidFill>
                <a:cs typeface="Arial" pitchFamily="34" charset="0"/>
              </a:rPr>
              <a:t> Hold players accountable</a:t>
            </a:r>
          </a:p>
        </p:txBody>
      </p:sp>
      <p:sp>
        <p:nvSpPr>
          <p:cNvPr id="56325" name="Text Box 5"/>
          <p:cNvSpPr txBox="1">
            <a:spLocks noChangeArrowheads="1"/>
          </p:cNvSpPr>
          <p:nvPr/>
        </p:nvSpPr>
        <p:spPr bwMode="auto">
          <a:xfrm>
            <a:off x="1676400" y="5064125"/>
            <a:ext cx="2895600" cy="955675"/>
          </a:xfrm>
          <a:prstGeom prst="rect">
            <a:avLst/>
          </a:prstGeom>
          <a:solidFill>
            <a:srgbClr val="F3EEAB"/>
          </a:solidFill>
          <a:ln w="9525">
            <a:solidFill>
              <a:srgbClr val="FF3300"/>
            </a:solidFill>
            <a:miter lim="800000"/>
            <a:headEnd/>
            <a:tailEnd/>
          </a:ln>
          <a:effectLst/>
        </p:spPr>
        <p:txBody>
          <a:bodyPr>
            <a:spAutoFit/>
          </a:bodyPr>
          <a:lstStyle/>
          <a:p>
            <a:pPr algn="ctr" eaLnBrk="0" hangingPunct="0"/>
            <a:r>
              <a:rPr lang="en-US" sz="2800"/>
              <a:t>Failure to deal with early</a:t>
            </a:r>
          </a:p>
        </p:txBody>
      </p:sp>
      <p:grpSp>
        <p:nvGrpSpPr>
          <p:cNvPr id="2" name="Group 6"/>
          <p:cNvGrpSpPr>
            <a:grpSpLocks/>
          </p:cNvGrpSpPr>
          <p:nvPr/>
        </p:nvGrpSpPr>
        <p:grpSpPr bwMode="auto">
          <a:xfrm>
            <a:off x="4648200" y="5064125"/>
            <a:ext cx="2895600" cy="955675"/>
            <a:chOff x="2928" y="3190"/>
            <a:chExt cx="1824" cy="602"/>
          </a:xfrm>
        </p:grpSpPr>
        <p:sp>
          <p:nvSpPr>
            <p:cNvPr id="56327" name="Text Box 7"/>
            <p:cNvSpPr txBox="1">
              <a:spLocks noChangeArrowheads="1"/>
            </p:cNvSpPr>
            <p:nvPr/>
          </p:nvSpPr>
          <p:spPr bwMode="auto">
            <a:xfrm>
              <a:off x="2928" y="3292"/>
              <a:ext cx="384" cy="404"/>
            </a:xfrm>
            <a:prstGeom prst="rect">
              <a:avLst/>
            </a:prstGeom>
            <a:noFill/>
            <a:ln w="9525">
              <a:noFill/>
              <a:miter lim="800000"/>
              <a:headEnd/>
              <a:tailEnd/>
            </a:ln>
            <a:effectLst/>
          </p:spPr>
          <p:txBody>
            <a:bodyPr>
              <a:spAutoFit/>
            </a:bodyPr>
            <a:lstStyle/>
            <a:p>
              <a:pPr algn="ctr" eaLnBrk="0" hangingPunct="0"/>
              <a:r>
                <a:rPr lang="en-US" sz="3600" b="1"/>
                <a:t>=</a:t>
              </a:r>
            </a:p>
          </p:txBody>
        </p:sp>
        <p:sp>
          <p:nvSpPr>
            <p:cNvPr id="56328" name="Text Box 8"/>
            <p:cNvSpPr txBox="1">
              <a:spLocks noChangeArrowheads="1"/>
            </p:cNvSpPr>
            <p:nvPr/>
          </p:nvSpPr>
          <p:spPr bwMode="auto">
            <a:xfrm>
              <a:off x="3360" y="3190"/>
              <a:ext cx="1392" cy="602"/>
            </a:xfrm>
            <a:prstGeom prst="rect">
              <a:avLst/>
            </a:prstGeom>
            <a:solidFill>
              <a:srgbClr val="F3EEAB"/>
            </a:solidFill>
            <a:ln w="9525">
              <a:solidFill>
                <a:srgbClr val="FF3300"/>
              </a:solidFill>
              <a:miter lim="800000"/>
              <a:headEnd/>
              <a:tailEnd/>
            </a:ln>
            <a:effectLst/>
          </p:spPr>
          <p:txBody>
            <a:bodyPr>
              <a:spAutoFit/>
            </a:bodyPr>
            <a:lstStyle/>
            <a:p>
              <a:pPr algn="ctr" eaLnBrk="0" hangingPunct="0"/>
              <a:r>
                <a:rPr lang="en-US" sz="2800"/>
                <a:t>Difficult times later</a:t>
              </a:r>
            </a:p>
          </p:txBody>
        </p:sp>
      </p:grpSp>
      <p:pic>
        <p:nvPicPr>
          <p:cNvPr id="9"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build="p"/>
      <p:bldP spid="563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Free Kick and Restart Management</a:t>
            </a:r>
          </a:p>
        </p:txBody>
      </p:sp>
      <p:sp>
        <p:nvSpPr>
          <p:cNvPr id="62467" name="Line 3"/>
          <p:cNvSpPr>
            <a:spLocks noChangeShapeType="1"/>
          </p:cNvSpPr>
          <p:nvPr/>
        </p:nvSpPr>
        <p:spPr bwMode="auto">
          <a:xfrm>
            <a:off x="4259263" y="1524000"/>
            <a:ext cx="0" cy="4889500"/>
          </a:xfrm>
          <a:prstGeom prst="line">
            <a:avLst/>
          </a:prstGeom>
          <a:noFill/>
          <a:ln w="28575">
            <a:solidFill>
              <a:schemeClr val="tx1"/>
            </a:solidFill>
            <a:round/>
            <a:headEnd/>
            <a:tailEnd/>
          </a:ln>
          <a:effectLst/>
        </p:spPr>
        <p:txBody>
          <a:bodyPr/>
          <a:lstStyle/>
          <a:p>
            <a:endParaRPr lang="en-US"/>
          </a:p>
        </p:txBody>
      </p:sp>
      <p:sp>
        <p:nvSpPr>
          <p:cNvPr id="62468" name="Rectangle 4"/>
          <p:cNvSpPr>
            <a:spLocks noChangeArrowheads="1"/>
          </p:cNvSpPr>
          <p:nvPr/>
        </p:nvSpPr>
        <p:spPr bwMode="auto">
          <a:xfrm>
            <a:off x="1363663" y="1143000"/>
            <a:ext cx="6030912" cy="384175"/>
          </a:xfrm>
          <a:prstGeom prst="rect">
            <a:avLst/>
          </a:prstGeom>
          <a:noFill/>
          <a:ln w="9525">
            <a:noFill/>
            <a:miter lim="800000"/>
            <a:headEnd/>
            <a:tailEnd/>
          </a:ln>
          <a:effectLst/>
        </p:spPr>
        <p:txBody>
          <a:bodyPr wrap="none">
            <a:spAutoFit/>
          </a:bodyPr>
          <a:lstStyle/>
          <a:p>
            <a:pPr>
              <a:lnSpc>
                <a:spcPct val="80000"/>
              </a:lnSpc>
              <a:spcBef>
                <a:spcPct val="20000"/>
              </a:spcBef>
            </a:pPr>
            <a:r>
              <a:rPr lang="en-US" sz="2400"/>
              <a:t>Sequence of Actions to Manage Free Kicks</a:t>
            </a:r>
          </a:p>
        </p:txBody>
      </p:sp>
      <p:sp>
        <p:nvSpPr>
          <p:cNvPr id="62469" name="Text Box 5"/>
          <p:cNvSpPr txBox="1">
            <a:spLocks noChangeArrowheads="1"/>
          </p:cNvSpPr>
          <p:nvPr/>
        </p:nvSpPr>
        <p:spPr bwMode="auto">
          <a:xfrm>
            <a:off x="1211263" y="1447800"/>
            <a:ext cx="2362200" cy="366713"/>
          </a:xfrm>
          <a:prstGeom prst="rect">
            <a:avLst/>
          </a:prstGeom>
          <a:noFill/>
          <a:ln w="9525">
            <a:noFill/>
            <a:miter lim="800000"/>
            <a:headEnd/>
            <a:tailEnd/>
          </a:ln>
          <a:effectLst/>
        </p:spPr>
        <p:txBody>
          <a:bodyPr>
            <a:spAutoFit/>
          </a:bodyPr>
          <a:lstStyle/>
          <a:p>
            <a:pPr algn="ctr" eaLnBrk="0" hangingPunct="0"/>
            <a:r>
              <a:rPr lang="en-US" sz="1800">
                <a:solidFill>
                  <a:srgbClr val="FF3300"/>
                </a:solidFill>
              </a:rPr>
              <a:t>Quick Free Kick</a:t>
            </a:r>
          </a:p>
        </p:txBody>
      </p:sp>
      <p:sp>
        <p:nvSpPr>
          <p:cNvPr id="62470" name="Text Box 6"/>
          <p:cNvSpPr txBox="1">
            <a:spLocks noChangeArrowheads="1"/>
          </p:cNvSpPr>
          <p:nvPr/>
        </p:nvSpPr>
        <p:spPr bwMode="auto">
          <a:xfrm>
            <a:off x="4716463" y="1447800"/>
            <a:ext cx="2743200" cy="366713"/>
          </a:xfrm>
          <a:prstGeom prst="rect">
            <a:avLst/>
          </a:prstGeom>
          <a:noFill/>
          <a:ln w="9525">
            <a:noFill/>
            <a:miter lim="800000"/>
            <a:headEnd/>
            <a:tailEnd/>
          </a:ln>
          <a:effectLst/>
        </p:spPr>
        <p:txBody>
          <a:bodyPr>
            <a:spAutoFit/>
          </a:bodyPr>
          <a:lstStyle/>
          <a:p>
            <a:pPr algn="ctr" eaLnBrk="0" hangingPunct="0"/>
            <a:r>
              <a:rPr lang="en-US" sz="1800">
                <a:solidFill>
                  <a:srgbClr val="FF3300"/>
                </a:solidFill>
              </a:rPr>
              <a:t>Ceremonial Free Kick</a:t>
            </a:r>
          </a:p>
        </p:txBody>
      </p:sp>
      <p:sp>
        <p:nvSpPr>
          <p:cNvPr id="62471" name="Text Box 7"/>
          <p:cNvSpPr txBox="1">
            <a:spLocks noChangeArrowheads="1"/>
          </p:cNvSpPr>
          <p:nvPr/>
        </p:nvSpPr>
        <p:spPr bwMode="auto">
          <a:xfrm>
            <a:off x="3649663" y="1981200"/>
            <a:ext cx="1160462" cy="304800"/>
          </a:xfrm>
          <a:prstGeom prst="rect">
            <a:avLst/>
          </a:prstGeom>
          <a:solidFill>
            <a:srgbClr val="EAEAEA"/>
          </a:solidFill>
          <a:ln w="9525">
            <a:noFill/>
            <a:miter lim="800000"/>
            <a:headEnd/>
            <a:tailEnd/>
          </a:ln>
          <a:effectLst/>
        </p:spPr>
        <p:txBody>
          <a:bodyPr wrap="none">
            <a:spAutoFit/>
          </a:bodyPr>
          <a:lstStyle/>
          <a:p>
            <a:pPr algn="ctr" eaLnBrk="0" hangingPunct="0"/>
            <a:r>
              <a:rPr lang="en-US" sz="1400"/>
              <a:t>Whistle Foul</a:t>
            </a:r>
          </a:p>
        </p:txBody>
      </p:sp>
      <p:sp>
        <p:nvSpPr>
          <p:cNvPr id="62472" name="Text Box 8"/>
          <p:cNvSpPr txBox="1">
            <a:spLocks noChangeArrowheads="1"/>
          </p:cNvSpPr>
          <p:nvPr/>
        </p:nvSpPr>
        <p:spPr bwMode="auto">
          <a:xfrm>
            <a:off x="2614613" y="2362200"/>
            <a:ext cx="3255962" cy="304800"/>
          </a:xfrm>
          <a:prstGeom prst="rect">
            <a:avLst/>
          </a:prstGeom>
          <a:solidFill>
            <a:srgbClr val="EAEAEA"/>
          </a:solidFill>
          <a:ln w="9525">
            <a:noFill/>
            <a:miter lim="800000"/>
            <a:headEnd/>
            <a:tailEnd/>
          </a:ln>
          <a:effectLst/>
        </p:spPr>
        <p:txBody>
          <a:bodyPr wrap="none">
            <a:spAutoFit/>
          </a:bodyPr>
          <a:lstStyle/>
          <a:p>
            <a:pPr algn="ctr" eaLnBrk="0" hangingPunct="0"/>
            <a:r>
              <a:rPr lang="en-US" sz="1400">
                <a:solidFill>
                  <a:srgbClr val="FF3300"/>
                </a:solidFill>
              </a:rPr>
              <a:t>Move Toward Spot of Foul (as needed)</a:t>
            </a:r>
          </a:p>
        </p:txBody>
      </p:sp>
      <p:sp>
        <p:nvSpPr>
          <p:cNvPr id="62473" name="Text Box 9"/>
          <p:cNvSpPr txBox="1">
            <a:spLocks noChangeArrowheads="1"/>
          </p:cNvSpPr>
          <p:nvPr/>
        </p:nvSpPr>
        <p:spPr bwMode="auto">
          <a:xfrm>
            <a:off x="2989263" y="2743200"/>
            <a:ext cx="2481262" cy="304800"/>
          </a:xfrm>
          <a:prstGeom prst="rect">
            <a:avLst/>
          </a:prstGeom>
          <a:solidFill>
            <a:srgbClr val="EAEAEA"/>
          </a:solidFill>
          <a:ln w="9525">
            <a:noFill/>
            <a:miter lim="800000"/>
            <a:headEnd/>
            <a:tailEnd/>
          </a:ln>
          <a:effectLst/>
        </p:spPr>
        <p:txBody>
          <a:bodyPr wrap="none">
            <a:spAutoFit/>
          </a:bodyPr>
          <a:lstStyle/>
          <a:p>
            <a:pPr algn="ctr" eaLnBrk="0" hangingPunct="0"/>
            <a:r>
              <a:rPr lang="en-US" sz="1400"/>
              <a:t>Ensure Ball Properly Located</a:t>
            </a:r>
          </a:p>
        </p:txBody>
      </p:sp>
      <p:sp>
        <p:nvSpPr>
          <p:cNvPr id="62474" name="Text Box 10"/>
          <p:cNvSpPr txBox="1">
            <a:spLocks noChangeArrowheads="1"/>
          </p:cNvSpPr>
          <p:nvPr/>
        </p:nvSpPr>
        <p:spPr bwMode="auto">
          <a:xfrm>
            <a:off x="677863" y="3048000"/>
            <a:ext cx="3429000" cy="517525"/>
          </a:xfrm>
          <a:prstGeom prst="rect">
            <a:avLst/>
          </a:prstGeom>
          <a:noFill/>
          <a:ln w="9525">
            <a:noFill/>
            <a:miter lim="800000"/>
            <a:headEnd/>
            <a:tailEnd/>
          </a:ln>
          <a:effectLst/>
        </p:spPr>
        <p:txBody>
          <a:bodyPr>
            <a:spAutoFit/>
          </a:bodyPr>
          <a:lstStyle/>
          <a:p>
            <a:pPr algn="r" eaLnBrk="0" hangingPunct="0"/>
            <a:r>
              <a:rPr lang="en-US" sz="1400"/>
              <a:t>Read Player’s Intent:  Move to Position Appropriate for the Restart</a:t>
            </a:r>
          </a:p>
        </p:txBody>
      </p:sp>
      <p:sp>
        <p:nvSpPr>
          <p:cNvPr id="62475" name="Text Box 11"/>
          <p:cNvSpPr txBox="1">
            <a:spLocks noChangeArrowheads="1"/>
          </p:cNvSpPr>
          <p:nvPr/>
        </p:nvSpPr>
        <p:spPr bwMode="auto">
          <a:xfrm>
            <a:off x="677863" y="3657600"/>
            <a:ext cx="3444875" cy="730250"/>
          </a:xfrm>
          <a:prstGeom prst="rect">
            <a:avLst/>
          </a:prstGeom>
          <a:noFill/>
          <a:ln w="9525">
            <a:noFill/>
            <a:miter lim="800000"/>
            <a:headEnd/>
            <a:tailEnd/>
          </a:ln>
          <a:effectLst/>
        </p:spPr>
        <p:txBody>
          <a:bodyPr>
            <a:spAutoFit/>
          </a:bodyPr>
          <a:lstStyle/>
          <a:p>
            <a:pPr algn="r" eaLnBrk="0" hangingPunct="0"/>
            <a:r>
              <a:rPr lang="en-US" sz="1400">
                <a:solidFill>
                  <a:srgbClr val="FF3300"/>
                </a:solidFill>
              </a:rPr>
              <a:t>Encourage the Kick </a:t>
            </a:r>
            <a:r>
              <a:rPr lang="en-US" sz="1400" u="sng">
                <a:solidFill>
                  <a:srgbClr val="FF3300"/>
                </a:solidFill>
              </a:rPr>
              <a:t>by Verbally</a:t>
            </a:r>
            <a:r>
              <a:rPr lang="en-US" sz="1400">
                <a:solidFill>
                  <a:srgbClr val="FF3300"/>
                </a:solidFill>
              </a:rPr>
              <a:t> Managing Opponents Around the Ball to Prevent Interference</a:t>
            </a:r>
          </a:p>
        </p:txBody>
      </p:sp>
      <p:sp>
        <p:nvSpPr>
          <p:cNvPr id="62476" name="Text Box 12"/>
          <p:cNvSpPr txBox="1">
            <a:spLocks noChangeArrowheads="1"/>
          </p:cNvSpPr>
          <p:nvPr/>
        </p:nvSpPr>
        <p:spPr bwMode="auto">
          <a:xfrm>
            <a:off x="754063" y="4572000"/>
            <a:ext cx="3505200" cy="517525"/>
          </a:xfrm>
          <a:prstGeom prst="rect">
            <a:avLst/>
          </a:prstGeom>
          <a:solidFill>
            <a:srgbClr val="EAEAEA"/>
          </a:solidFill>
          <a:ln w="9525">
            <a:noFill/>
            <a:miter lim="800000"/>
            <a:headEnd/>
            <a:tailEnd/>
          </a:ln>
          <a:effectLst/>
        </p:spPr>
        <p:txBody>
          <a:bodyPr>
            <a:spAutoFit/>
          </a:bodyPr>
          <a:lstStyle/>
          <a:p>
            <a:pPr algn="ctr" eaLnBrk="0" hangingPunct="0"/>
            <a:r>
              <a:rPr lang="en-US" sz="1400"/>
              <a:t>Team Indicates They Want Ceremonial Restart (CFK)</a:t>
            </a:r>
          </a:p>
        </p:txBody>
      </p:sp>
      <p:sp>
        <p:nvSpPr>
          <p:cNvPr id="62477" name="Text Box 13"/>
          <p:cNvSpPr txBox="1">
            <a:spLocks noChangeArrowheads="1"/>
          </p:cNvSpPr>
          <p:nvPr/>
        </p:nvSpPr>
        <p:spPr bwMode="auto">
          <a:xfrm>
            <a:off x="4411663" y="4572000"/>
            <a:ext cx="1071562" cy="304800"/>
          </a:xfrm>
          <a:prstGeom prst="rect">
            <a:avLst/>
          </a:prstGeom>
          <a:solidFill>
            <a:srgbClr val="EAEAEA"/>
          </a:solidFill>
          <a:ln w="9525">
            <a:noFill/>
            <a:miter lim="800000"/>
            <a:headEnd/>
            <a:tailEnd/>
          </a:ln>
          <a:effectLst/>
        </p:spPr>
        <p:txBody>
          <a:bodyPr wrap="none">
            <a:spAutoFit/>
          </a:bodyPr>
          <a:lstStyle/>
          <a:p>
            <a:pPr algn="ctr" eaLnBrk="0" hangingPunct="0"/>
            <a:r>
              <a:rPr lang="en-US" sz="1400"/>
              <a:t>Get To Ball</a:t>
            </a:r>
          </a:p>
        </p:txBody>
      </p:sp>
      <p:sp>
        <p:nvSpPr>
          <p:cNvPr id="62478" name="Text Box 14"/>
          <p:cNvSpPr txBox="1">
            <a:spLocks noChangeArrowheads="1"/>
          </p:cNvSpPr>
          <p:nvPr/>
        </p:nvSpPr>
        <p:spPr bwMode="auto">
          <a:xfrm>
            <a:off x="4411663" y="3505200"/>
            <a:ext cx="2819400" cy="730250"/>
          </a:xfrm>
          <a:prstGeom prst="rect">
            <a:avLst/>
          </a:prstGeom>
          <a:noFill/>
          <a:ln w="9525">
            <a:noFill/>
            <a:miter lim="800000"/>
            <a:headEnd/>
            <a:tailEnd/>
          </a:ln>
          <a:effectLst/>
        </p:spPr>
        <p:txBody>
          <a:bodyPr>
            <a:spAutoFit/>
          </a:bodyPr>
          <a:lstStyle/>
          <a:p>
            <a:pPr eaLnBrk="0" hangingPunct="0"/>
            <a:r>
              <a:rPr lang="en-US" sz="1400"/>
              <a:t>Look for Confirmation of</a:t>
            </a:r>
          </a:p>
          <a:p>
            <a:pPr eaLnBrk="0" hangingPunct="0"/>
            <a:r>
              <a:rPr lang="en-US" sz="1400"/>
              <a:t>Ceremonial Kick (CFK)</a:t>
            </a:r>
          </a:p>
          <a:p>
            <a:pPr eaLnBrk="0" hangingPunct="0"/>
            <a:r>
              <a:rPr lang="en-US" sz="1400"/>
              <a:t>From Attackers</a:t>
            </a:r>
          </a:p>
        </p:txBody>
      </p:sp>
      <p:sp>
        <p:nvSpPr>
          <p:cNvPr id="62479" name="Text Box 15"/>
          <p:cNvSpPr txBox="1">
            <a:spLocks noChangeArrowheads="1"/>
          </p:cNvSpPr>
          <p:nvPr/>
        </p:nvSpPr>
        <p:spPr bwMode="auto">
          <a:xfrm>
            <a:off x="4421188" y="4953000"/>
            <a:ext cx="2581275" cy="304800"/>
          </a:xfrm>
          <a:prstGeom prst="rect">
            <a:avLst/>
          </a:prstGeom>
          <a:solidFill>
            <a:srgbClr val="EAEAEA"/>
          </a:solidFill>
          <a:ln w="9525">
            <a:noFill/>
            <a:miter lim="800000"/>
            <a:headEnd/>
            <a:tailEnd/>
          </a:ln>
          <a:effectLst/>
        </p:spPr>
        <p:txBody>
          <a:bodyPr wrap="none">
            <a:spAutoFit/>
          </a:bodyPr>
          <a:lstStyle/>
          <a:p>
            <a:pPr algn="ctr" eaLnBrk="0" hangingPunct="0"/>
            <a:r>
              <a:rPr lang="en-US" sz="1400"/>
              <a:t>Show “Wait for Whistle Signal”</a:t>
            </a:r>
          </a:p>
        </p:txBody>
      </p:sp>
      <p:sp>
        <p:nvSpPr>
          <p:cNvPr id="62480" name="Rectangle 16"/>
          <p:cNvSpPr>
            <a:spLocks noChangeArrowheads="1"/>
          </p:cNvSpPr>
          <p:nvPr/>
        </p:nvSpPr>
        <p:spPr bwMode="auto">
          <a:xfrm>
            <a:off x="4411663" y="5257800"/>
            <a:ext cx="3429000" cy="517525"/>
          </a:xfrm>
          <a:prstGeom prst="rect">
            <a:avLst/>
          </a:prstGeom>
          <a:solidFill>
            <a:srgbClr val="EAEAEA"/>
          </a:solidFill>
          <a:ln w="9525">
            <a:noFill/>
            <a:miter lim="800000"/>
            <a:headEnd/>
            <a:tailEnd/>
          </a:ln>
          <a:effectLst/>
        </p:spPr>
        <p:txBody>
          <a:bodyPr anchor="ctr">
            <a:spAutoFit/>
          </a:bodyPr>
          <a:lstStyle/>
          <a:p>
            <a:r>
              <a:rPr lang="en-US" sz="1400">
                <a:solidFill>
                  <a:srgbClr val="FF3300"/>
                </a:solidFill>
              </a:rPr>
              <a:t>Move the Wall Back: Get 10 yards From Players in All Directions</a:t>
            </a:r>
          </a:p>
        </p:txBody>
      </p:sp>
      <p:sp>
        <p:nvSpPr>
          <p:cNvPr id="62481" name="Rectangle 17"/>
          <p:cNvSpPr>
            <a:spLocks noChangeArrowheads="1"/>
          </p:cNvSpPr>
          <p:nvPr/>
        </p:nvSpPr>
        <p:spPr bwMode="auto">
          <a:xfrm>
            <a:off x="3209925" y="5791200"/>
            <a:ext cx="2116138" cy="304800"/>
          </a:xfrm>
          <a:prstGeom prst="rect">
            <a:avLst/>
          </a:prstGeom>
          <a:solidFill>
            <a:srgbClr val="EAEAEA"/>
          </a:solidFill>
          <a:ln w="9525">
            <a:noFill/>
            <a:miter lim="800000"/>
            <a:headEnd/>
            <a:tailEnd/>
          </a:ln>
          <a:effectLst/>
        </p:spPr>
        <p:txBody>
          <a:bodyPr wrap="none" anchor="ctr">
            <a:spAutoFit/>
          </a:bodyPr>
          <a:lstStyle/>
          <a:p>
            <a:pPr algn="ctr"/>
            <a:r>
              <a:rPr lang="en-US" sz="1400"/>
              <a:t>Move to Restart Position</a:t>
            </a:r>
          </a:p>
        </p:txBody>
      </p:sp>
      <p:sp>
        <p:nvSpPr>
          <p:cNvPr id="62482" name="Text Box 18"/>
          <p:cNvSpPr txBox="1">
            <a:spLocks noChangeArrowheads="1"/>
          </p:cNvSpPr>
          <p:nvPr/>
        </p:nvSpPr>
        <p:spPr bwMode="auto">
          <a:xfrm>
            <a:off x="4560888" y="6172200"/>
            <a:ext cx="2517775" cy="241300"/>
          </a:xfrm>
          <a:prstGeom prst="rect">
            <a:avLst/>
          </a:prstGeom>
          <a:solidFill>
            <a:srgbClr val="EAEAEA"/>
          </a:solidFill>
          <a:ln w="9525">
            <a:noFill/>
            <a:miter lim="800000"/>
            <a:headEnd/>
            <a:tailEnd/>
          </a:ln>
        </p:spPr>
        <p:txBody>
          <a:bodyPr lIns="60350" tIns="30175" rIns="60350" bIns="30175"/>
          <a:lstStyle/>
          <a:p>
            <a:pPr eaLnBrk="0" hangingPunct="0"/>
            <a:r>
              <a:rPr lang="en-US" sz="1400" u="sng">
                <a:solidFill>
                  <a:srgbClr val="000000"/>
                </a:solidFill>
              </a:rPr>
              <a:t>Whistle</a:t>
            </a:r>
            <a:r>
              <a:rPr lang="en-US" sz="1400">
                <a:solidFill>
                  <a:srgbClr val="000000"/>
                </a:solidFill>
              </a:rPr>
              <a:t> for Restart</a:t>
            </a:r>
            <a:endParaRPr lang="en-US" sz="1400" b="1"/>
          </a:p>
        </p:txBody>
      </p:sp>
      <p:sp>
        <p:nvSpPr>
          <p:cNvPr id="62483" name="Line 19"/>
          <p:cNvSpPr>
            <a:spLocks noChangeShapeType="1"/>
          </p:cNvSpPr>
          <p:nvPr/>
        </p:nvSpPr>
        <p:spPr bwMode="auto">
          <a:xfrm flipH="1">
            <a:off x="982663" y="1828800"/>
            <a:ext cx="6934200" cy="0"/>
          </a:xfrm>
          <a:prstGeom prst="line">
            <a:avLst/>
          </a:prstGeom>
          <a:noFill/>
          <a:ln w="28575">
            <a:solidFill>
              <a:schemeClr val="tx1"/>
            </a:solidFill>
            <a:round/>
            <a:headEnd/>
            <a:tailEnd/>
          </a:ln>
          <a:effectLst/>
        </p:spPr>
        <p:txBody>
          <a:bodyPr/>
          <a:lstStyle/>
          <a:p>
            <a:endParaRPr lang="en-US"/>
          </a:p>
        </p:txBody>
      </p:sp>
      <p:sp>
        <p:nvSpPr>
          <p:cNvPr id="62484" name="Line 20"/>
          <p:cNvSpPr>
            <a:spLocks noChangeShapeType="1"/>
          </p:cNvSpPr>
          <p:nvPr/>
        </p:nvSpPr>
        <p:spPr bwMode="auto">
          <a:xfrm>
            <a:off x="4106863" y="4724400"/>
            <a:ext cx="304800" cy="0"/>
          </a:xfrm>
          <a:prstGeom prst="line">
            <a:avLst/>
          </a:prstGeom>
          <a:noFill/>
          <a:ln w="9525">
            <a:solidFill>
              <a:schemeClr val="tx1"/>
            </a:solidFill>
            <a:round/>
            <a:headEnd/>
            <a:tailEnd type="triangle" w="med" len="med"/>
          </a:ln>
          <a:effectLst/>
        </p:spPr>
        <p:txBody>
          <a:bodyPr/>
          <a:lstStyle/>
          <a:p>
            <a:endParaRPr lang="en-US"/>
          </a:p>
        </p:txBody>
      </p:sp>
      <p:pic>
        <p:nvPicPr>
          <p:cNvPr id="21"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Free Kick and Restart Management</a:t>
            </a:r>
          </a:p>
        </p:txBody>
      </p:sp>
      <p:sp>
        <p:nvSpPr>
          <p:cNvPr id="64515" name="Rectangle 3"/>
          <p:cNvSpPr>
            <a:spLocks noChangeArrowheads="1"/>
          </p:cNvSpPr>
          <p:nvPr/>
        </p:nvSpPr>
        <p:spPr bwMode="auto">
          <a:xfrm>
            <a:off x="1968749" y="1118580"/>
            <a:ext cx="5194051" cy="486287"/>
          </a:xfrm>
          <a:prstGeom prst="rect">
            <a:avLst/>
          </a:prstGeom>
          <a:noFill/>
          <a:ln w="9525">
            <a:noFill/>
            <a:miter lim="800000"/>
            <a:headEnd/>
            <a:tailEnd/>
          </a:ln>
          <a:effectLst/>
        </p:spPr>
        <p:txBody>
          <a:bodyPr wrap="none">
            <a:spAutoFit/>
          </a:bodyPr>
          <a:lstStyle/>
          <a:p>
            <a:pPr>
              <a:lnSpc>
                <a:spcPct val="80000"/>
              </a:lnSpc>
              <a:spcBef>
                <a:spcPct val="20000"/>
              </a:spcBef>
            </a:pPr>
            <a:r>
              <a:rPr lang="en-US" sz="3200" dirty="0"/>
              <a:t>Danger Zone on Free Kicks</a:t>
            </a:r>
          </a:p>
        </p:txBody>
      </p:sp>
      <p:pic>
        <p:nvPicPr>
          <p:cNvPr id="64516" name="Picture 4" descr="Field- 2 GIF"/>
          <p:cNvPicPr>
            <a:picLocks noChangeAspect="1" noChangeArrowheads="1"/>
          </p:cNvPicPr>
          <p:nvPr/>
        </p:nvPicPr>
        <p:blipFill>
          <a:blip r:embed="rId3"/>
          <a:srcRect/>
          <a:stretch>
            <a:fillRect/>
          </a:stretch>
        </p:blipFill>
        <p:spPr bwMode="auto">
          <a:xfrm>
            <a:off x="4876800" y="1838325"/>
            <a:ext cx="3448050" cy="2428875"/>
          </a:xfrm>
          <a:prstGeom prst="rect">
            <a:avLst/>
          </a:prstGeom>
          <a:noFill/>
        </p:spPr>
      </p:pic>
      <p:sp>
        <p:nvSpPr>
          <p:cNvPr id="64517" name="Rectangle 5"/>
          <p:cNvSpPr>
            <a:spLocks noChangeArrowheads="1"/>
          </p:cNvSpPr>
          <p:nvPr/>
        </p:nvSpPr>
        <p:spPr bwMode="auto">
          <a:xfrm>
            <a:off x="533400" y="2362200"/>
            <a:ext cx="3886200" cy="1741487"/>
          </a:xfrm>
          <a:prstGeom prst="rect">
            <a:avLst/>
          </a:prstGeom>
          <a:noFill/>
          <a:ln w="9525">
            <a:noFill/>
            <a:miter lim="800000"/>
            <a:headEnd/>
            <a:tailEnd/>
          </a:ln>
          <a:effectLst/>
        </p:spPr>
        <p:txBody>
          <a:bodyPr tIns="0" bIns="0" anchor="ctr">
            <a:spAutoFit/>
          </a:bodyPr>
          <a:lstStyle/>
          <a:p>
            <a:pPr eaLnBrk="0" hangingPunct="0">
              <a:buFontTx/>
              <a:buChar char="•"/>
            </a:pPr>
            <a:r>
              <a:rPr lang="en-US" sz="2800" dirty="0"/>
              <a:t> </a:t>
            </a:r>
            <a:r>
              <a:rPr lang="en-US" sz="2400" dirty="0"/>
              <a:t>Ball at proper location</a:t>
            </a:r>
          </a:p>
          <a:p>
            <a:pPr eaLnBrk="0" hangingPunct="0">
              <a:lnSpc>
                <a:spcPct val="60000"/>
              </a:lnSpc>
            </a:pPr>
            <a:r>
              <a:rPr lang="en-US" sz="2400" dirty="0"/>
              <a:t> </a:t>
            </a:r>
          </a:p>
          <a:p>
            <a:pPr eaLnBrk="0" hangingPunct="0">
              <a:buFontTx/>
              <a:buChar char="•"/>
            </a:pPr>
            <a:r>
              <a:rPr lang="en-US" sz="2400" dirty="0"/>
              <a:t> Referee close but not </a:t>
            </a:r>
          </a:p>
          <a:p>
            <a:pPr eaLnBrk="0" hangingPunct="0"/>
            <a:r>
              <a:rPr lang="en-US" sz="2400" dirty="0"/>
              <a:t>   interfering with a </a:t>
            </a:r>
          </a:p>
          <a:p>
            <a:pPr eaLnBrk="0" hangingPunct="0"/>
            <a:r>
              <a:rPr lang="en-US" sz="2400" dirty="0"/>
              <a:t>   “</a:t>
            </a:r>
            <a:r>
              <a:rPr lang="en-US" sz="2400" i="1" u="sng" dirty="0"/>
              <a:t>quick free kick</a:t>
            </a:r>
            <a:r>
              <a:rPr lang="en-US" sz="2400" dirty="0"/>
              <a:t>” </a:t>
            </a:r>
          </a:p>
        </p:txBody>
      </p:sp>
      <p:sp>
        <p:nvSpPr>
          <p:cNvPr id="64518" name="Rectangle 6"/>
          <p:cNvSpPr>
            <a:spLocks noChangeArrowheads="1"/>
          </p:cNvSpPr>
          <p:nvPr/>
        </p:nvSpPr>
        <p:spPr bwMode="auto">
          <a:xfrm>
            <a:off x="533400" y="4244975"/>
            <a:ext cx="8380413" cy="2308225"/>
          </a:xfrm>
          <a:prstGeom prst="rect">
            <a:avLst/>
          </a:prstGeom>
          <a:noFill/>
          <a:ln w="9525">
            <a:noFill/>
            <a:miter lim="800000"/>
            <a:headEnd/>
            <a:tailEnd/>
          </a:ln>
          <a:effectLst/>
        </p:spPr>
        <p:txBody>
          <a:bodyPr>
            <a:spAutoFit/>
          </a:bodyPr>
          <a:lstStyle/>
          <a:p>
            <a:pPr eaLnBrk="0" hangingPunct="0">
              <a:buFontTx/>
              <a:buChar char="•"/>
            </a:pPr>
            <a:r>
              <a:rPr lang="en-US" sz="2400" b="1" dirty="0"/>
              <a:t> </a:t>
            </a:r>
            <a:r>
              <a:rPr lang="en-US" sz="2400" dirty="0"/>
              <a:t>Ask/ascertain if the attacking team wants the wall moved</a:t>
            </a:r>
          </a:p>
          <a:p>
            <a:pPr lvl="1" eaLnBrk="0" hangingPunct="0">
              <a:buFont typeface="Arial" pitchFamily="34" charset="0"/>
              <a:buChar char="–"/>
            </a:pPr>
            <a:r>
              <a:rPr lang="en-US" sz="2400" dirty="0"/>
              <a:t> If so, move quickly to the ball</a:t>
            </a:r>
          </a:p>
          <a:p>
            <a:pPr eaLnBrk="0" hangingPunct="0">
              <a:lnSpc>
                <a:spcPct val="130000"/>
              </a:lnSpc>
              <a:buFontTx/>
              <a:buChar char="•"/>
            </a:pPr>
            <a:r>
              <a:rPr lang="en-US" sz="2400" dirty="0"/>
              <a:t> Clearly indicate “wait for the whistle” signal</a:t>
            </a:r>
          </a:p>
          <a:p>
            <a:pPr eaLnBrk="0" hangingPunct="0">
              <a:lnSpc>
                <a:spcPct val="130000"/>
              </a:lnSpc>
              <a:buFontTx/>
              <a:buChar char="•"/>
            </a:pPr>
            <a:r>
              <a:rPr lang="en-US" sz="2400" dirty="0"/>
              <a:t> Move wall back:  </a:t>
            </a:r>
            <a:r>
              <a:rPr lang="en-US" sz="2400" u="sng" dirty="0"/>
              <a:t>Get the full 10 yards</a:t>
            </a:r>
            <a:r>
              <a:rPr lang="en-US" sz="2400" dirty="0"/>
              <a:t>!</a:t>
            </a:r>
          </a:p>
          <a:p>
            <a:pPr eaLnBrk="0" hangingPunct="0">
              <a:lnSpc>
                <a:spcPct val="130000"/>
              </a:lnSpc>
              <a:buFontTx/>
              <a:buChar char="•"/>
            </a:pPr>
            <a:r>
              <a:rPr lang="en-US" sz="2400" dirty="0"/>
              <a:t> Whistle restart</a:t>
            </a:r>
          </a:p>
        </p:txBody>
      </p:sp>
      <p:pic>
        <p:nvPicPr>
          <p:cNvPr id="7" name="Picture 2" descr="OhioSouthshirt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45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51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51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51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451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4518">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5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p:bldP spid="64518"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Free Kick and Restart Management</a:t>
            </a:r>
          </a:p>
        </p:txBody>
      </p:sp>
      <p:sp>
        <p:nvSpPr>
          <p:cNvPr id="66563" name="Rectangle 3"/>
          <p:cNvSpPr>
            <a:spLocks noChangeArrowheads="1"/>
          </p:cNvSpPr>
          <p:nvPr/>
        </p:nvSpPr>
        <p:spPr bwMode="auto">
          <a:xfrm>
            <a:off x="3048000" y="1204913"/>
            <a:ext cx="2438400" cy="482600"/>
          </a:xfrm>
          <a:prstGeom prst="rect">
            <a:avLst/>
          </a:prstGeom>
          <a:noFill/>
          <a:ln w="9525">
            <a:noFill/>
            <a:miter lim="800000"/>
            <a:headEnd/>
            <a:tailEnd/>
          </a:ln>
          <a:effectLst/>
        </p:spPr>
        <p:txBody>
          <a:bodyPr wrap="none">
            <a:spAutoFit/>
          </a:bodyPr>
          <a:lstStyle/>
          <a:p>
            <a:pPr marL="342900" indent="-342900">
              <a:lnSpc>
                <a:spcPct val="80000"/>
              </a:lnSpc>
              <a:spcBef>
                <a:spcPct val="20000"/>
              </a:spcBef>
            </a:pPr>
            <a:r>
              <a:rPr lang="en-US" sz="3200" dirty="0"/>
              <a:t>The “Statue”</a:t>
            </a:r>
          </a:p>
        </p:txBody>
      </p:sp>
      <p:sp>
        <p:nvSpPr>
          <p:cNvPr id="66564" name="Rectangle 4"/>
          <p:cNvSpPr>
            <a:spLocks noChangeArrowheads="1"/>
          </p:cNvSpPr>
          <p:nvPr/>
        </p:nvSpPr>
        <p:spPr bwMode="auto">
          <a:xfrm>
            <a:off x="914400" y="1812925"/>
            <a:ext cx="7010400" cy="1006475"/>
          </a:xfrm>
          <a:prstGeom prst="rect">
            <a:avLst/>
          </a:prstGeom>
          <a:noFill/>
          <a:ln w="9525">
            <a:noFill/>
            <a:miter lim="800000"/>
            <a:headEnd/>
            <a:tailEnd/>
          </a:ln>
          <a:effectLst/>
        </p:spPr>
        <p:txBody>
          <a:bodyPr anchor="ctr">
            <a:spAutoFit/>
          </a:bodyPr>
          <a:lstStyle/>
          <a:p>
            <a:pPr algn="ctr"/>
            <a:r>
              <a:rPr lang="en-US" sz="2000" dirty="0"/>
              <a:t>The player(s) who immediately stands in front of the ball to prevent the kick from being taken thereby forcing the referee to intervene</a:t>
            </a:r>
          </a:p>
        </p:txBody>
      </p:sp>
      <p:sp>
        <p:nvSpPr>
          <p:cNvPr id="66565" name="Rectangle 5"/>
          <p:cNvSpPr>
            <a:spLocks noChangeArrowheads="1"/>
          </p:cNvSpPr>
          <p:nvPr/>
        </p:nvSpPr>
        <p:spPr bwMode="auto">
          <a:xfrm>
            <a:off x="533400" y="2728046"/>
            <a:ext cx="8153400" cy="3613297"/>
          </a:xfrm>
          <a:prstGeom prst="rect">
            <a:avLst/>
          </a:prstGeom>
          <a:noFill/>
          <a:ln w="9525">
            <a:noFill/>
            <a:miter lim="800000"/>
            <a:headEnd/>
            <a:tailEnd/>
          </a:ln>
          <a:effectLst/>
        </p:spPr>
        <p:txBody>
          <a:bodyPr anchor="ctr">
            <a:spAutoFit/>
          </a:bodyPr>
          <a:lstStyle/>
          <a:p>
            <a:pPr eaLnBrk="0" hangingPunct="0">
              <a:buFontTx/>
              <a:buChar char="•"/>
            </a:pPr>
            <a:r>
              <a:rPr lang="en-US" sz="2800" dirty="0"/>
              <a:t> </a:t>
            </a:r>
            <a:r>
              <a:rPr lang="en-US" sz="2800" dirty="0" smtClean="0"/>
              <a:t>Deal with it verbally</a:t>
            </a:r>
            <a:endParaRPr lang="en-US" sz="2800" dirty="0"/>
          </a:p>
          <a:p>
            <a:pPr eaLnBrk="0" hangingPunct="0">
              <a:lnSpc>
                <a:spcPct val="120000"/>
              </a:lnSpc>
              <a:buFontTx/>
              <a:buChar char="•"/>
            </a:pPr>
            <a:r>
              <a:rPr lang="en-US" sz="2800" dirty="0"/>
              <a:t> Encourage the statue to move </a:t>
            </a:r>
            <a:r>
              <a:rPr lang="en-US" sz="2800" dirty="0" smtClean="0"/>
              <a:t>back</a:t>
            </a:r>
            <a:endParaRPr lang="en-US" sz="2800" dirty="0"/>
          </a:p>
          <a:p>
            <a:pPr eaLnBrk="0" hangingPunct="0">
              <a:lnSpc>
                <a:spcPct val="120000"/>
              </a:lnSpc>
              <a:buFontTx/>
              <a:buChar char="•"/>
            </a:pPr>
            <a:r>
              <a:rPr lang="en-US" sz="2800" dirty="0"/>
              <a:t> Detect trend</a:t>
            </a:r>
          </a:p>
          <a:p>
            <a:pPr lvl="1" eaLnBrk="0" hangingPunct="0">
              <a:buFont typeface="Arial" pitchFamily="34" charset="0"/>
              <a:buChar char="–"/>
            </a:pPr>
            <a:r>
              <a:rPr lang="en-US" sz="2800" dirty="0"/>
              <a:t> </a:t>
            </a:r>
            <a:r>
              <a:rPr lang="en-US" sz="2400" dirty="0"/>
              <a:t>Move to the spot of the foul </a:t>
            </a:r>
            <a:r>
              <a:rPr lang="en-US" sz="2400" dirty="0" smtClean="0"/>
              <a:t>QUICKLY</a:t>
            </a:r>
            <a:endParaRPr lang="en-US" sz="2400" dirty="0"/>
          </a:p>
          <a:p>
            <a:pPr lvl="1" eaLnBrk="0" hangingPunct="0">
              <a:buFont typeface="Arial" pitchFamily="34" charset="0"/>
              <a:buChar char="–"/>
            </a:pPr>
            <a:r>
              <a:rPr lang="en-US" sz="2400" dirty="0"/>
              <a:t> </a:t>
            </a:r>
            <a:r>
              <a:rPr lang="en-US" sz="2400" dirty="0" smtClean="0"/>
              <a:t>Your presence is IMPORTANT</a:t>
            </a:r>
            <a:endParaRPr lang="en-US" sz="2400" dirty="0"/>
          </a:p>
          <a:p>
            <a:pPr eaLnBrk="0" hangingPunct="0">
              <a:lnSpc>
                <a:spcPct val="120000"/>
              </a:lnSpc>
              <a:buFontTx/>
              <a:buChar char="•"/>
            </a:pPr>
            <a:r>
              <a:rPr lang="en-US" sz="2800" dirty="0"/>
              <a:t> Consider: </a:t>
            </a:r>
          </a:p>
          <a:p>
            <a:pPr lvl="1" eaLnBrk="0" hangingPunct="0">
              <a:buFont typeface="Arial" pitchFamily="34" charset="0"/>
              <a:buChar char="–"/>
            </a:pPr>
            <a:r>
              <a:rPr lang="en-US" sz="2400" dirty="0"/>
              <a:t> Did the player run-in to form the </a:t>
            </a:r>
            <a:r>
              <a:rPr lang="en-US" sz="2400" dirty="0" smtClean="0"/>
              <a:t>statue or were they</a:t>
            </a:r>
          </a:p>
          <a:p>
            <a:pPr lvl="1" eaLnBrk="0" hangingPunct="0"/>
            <a:r>
              <a:rPr lang="en-US" sz="2400" dirty="0" smtClean="0"/>
              <a:t>   already </a:t>
            </a:r>
            <a:r>
              <a:rPr lang="en-US" sz="2400" dirty="0"/>
              <a:t>there immediately following </a:t>
            </a:r>
            <a:r>
              <a:rPr lang="en-US" sz="2400" dirty="0" smtClean="0"/>
              <a:t>the foul</a:t>
            </a:r>
            <a:r>
              <a:rPr lang="en-US" sz="2400" dirty="0"/>
              <a:t>?</a:t>
            </a:r>
          </a:p>
        </p:txBody>
      </p:sp>
      <p:pic>
        <p:nvPicPr>
          <p:cNvPr id="6"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56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6565">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56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656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56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6565">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656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P spid="66565"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bwMode="auto">
          <a:xfrm>
            <a:off x="838200" y="76200"/>
            <a:ext cx="7315200" cy="868363"/>
          </a:xfrm>
          <a:noFill/>
          <a:effectLst>
            <a:outerShdw dist="38100" dir="2700000" algn="tl" rotWithShape="0">
              <a:srgbClr val="000000">
                <a:alpha val="42998"/>
              </a:srgbClr>
            </a:outerShdw>
          </a:effectLst>
        </p:spPr>
        <p:txBody>
          <a:bodyPr/>
          <a:lstStyle/>
          <a:p>
            <a:pPr algn="ctr" eaLnBrk="1" hangingPunct="1"/>
            <a:r>
              <a:rPr lang="en-US" smtClean="0"/>
              <a:t>Free Kick and Restart Management</a:t>
            </a:r>
          </a:p>
        </p:txBody>
      </p:sp>
      <p:sp>
        <p:nvSpPr>
          <p:cNvPr id="68611" name="Rectangle 3"/>
          <p:cNvSpPr>
            <a:spLocks noChangeArrowheads="1"/>
          </p:cNvSpPr>
          <p:nvPr/>
        </p:nvSpPr>
        <p:spPr bwMode="auto">
          <a:xfrm>
            <a:off x="152400" y="1946999"/>
            <a:ext cx="8763000" cy="4216539"/>
          </a:xfrm>
          <a:prstGeom prst="rect">
            <a:avLst/>
          </a:prstGeom>
          <a:noFill/>
          <a:ln w="9525">
            <a:noFill/>
            <a:miter lim="800000"/>
            <a:headEnd/>
            <a:tailEnd/>
          </a:ln>
          <a:effectLst/>
        </p:spPr>
        <p:txBody>
          <a:bodyPr anchor="ctr">
            <a:spAutoFit/>
          </a:bodyPr>
          <a:lstStyle/>
          <a:p>
            <a:pPr algn="ctr" eaLnBrk="0" hangingPunct="0"/>
            <a:r>
              <a:rPr lang="en-US" sz="2800" u="sng" dirty="0" smtClean="0"/>
              <a:t>Your Presence </a:t>
            </a:r>
            <a:r>
              <a:rPr lang="en-US" sz="2800" u="sng" dirty="0"/>
              <a:t>is critical</a:t>
            </a:r>
            <a:endParaRPr lang="en-US" sz="2800" dirty="0"/>
          </a:p>
          <a:p>
            <a:pPr algn="ctr" eaLnBrk="0" hangingPunct="0"/>
            <a:r>
              <a:rPr lang="en-US" sz="2800" dirty="0"/>
              <a:t>to prevent “the statue” from</a:t>
            </a:r>
          </a:p>
          <a:p>
            <a:pPr algn="ctr" eaLnBrk="0" hangingPunct="0"/>
            <a:r>
              <a:rPr lang="en-US" sz="2800" dirty="0"/>
              <a:t>kicking or throwing the ball away</a:t>
            </a:r>
          </a:p>
          <a:p>
            <a:pPr eaLnBrk="0" hangingPunct="0"/>
            <a:endParaRPr lang="en-US" sz="3600" dirty="0"/>
          </a:p>
          <a:p>
            <a:pPr algn="ctr" eaLnBrk="0" hangingPunct="0"/>
            <a:r>
              <a:rPr lang="en-US" sz="3600" dirty="0">
                <a:solidFill>
                  <a:srgbClr val="FF3300"/>
                </a:solidFill>
              </a:rPr>
              <a:t>Presence </a:t>
            </a:r>
            <a:r>
              <a:rPr lang="en-US" sz="3600" dirty="0"/>
              <a:t>=</a:t>
            </a:r>
            <a:r>
              <a:rPr lang="en-US" sz="3600" dirty="0">
                <a:solidFill>
                  <a:srgbClr val="FF3300"/>
                </a:solidFill>
              </a:rPr>
              <a:t> Prevention</a:t>
            </a:r>
          </a:p>
          <a:p>
            <a:pPr algn="ctr" eaLnBrk="0" hangingPunct="0"/>
            <a:endParaRPr lang="en-US" sz="2800" dirty="0"/>
          </a:p>
          <a:p>
            <a:pPr algn="ctr" eaLnBrk="0" hangingPunct="0"/>
            <a:r>
              <a:rPr lang="en-US" sz="2800" dirty="0"/>
              <a:t>Without Presence…Cautions may result </a:t>
            </a:r>
          </a:p>
          <a:p>
            <a:pPr lvl="4" eaLnBrk="0" hangingPunct="0">
              <a:buFontTx/>
              <a:buChar char="•"/>
            </a:pPr>
            <a:r>
              <a:rPr lang="en-US" sz="2800" dirty="0"/>
              <a:t> Delaying a Restart</a:t>
            </a:r>
          </a:p>
          <a:p>
            <a:pPr lvl="4" eaLnBrk="0" hangingPunct="0">
              <a:buFontTx/>
              <a:buChar char="•"/>
            </a:pPr>
            <a:r>
              <a:rPr lang="en-US" sz="2800" dirty="0"/>
              <a:t> Not Respecting the Required Distance</a:t>
            </a:r>
          </a:p>
        </p:txBody>
      </p:sp>
      <p:sp>
        <p:nvSpPr>
          <p:cNvPr id="5" name="Rectangle 3"/>
          <p:cNvSpPr>
            <a:spLocks noChangeArrowheads="1"/>
          </p:cNvSpPr>
          <p:nvPr/>
        </p:nvSpPr>
        <p:spPr bwMode="auto">
          <a:xfrm>
            <a:off x="3048000" y="1204913"/>
            <a:ext cx="2438400" cy="482600"/>
          </a:xfrm>
          <a:prstGeom prst="rect">
            <a:avLst/>
          </a:prstGeom>
          <a:noFill/>
          <a:ln w="9525">
            <a:noFill/>
            <a:miter lim="800000"/>
            <a:headEnd/>
            <a:tailEnd/>
          </a:ln>
          <a:effectLst/>
        </p:spPr>
        <p:txBody>
          <a:bodyPr wrap="none">
            <a:spAutoFit/>
          </a:bodyPr>
          <a:lstStyle/>
          <a:p>
            <a:pPr marL="342900" indent="-342900">
              <a:lnSpc>
                <a:spcPct val="80000"/>
              </a:lnSpc>
              <a:spcBef>
                <a:spcPct val="20000"/>
              </a:spcBef>
            </a:pPr>
            <a:r>
              <a:rPr lang="en-US" sz="3200" dirty="0"/>
              <a:t>The “Statue”</a:t>
            </a:r>
          </a:p>
        </p:txBody>
      </p:sp>
      <p:pic>
        <p:nvPicPr>
          <p:cNvPr id="6" name="Picture 2" descr="OhioSouthshirt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0800"/>
            <a:ext cx="914400" cy="94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61300" y="0"/>
            <a:ext cx="1023257" cy="102325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2664</Words>
  <Application>Microsoft Office PowerPoint</Application>
  <PresentationFormat>On-screen Show (4:3)</PresentationFormat>
  <Paragraphs>286</Paragraphs>
  <Slides>22</Slides>
  <Notes>21</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Office Theme</vt:lpstr>
      <vt:lpstr>1_Office Theme</vt:lpstr>
      <vt:lpstr>2_Office Theme</vt:lpstr>
      <vt:lpstr>PowerPoint Presentation</vt:lpstr>
      <vt:lpstr>Free Kick and Restart Management</vt:lpstr>
      <vt:lpstr>Free Kick and Restart Management</vt:lpstr>
      <vt:lpstr>Free Kick and Restart Management</vt:lpstr>
      <vt:lpstr>Free Kick and Restart Management</vt:lpstr>
      <vt:lpstr>Free Kick and Restart Management</vt:lpstr>
      <vt:lpstr>Free Kick and Restart Management</vt:lpstr>
      <vt:lpstr>Free Kick and Restart Management</vt:lpstr>
      <vt:lpstr>Free Kick and Restart Management</vt:lpstr>
      <vt:lpstr>Free Kick and Restart Management</vt:lpstr>
      <vt:lpstr>Free Kick and Restart Management</vt:lpstr>
      <vt:lpstr>Free Kick and Restart Management</vt:lpstr>
      <vt:lpstr>Quick Free Kick</vt:lpstr>
      <vt:lpstr>Quick Free Kick</vt:lpstr>
      <vt:lpstr>Quick Free Kick Guidelines</vt:lpstr>
      <vt:lpstr>Quick Free Kick Guidelines</vt:lpstr>
      <vt:lpstr>Ceremonial Free Kick</vt:lpstr>
      <vt:lpstr>Encroachment</vt:lpstr>
      <vt:lpstr>Restart Mechanics</vt:lpstr>
      <vt:lpstr>Restart Mechanics</vt:lpstr>
      <vt:lpstr>Ball in Play vs Goal Scored</vt:lpstr>
      <vt:lpstr>Misconduct Procedures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dc:creator>
  <cp:lastModifiedBy>Charles Keaney</cp:lastModifiedBy>
  <cp:revision>163</cp:revision>
  <dcterms:created xsi:type="dcterms:W3CDTF">2011-05-24T20:55:21Z</dcterms:created>
  <dcterms:modified xsi:type="dcterms:W3CDTF">2017-01-19T11:26:25Z</dcterms:modified>
</cp:coreProperties>
</file>