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48" r:id="rId2"/>
    <p:sldMasterId id="2147483689" r:id="rId3"/>
  </p:sldMasterIdLst>
  <p:notesMasterIdLst>
    <p:notesMasterId r:id="rId31"/>
  </p:notesMasterIdLst>
  <p:sldIdLst>
    <p:sldId id="297" r:id="rId4"/>
    <p:sldId id="256" r:id="rId5"/>
    <p:sldId id="349" r:id="rId6"/>
    <p:sldId id="290" r:id="rId7"/>
    <p:sldId id="350" r:id="rId8"/>
    <p:sldId id="258" r:id="rId9"/>
    <p:sldId id="308" r:id="rId10"/>
    <p:sldId id="351" r:id="rId11"/>
    <p:sldId id="310" r:id="rId12"/>
    <p:sldId id="352" r:id="rId13"/>
    <p:sldId id="303" r:id="rId14"/>
    <p:sldId id="353" r:id="rId15"/>
    <p:sldId id="257" r:id="rId16"/>
    <p:sldId id="354" r:id="rId17"/>
    <p:sldId id="302" r:id="rId18"/>
    <p:sldId id="317" r:id="rId19"/>
    <p:sldId id="355" r:id="rId20"/>
    <p:sldId id="318" r:id="rId21"/>
    <p:sldId id="348" r:id="rId22"/>
    <p:sldId id="315" r:id="rId23"/>
    <p:sldId id="356" r:id="rId24"/>
    <p:sldId id="282" r:id="rId25"/>
    <p:sldId id="283" r:id="rId26"/>
    <p:sldId id="284" r:id="rId27"/>
    <p:sldId id="266" r:id="rId28"/>
    <p:sldId id="286" r:id="rId29"/>
    <p:sldId id="268"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88" autoAdjust="0"/>
    <p:restoredTop sz="84808" autoAdjust="0"/>
  </p:normalViewPr>
  <p:slideViewPr>
    <p:cSldViewPr>
      <p:cViewPr>
        <p:scale>
          <a:sx n="80" d="100"/>
          <a:sy n="80" d="100"/>
        </p:scale>
        <p:origin x="-1014" y="-21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67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9BB47A6-E3E6-453F-9828-28944D07B985}" type="datetimeFigureOut">
              <a:rPr lang="en-US"/>
              <a:pPr>
                <a:defRPr/>
              </a:pPr>
              <a:t>1/18/2017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6A30C29-AB7C-49FB-B61B-F4F9D755C9B5}" type="slidenum">
              <a:rPr lang="en-US"/>
              <a:pPr>
                <a:defRPr/>
              </a:pPr>
              <a:t>‹#›</a:t>
            </a:fld>
            <a:endParaRPr lang="en-US"/>
          </a:p>
        </p:txBody>
      </p:sp>
    </p:spTree>
    <p:extLst>
      <p:ext uri="{BB962C8B-B14F-4D97-AF65-F5344CB8AC3E}">
        <p14:creationId xmlns:p14="http://schemas.microsoft.com/office/powerpoint/2010/main" val="17039060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A4FC11A-0C42-4CA7-921E-843B2FBD81DC}" type="slidenum">
              <a:rPr lang="en-US" smtClean="0"/>
              <a:pPr>
                <a:defRPr/>
              </a:pPr>
              <a:t>1</a:t>
            </a:fld>
            <a:endParaRPr lang="en-US"/>
          </a:p>
        </p:txBody>
      </p:sp>
    </p:spTree>
    <p:extLst>
      <p:ext uri="{BB962C8B-B14F-4D97-AF65-F5344CB8AC3E}">
        <p14:creationId xmlns:p14="http://schemas.microsoft.com/office/powerpoint/2010/main" val="1767383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Referee approves the best ball available and ensures its return at end of match</a:t>
            </a:r>
          </a:p>
          <a:p>
            <a:pPr eaLnBrk="1" hangingPunct="1">
              <a:spcBef>
                <a:spcPct val="0"/>
              </a:spcBef>
            </a:pPr>
            <a:endParaRPr lang="en-US" smtClean="0"/>
          </a:p>
          <a:p>
            <a:pPr eaLnBrk="1" hangingPunct="1">
              <a:spcBef>
                <a:spcPct val="0"/>
              </a:spcBef>
            </a:pPr>
            <a:r>
              <a:rPr lang="en-US" smtClean="0"/>
              <a:t>Must be safe – materials, loose panels, etc</a:t>
            </a:r>
          </a:p>
          <a:p>
            <a:pPr eaLnBrk="1" hangingPunct="1">
              <a:spcBef>
                <a:spcPct val="0"/>
              </a:spcBef>
            </a:pPr>
            <a:endParaRPr lang="en-US" smtClean="0"/>
          </a:p>
          <a:p>
            <a:pPr eaLnBrk="1" hangingPunct="1">
              <a:spcBef>
                <a:spcPct val="0"/>
              </a:spcBef>
            </a:pPr>
            <a:r>
              <a:rPr lang="en-US" smtClean="0"/>
              <a:t>Must be properly inflated – “rule of thumb”</a:t>
            </a:r>
          </a:p>
          <a:p>
            <a:pPr eaLnBrk="1" hangingPunct="1">
              <a:spcBef>
                <a:spcPct val="0"/>
              </a:spcBef>
            </a:pPr>
            <a:endParaRPr lang="en-US" smtClean="0"/>
          </a:p>
          <a:p>
            <a:pPr eaLnBrk="1" hangingPunct="1">
              <a:spcBef>
                <a:spcPct val="0"/>
              </a:spcBef>
            </a:pPr>
            <a:r>
              <a:rPr lang="en-US" smtClean="0"/>
              <a:t>Must be spherical – test by tossing in the air with a spin</a:t>
            </a:r>
          </a:p>
          <a:p>
            <a:pPr eaLnBrk="1" hangingPunct="1">
              <a:spcBef>
                <a:spcPct val="0"/>
              </a:spcBef>
            </a:pPr>
            <a:endParaRPr lang="en-US" smtClean="0"/>
          </a:p>
          <a:p>
            <a:pPr eaLnBrk="1" hangingPunct="1">
              <a:spcBef>
                <a:spcPct val="0"/>
              </a:spcBef>
            </a:pPr>
            <a:r>
              <a:rPr lang="en-US" smtClean="0"/>
              <a:t>Various sizes in youth play</a:t>
            </a:r>
          </a:p>
          <a:p>
            <a:pPr eaLnBrk="1" hangingPunct="1">
              <a:spcBef>
                <a:spcPct val="0"/>
              </a:spcBef>
            </a:pPr>
            <a:endParaRPr lang="en-US" smtClean="0"/>
          </a:p>
          <a:p>
            <a:pPr eaLnBrk="1" hangingPunct="1">
              <a:spcBef>
                <a:spcPct val="0"/>
              </a:spcBef>
            </a:pPr>
            <a:r>
              <a:rPr lang="en-US" smtClean="0"/>
              <a:t> </a:t>
            </a:r>
          </a:p>
          <a:p>
            <a:pPr eaLnBrk="1" hangingPunct="1">
              <a:spcBef>
                <a:spcPct val="0"/>
              </a:spcBef>
            </a:pPr>
            <a:endParaRPr lang="en-US"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FF518C-22A1-4AA2-A6F8-F8AB51E715A9}" type="slidenum">
              <a:rPr lang="en-US" smtClean="0"/>
              <a:pPr fontAlgn="base">
                <a:spcBef>
                  <a:spcPct val="0"/>
                </a:spcBef>
                <a:spcAft>
                  <a:spcPct val="0"/>
                </a:spcAft>
                <a:defRPr/>
              </a:pPr>
              <a:t>10</a:t>
            </a:fld>
            <a:endParaRPr lang="en-US" smtClean="0"/>
          </a:p>
        </p:txBody>
      </p:sp>
    </p:spTree>
    <p:extLst>
      <p:ext uri="{BB962C8B-B14F-4D97-AF65-F5344CB8AC3E}">
        <p14:creationId xmlns:p14="http://schemas.microsoft.com/office/powerpoint/2010/main" val="1067092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solidFill>
                  <a:srgbClr val="FF0000"/>
                </a:solidFill>
                <a:latin typeface="Arial" pitchFamily="34" charset="0"/>
                <a:cs typeface="Times New Roman" pitchFamily="18" charset="0"/>
              </a:rPr>
              <a:t>Emphasize the importance of field safety, especially as it relates to goals and corner flags.</a:t>
            </a:r>
          </a:p>
          <a:p>
            <a:pPr eaLnBrk="1" hangingPunct="1">
              <a:spcBef>
                <a:spcPct val="0"/>
              </a:spcBef>
            </a:pPr>
            <a:endParaRPr lang="en-US" sz="800" smtClean="0">
              <a:latin typeface="Arial" pitchFamily="34" charset="0"/>
            </a:endParaRPr>
          </a:p>
          <a:p>
            <a:pPr eaLnBrk="1" hangingPunct="1">
              <a:spcBef>
                <a:spcPct val="0"/>
              </a:spcBef>
            </a:pPr>
            <a:r>
              <a:rPr lang="en-US" smtClean="0">
                <a:solidFill>
                  <a:srgbClr val="FF0000"/>
                </a:solidFill>
                <a:latin typeface="Arial" pitchFamily="34" charset="0"/>
                <a:cs typeface="Times New Roman" pitchFamily="18" charset="0"/>
              </a:rPr>
              <a:t>Explain the origin of the term, and define “into touch.”  Review in part or in whole the field quiz the students have completed.</a:t>
            </a:r>
            <a:endParaRPr lang="en-US" smtClean="0">
              <a:latin typeface="Arial" pitchFamily="34" charset="0"/>
            </a:endParaRPr>
          </a:p>
          <a:p>
            <a:pPr eaLnBrk="1" hangingPunct="1">
              <a:spcBef>
                <a:spcPct val="0"/>
              </a:spcBef>
            </a:pPr>
            <a:endParaRPr lang="en-US" smtClean="0">
              <a:solidFill>
                <a:srgbClr val="FF0000"/>
              </a:solidFill>
              <a:latin typeface="Arial" pitchFamily="34" charset="0"/>
              <a:cs typeface="Times New Roman" pitchFamily="18" charset="0"/>
            </a:endParaRPr>
          </a:p>
          <a:p>
            <a:pPr eaLnBrk="1" hangingPunct="1">
              <a:spcBef>
                <a:spcPct val="0"/>
              </a:spcBef>
            </a:pPr>
            <a:r>
              <a:rPr lang="en-US" smtClean="0">
                <a:solidFill>
                  <a:srgbClr val="FF0000"/>
                </a:solidFill>
                <a:latin typeface="Arial" pitchFamily="34" charset="0"/>
                <a:cs typeface="Times New Roman" pitchFamily="18" charset="0"/>
              </a:rPr>
              <a:t>Play the field as marked.  Nets on the goals are optional. </a:t>
            </a:r>
          </a:p>
          <a:p>
            <a:pPr eaLnBrk="1" hangingPunct="1">
              <a:spcBef>
                <a:spcPct val="0"/>
              </a:spcBef>
            </a:pPr>
            <a:endParaRPr lang="en-US" smtClean="0">
              <a:solidFill>
                <a:srgbClr val="FF0000"/>
              </a:solidFill>
              <a:latin typeface="Arial" pitchFamily="34" charset="0"/>
              <a:cs typeface="Times New Roman" pitchFamily="18" charset="0"/>
            </a:endParaRPr>
          </a:p>
          <a:p>
            <a:pPr eaLnBrk="1" hangingPunct="1">
              <a:spcBef>
                <a:spcPct val="0"/>
              </a:spcBef>
            </a:pPr>
            <a:r>
              <a:rPr lang="en-US" smtClean="0">
                <a:solidFill>
                  <a:srgbClr val="FF0000"/>
                </a:solidFill>
                <a:latin typeface="Arial" pitchFamily="34" charset="0"/>
                <a:cs typeface="Times New Roman" pitchFamily="18" charset="0"/>
              </a:rPr>
              <a:t>The location of the Penalty mark is the one exception to playing the field as marked and the one measurement you need to know.</a:t>
            </a:r>
            <a:endParaRPr lang="en-US" smtClean="0">
              <a:latin typeface="Arial" pitchFamily="34" charset="0"/>
            </a:endParaRPr>
          </a:p>
          <a:p>
            <a:pPr eaLnBrk="1" hangingPunct="1">
              <a:spcBef>
                <a:spcPct val="0"/>
              </a:spcBef>
            </a:pPr>
            <a:endParaRPr lang="en-US"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99AF4B-FC98-48B2-83D9-13F0B1D29CDA}" type="slidenum">
              <a:rPr lang="en-US" smtClean="0"/>
              <a:pPr fontAlgn="base">
                <a:spcBef>
                  <a:spcPct val="0"/>
                </a:spcBef>
                <a:spcAft>
                  <a:spcPct val="0"/>
                </a:spcAft>
                <a:defRPr/>
              </a:pPr>
              <a:t>11</a:t>
            </a:fld>
            <a:endParaRPr lang="en-US" smtClean="0"/>
          </a:p>
        </p:txBody>
      </p:sp>
    </p:spTree>
    <p:extLst>
      <p:ext uri="{BB962C8B-B14F-4D97-AF65-F5344CB8AC3E}">
        <p14:creationId xmlns:p14="http://schemas.microsoft.com/office/powerpoint/2010/main" val="350152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solidFill>
                  <a:srgbClr val="FF0000"/>
                </a:solidFill>
                <a:latin typeface="Arial" pitchFamily="34" charset="0"/>
                <a:cs typeface="Times New Roman" pitchFamily="18" charset="0"/>
              </a:rPr>
              <a:t>Emphasize the importance of field safety, especially as it relates to goals and corner flags.</a:t>
            </a:r>
          </a:p>
          <a:p>
            <a:pPr eaLnBrk="1" hangingPunct="1">
              <a:spcBef>
                <a:spcPct val="0"/>
              </a:spcBef>
            </a:pPr>
            <a:endParaRPr lang="en-US" sz="800" smtClean="0">
              <a:latin typeface="Arial" pitchFamily="34" charset="0"/>
            </a:endParaRPr>
          </a:p>
          <a:p>
            <a:pPr eaLnBrk="1" hangingPunct="1">
              <a:spcBef>
                <a:spcPct val="0"/>
              </a:spcBef>
            </a:pPr>
            <a:r>
              <a:rPr lang="en-US" smtClean="0">
                <a:solidFill>
                  <a:srgbClr val="FF0000"/>
                </a:solidFill>
                <a:latin typeface="Arial" pitchFamily="34" charset="0"/>
                <a:cs typeface="Times New Roman" pitchFamily="18" charset="0"/>
              </a:rPr>
              <a:t>Explain the origin of the term, and define “into touch.”  Review in part or in whole the field quiz the students have completed.</a:t>
            </a:r>
            <a:endParaRPr lang="en-US" smtClean="0">
              <a:latin typeface="Arial" pitchFamily="34" charset="0"/>
            </a:endParaRPr>
          </a:p>
          <a:p>
            <a:pPr eaLnBrk="1" hangingPunct="1">
              <a:spcBef>
                <a:spcPct val="0"/>
              </a:spcBef>
            </a:pPr>
            <a:endParaRPr lang="en-US" smtClean="0">
              <a:solidFill>
                <a:srgbClr val="FF0000"/>
              </a:solidFill>
              <a:latin typeface="Arial" pitchFamily="34" charset="0"/>
              <a:cs typeface="Times New Roman" pitchFamily="18" charset="0"/>
            </a:endParaRPr>
          </a:p>
          <a:p>
            <a:pPr eaLnBrk="1" hangingPunct="1">
              <a:spcBef>
                <a:spcPct val="0"/>
              </a:spcBef>
            </a:pPr>
            <a:r>
              <a:rPr lang="en-US" smtClean="0">
                <a:solidFill>
                  <a:srgbClr val="FF0000"/>
                </a:solidFill>
                <a:latin typeface="Arial" pitchFamily="34" charset="0"/>
                <a:cs typeface="Times New Roman" pitchFamily="18" charset="0"/>
              </a:rPr>
              <a:t>Play the field as marked.  Nets on the goals are optional. </a:t>
            </a:r>
          </a:p>
          <a:p>
            <a:pPr eaLnBrk="1" hangingPunct="1">
              <a:spcBef>
                <a:spcPct val="0"/>
              </a:spcBef>
            </a:pPr>
            <a:endParaRPr lang="en-US" smtClean="0">
              <a:solidFill>
                <a:srgbClr val="FF0000"/>
              </a:solidFill>
              <a:latin typeface="Arial" pitchFamily="34" charset="0"/>
              <a:cs typeface="Times New Roman" pitchFamily="18" charset="0"/>
            </a:endParaRPr>
          </a:p>
          <a:p>
            <a:pPr eaLnBrk="1" hangingPunct="1">
              <a:spcBef>
                <a:spcPct val="0"/>
              </a:spcBef>
            </a:pPr>
            <a:r>
              <a:rPr lang="en-US" smtClean="0">
                <a:solidFill>
                  <a:srgbClr val="FF0000"/>
                </a:solidFill>
                <a:latin typeface="Arial" pitchFamily="34" charset="0"/>
                <a:cs typeface="Times New Roman" pitchFamily="18" charset="0"/>
              </a:rPr>
              <a:t>The location of the Penalty mark is the one exception to playing the field as marked and the one measurement you need to know.</a:t>
            </a:r>
            <a:endParaRPr lang="en-US" smtClean="0">
              <a:latin typeface="Arial" pitchFamily="34" charset="0"/>
            </a:endParaRPr>
          </a:p>
          <a:p>
            <a:pPr eaLnBrk="1" hangingPunct="1">
              <a:spcBef>
                <a:spcPct val="0"/>
              </a:spcBef>
            </a:pPr>
            <a:endParaRPr lang="en-US"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99AF4B-FC98-48B2-83D9-13F0B1D29CDA}" type="slidenum">
              <a:rPr lang="en-US" smtClean="0"/>
              <a:pPr fontAlgn="base">
                <a:spcBef>
                  <a:spcPct val="0"/>
                </a:spcBef>
                <a:spcAft>
                  <a:spcPct val="0"/>
                </a:spcAft>
                <a:defRPr/>
              </a:pPr>
              <a:t>12</a:t>
            </a:fld>
            <a:endParaRPr lang="en-US" smtClean="0"/>
          </a:p>
        </p:txBody>
      </p:sp>
    </p:spTree>
    <p:extLst>
      <p:ext uri="{BB962C8B-B14F-4D97-AF65-F5344CB8AC3E}">
        <p14:creationId xmlns:p14="http://schemas.microsoft.com/office/powerpoint/2010/main" val="350152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pitchFamily="34" charset="0"/>
              <a:cs typeface="Arial" pitchFamily="34" charset="0"/>
            </a:endParaRPr>
          </a:p>
          <a:p>
            <a:pPr marL="228600" marR="0" indent="-228600">
              <a:spcBef>
                <a:spcPts val="0"/>
              </a:spcBef>
              <a:spcAft>
                <a:spcPts val="0"/>
              </a:spcAft>
            </a:pPr>
            <a:r>
              <a:rPr lang="en-US" sz="1200" dirty="0" smtClean="0">
                <a:latin typeface="Arial"/>
                <a:ea typeface="Times New Roman"/>
                <a:cs typeface="Times New Roman"/>
              </a:rPr>
              <a:t>8.	According to The Laws of the Game, a dropped ball must be performed between two opposing players.</a:t>
            </a:r>
            <a:endParaRPr lang="en-US" sz="1200" dirty="0" smtClean="0">
              <a:latin typeface="Monaco"/>
              <a:ea typeface="Times New Roman"/>
              <a:cs typeface="Times New Roman"/>
            </a:endParaRPr>
          </a:p>
          <a:p>
            <a:pPr marL="685800" marR="0">
              <a:spcBef>
                <a:spcPts val="0"/>
              </a:spcBef>
              <a:spcAft>
                <a:spcPts val="0"/>
              </a:spcAft>
            </a:pPr>
            <a:r>
              <a:rPr lang="en-US" sz="1200" dirty="0" smtClean="0">
                <a:latin typeface="Arial"/>
                <a:ea typeface="Times New Roman"/>
                <a:cs typeface="Times New Roman"/>
              </a:rPr>
              <a:t>A. True		B. False</a:t>
            </a:r>
            <a:endParaRPr lang="en-US" sz="1200" dirty="0" smtClean="0">
              <a:latin typeface="Monaco"/>
              <a:ea typeface="Times New Roman"/>
              <a:cs typeface="Times New Roman"/>
            </a:endParaRPr>
          </a:p>
          <a:p>
            <a:pPr marL="228600" marR="0" indent="-228600">
              <a:spcBef>
                <a:spcPts val="0"/>
              </a:spcBef>
              <a:spcAft>
                <a:spcPts val="0"/>
              </a:spcAft>
            </a:pPr>
            <a:r>
              <a:rPr lang="en-US" sz="1200" dirty="0" smtClean="0">
                <a:latin typeface="Arial"/>
                <a:ea typeface="Times New Roman"/>
                <a:cs typeface="Times New Roman"/>
              </a:rPr>
              <a:t> </a:t>
            </a:r>
            <a:endParaRPr lang="en-US" sz="1200" dirty="0" smtClean="0">
              <a:latin typeface="Monaco"/>
              <a:ea typeface="Times New Roman"/>
              <a:cs typeface="Times New Roman"/>
            </a:endParaRPr>
          </a:p>
          <a:p>
            <a:pPr marL="228600" marR="0" indent="-228600">
              <a:spcBef>
                <a:spcPts val="0"/>
              </a:spcBef>
              <a:spcAft>
                <a:spcPts val="0"/>
              </a:spcAft>
            </a:pPr>
            <a:r>
              <a:rPr lang="en-US" sz="1200" dirty="0" smtClean="0">
                <a:latin typeface="Arial"/>
                <a:ea typeface="Times New Roman"/>
                <a:cs typeface="Times New Roman"/>
              </a:rPr>
              <a:t>9.	The ball is “out of play” when:</a:t>
            </a:r>
            <a:endParaRPr lang="en-US" sz="1200" dirty="0" smtClean="0">
              <a:latin typeface="Monaco"/>
              <a:ea typeface="Times New Roman"/>
              <a:cs typeface="Times New Roman"/>
            </a:endParaRPr>
          </a:p>
          <a:p>
            <a:pPr marL="228600" marR="0" indent="-228600">
              <a:spcBef>
                <a:spcPts val="0"/>
              </a:spcBef>
              <a:spcAft>
                <a:spcPts val="0"/>
              </a:spcAft>
              <a:tabLst>
                <a:tab pos="685800" algn="l"/>
              </a:tabLst>
            </a:pPr>
            <a:r>
              <a:rPr lang="en-US" sz="1200" dirty="0" smtClean="0">
                <a:latin typeface="Arial"/>
                <a:ea typeface="Times New Roman"/>
                <a:cs typeface="Times New Roman"/>
              </a:rPr>
              <a:t>		A.	it has completely or wholly crossed the entire width of the goal line or the touch line.</a:t>
            </a:r>
            <a:endParaRPr lang="en-US" sz="1200" dirty="0" smtClean="0">
              <a:latin typeface="Monaco"/>
              <a:ea typeface="Times New Roman"/>
              <a:cs typeface="Times New Roman"/>
            </a:endParaRPr>
          </a:p>
          <a:p>
            <a:pPr marL="228600" marR="0" indent="-228600">
              <a:spcBef>
                <a:spcPts val="0"/>
              </a:spcBef>
              <a:spcAft>
                <a:spcPts val="0"/>
              </a:spcAft>
              <a:tabLst>
                <a:tab pos="685800" algn="l"/>
              </a:tabLst>
            </a:pPr>
            <a:r>
              <a:rPr lang="en-US" sz="1200" dirty="0" smtClean="0">
                <a:latin typeface="Arial"/>
                <a:ea typeface="Times New Roman"/>
                <a:cs typeface="Times New Roman"/>
              </a:rPr>
              <a:t>		B.	the referee has blown her whistle</a:t>
            </a:r>
            <a:endParaRPr lang="en-US" sz="1200" dirty="0" smtClean="0">
              <a:latin typeface="Monaco"/>
              <a:ea typeface="Times New Roman"/>
              <a:cs typeface="Times New Roman"/>
            </a:endParaRPr>
          </a:p>
          <a:p>
            <a:pPr marL="228600" marR="0" indent="-228600">
              <a:spcBef>
                <a:spcPts val="0"/>
              </a:spcBef>
              <a:spcAft>
                <a:spcPts val="0"/>
              </a:spcAft>
              <a:tabLst>
                <a:tab pos="685800" algn="l"/>
              </a:tabLst>
            </a:pPr>
            <a:r>
              <a:rPr lang="en-US" sz="1200" dirty="0" smtClean="0">
                <a:latin typeface="Arial"/>
                <a:ea typeface="Times New Roman"/>
                <a:cs typeface="Times New Roman"/>
              </a:rPr>
              <a:t>		C.	if it hits the referee</a:t>
            </a:r>
            <a:endParaRPr lang="en-US" sz="1200" dirty="0" smtClean="0">
              <a:latin typeface="Monaco"/>
              <a:ea typeface="Times New Roman"/>
              <a:cs typeface="Times New Roman"/>
            </a:endParaRPr>
          </a:p>
          <a:p>
            <a:pPr marL="228600" marR="0" indent="-228600">
              <a:spcBef>
                <a:spcPts val="0"/>
              </a:spcBef>
              <a:spcAft>
                <a:spcPts val="0"/>
              </a:spcAft>
              <a:tabLst>
                <a:tab pos="685800" algn="l"/>
              </a:tabLst>
            </a:pPr>
            <a:r>
              <a:rPr lang="en-US" sz="1200" dirty="0" smtClean="0">
                <a:latin typeface="Arial"/>
                <a:ea typeface="Times New Roman"/>
                <a:cs typeface="Times New Roman"/>
              </a:rPr>
              <a:t>		D.	if either A or C occurs.</a:t>
            </a:r>
            <a:endParaRPr lang="en-US" sz="1200" dirty="0" smtClean="0">
              <a:latin typeface="Monaco"/>
              <a:ea typeface="Times New Roman"/>
              <a:cs typeface="Times New Roman"/>
            </a:endParaRPr>
          </a:p>
          <a:p>
            <a:pPr marL="228600" marR="0" indent="-228600">
              <a:spcBef>
                <a:spcPts val="0"/>
              </a:spcBef>
              <a:spcAft>
                <a:spcPts val="0"/>
              </a:spcAft>
              <a:tabLst>
                <a:tab pos="685800" algn="l"/>
              </a:tabLst>
            </a:pPr>
            <a:r>
              <a:rPr lang="en-US" sz="1200" dirty="0" smtClean="0">
                <a:latin typeface="Arial"/>
                <a:ea typeface="Times New Roman"/>
                <a:cs typeface="Times New Roman"/>
              </a:rPr>
              <a:t>		E.	if either A or B or C occurs.</a:t>
            </a:r>
            <a:endParaRPr lang="en-US" sz="1200" dirty="0" smtClean="0">
              <a:latin typeface="Monaco"/>
              <a:ea typeface="Times New Roman"/>
              <a:cs typeface="Times New Roman"/>
            </a:endParaRPr>
          </a:p>
          <a:p>
            <a:pPr marL="228600" marR="0" indent="-228600">
              <a:spcBef>
                <a:spcPts val="0"/>
              </a:spcBef>
              <a:spcAft>
                <a:spcPts val="0"/>
              </a:spcAft>
            </a:pPr>
            <a:r>
              <a:rPr lang="en-US" sz="1200" dirty="0" smtClean="0">
                <a:latin typeface="Arial"/>
                <a:ea typeface="Times New Roman"/>
                <a:cs typeface="Times New Roman"/>
              </a:rPr>
              <a:t> </a:t>
            </a:r>
            <a:endParaRPr lang="en-US" sz="1200" dirty="0" smtClean="0">
              <a:latin typeface="Monaco"/>
              <a:ea typeface="Times New Roman"/>
              <a:cs typeface="Times New Roman"/>
            </a:endParaRPr>
          </a:p>
          <a:p>
            <a:pPr eaLnBrk="1" hangingPunct="1">
              <a:spcBef>
                <a:spcPct val="0"/>
              </a:spcBef>
            </a:pPr>
            <a:endParaRPr lang="en-US" dirty="0" smtClean="0"/>
          </a:p>
          <a:p>
            <a:pPr eaLnBrk="1" hangingPunct="1">
              <a:spcBef>
                <a:spcPct val="0"/>
              </a:spcBef>
            </a:pPr>
            <a:r>
              <a:rPr lang="en-US" dirty="0" smtClean="0"/>
              <a:t> </a:t>
            </a:r>
          </a:p>
          <a:p>
            <a:pPr eaLnBrk="1" hangingPunct="1">
              <a:spcBef>
                <a:spcPct val="0"/>
              </a:spcBef>
            </a:pPr>
            <a:endParaRPr lang="en-US" dirty="0"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5E2FBA-75AE-4786-A835-76CDD8DDB429}" type="slidenum">
              <a:rPr lang="en-US" smtClean="0"/>
              <a:pPr fontAlgn="base">
                <a:spcBef>
                  <a:spcPct val="0"/>
                </a:spcBef>
                <a:spcAft>
                  <a:spcPct val="0"/>
                </a:spcAft>
                <a:defRPr/>
              </a:pPr>
              <a:t>13</a:t>
            </a:fld>
            <a:endParaRPr lang="en-US" smtClean="0"/>
          </a:p>
        </p:txBody>
      </p:sp>
    </p:spTree>
    <p:extLst>
      <p:ext uri="{BB962C8B-B14F-4D97-AF65-F5344CB8AC3E}">
        <p14:creationId xmlns:p14="http://schemas.microsoft.com/office/powerpoint/2010/main" val="3829433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pitchFamily="34" charset="0"/>
              <a:cs typeface="Arial" pitchFamily="34" charset="0"/>
            </a:endParaRPr>
          </a:p>
          <a:p>
            <a:pPr marL="228600" marR="0" indent="-228600">
              <a:spcBef>
                <a:spcPts val="0"/>
              </a:spcBef>
              <a:spcAft>
                <a:spcPts val="0"/>
              </a:spcAft>
            </a:pPr>
            <a:r>
              <a:rPr lang="en-US" sz="1200" dirty="0" smtClean="0">
                <a:latin typeface="Arial"/>
                <a:ea typeface="Times New Roman"/>
                <a:cs typeface="Times New Roman"/>
              </a:rPr>
              <a:t>8.	According to The Laws of the Game, a dropped ball must be performed between two opposing players.</a:t>
            </a:r>
            <a:endParaRPr lang="en-US" sz="1200" dirty="0" smtClean="0">
              <a:latin typeface="Monaco"/>
              <a:ea typeface="Times New Roman"/>
              <a:cs typeface="Times New Roman"/>
            </a:endParaRPr>
          </a:p>
          <a:p>
            <a:pPr marL="685800" marR="0">
              <a:spcBef>
                <a:spcPts val="0"/>
              </a:spcBef>
              <a:spcAft>
                <a:spcPts val="0"/>
              </a:spcAft>
            </a:pPr>
            <a:r>
              <a:rPr lang="en-US" sz="1200" dirty="0" smtClean="0">
                <a:latin typeface="Arial"/>
                <a:ea typeface="Times New Roman"/>
                <a:cs typeface="Times New Roman"/>
              </a:rPr>
              <a:t>A. True		B. False</a:t>
            </a:r>
            <a:endParaRPr lang="en-US" sz="1200" dirty="0" smtClean="0">
              <a:latin typeface="Monaco"/>
              <a:ea typeface="Times New Roman"/>
              <a:cs typeface="Times New Roman"/>
            </a:endParaRPr>
          </a:p>
          <a:p>
            <a:pPr marL="228600" marR="0" indent="-228600">
              <a:spcBef>
                <a:spcPts val="0"/>
              </a:spcBef>
              <a:spcAft>
                <a:spcPts val="0"/>
              </a:spcAft>
            </a:pPr>
            <a:r>
              <a:rPr lang="en-US" sz="1200" dirty="0" smtClean="0">
                <a:latin typeface="Arial"/>
                <a:ea typeface="Times New Roman"/>
                <a:cs typeface="Times New Roman"/>
              </a:rPr>
              <a:t> </a:t>
            </a:r>
            <a:endParaRPr lang="en-US" sz="1200" dirty="0" smtClean="0">
              <a:latin typeface="Monaco"/>
              <a:ea typeface="Times New Roman"/>
              <a:cs typeface="Times New Roman"/>
            </a:endParaRPr>
          </a:p>
          <a:p>
            <a:pPr marL="228600" marR="0" indent="-228600">
              <a:spcBef>
                <a:spcPts val="0"/>
              </a:spcBef>
              <a:spcAft>
                <a:spcPts val="0"/>
              </a:spcAft>
            </a:pPr>
            <a:r>
              <a:rPr lang="en-US" sz="1200" dirty="0" smtClean="0">
                <a:latin typeface="Arial"/>
                <a:ea typeface="Times New Roman"/>
                <a:cs typeface="Times New Roman"/>
              </a:rPr>
              <a:t>9.	The ball is “out of play” when:</a:t>
            </a:r>
            <a:endParaRPr lang="en-US" sz="1200" dirty="0" smtClean="0">
              <a:latin typeface="Monaco"/>
              <a:ea typeface="Times New Roman"/>
              <a:cs typeface="Times New Roman"/>
            </a:endParaRPr>
          </a:p>
          <a:p>
            <a:pPr marL="228600" marR="0" indent="-228600">
              <a:spcBef>
                <a:spcPts val="0"/>
              </a:spcBef>
              <a:spcAft>
                <a:spcPts val="0"/>
              </a:spcAft>
              <a:tabLst>
                <a:tab pos="685800" algn="l"/>
              </a:tabLst>
            </a:pPr>
            <a:r>
              <a:rPr lang="en-US" sz="1200" dirty="0" smtClean="0">
                <a:latin typeface="Arial"/>
                <a:ea typeface="Times New Roman"/>
                <a:cs typeface="Times New Roman"/>
              </a:rPr>
              <a:t>		A.	it has completely or wholly crossed the entire width of the goal line or the touch line.</a:t>
            </a:r>
            <a:endParaRPr lang="en-US" sz="1200" dirty="0" smtClean="0">
              <a:latin typeface="Monaco"/>
              <a:ea typeface="Times New Roman"/>
              <a:cs typeface="Times New Roman"/>
            </a:endParaRPr>
          </a:p>
          <a:p>
            <a:pPr marL="228600" marR="0" indent="-228600">
              <a:spcBef>
                <a:spcPts val="0"/>
              </a:spcBef>
              <a:spcAft>
                <a:spcPts val="0"/>
              </a:spcAft>
              <a:tabLst>
                <a:tab pos="685800" algn="l"/>
              </a:tabLst>
            </a:pPr>
            <a:r>
              <a:rPr lang="en-US" sz="1200" dirty="0" smtClean="0">
                <a:latin typeface="Arial"/>
                <a:ea typeface="Times New Roman"/>
                <a:cs typeface="Times New Roman"/>
              </a:rPr>
              <a:t>		B.	the referee has blown her whistle</a:t>
            </a:r>
            <a:endParaRPr lang="en-US" sz="1200" dirty="0" smtClean="0">
              <a:latin typeface="Monaco"/>
              <a:ea typeface="Times New Roman"/>
              <a:cs typeface="Times New Roman"/>
            </a:endParaRPr>
          </a:p>
          <a:p>
            <a:pPr marL="228600" marR="0" indent="-228600">
              <a:spcBef>
                <a:spcPts val="0"/>
              </a:spcBef>
              <a:spcAft>
                <a:spcPts val="0"/>
              </a:spcAft>
              <a:tabLst>
                <a:tab pos="685800" algn="l"/>
              </a:tabLst>
            </a:pPr>
            <a:r>
              <a:rPr lang="en-US" sz="1200" dirty="0" smtClean="0">
                <a:latin typeface="Arial"/>
                <a:ea typeface="Times New Roman"/>
                <a:cs typeface="Times New Roman"/>
              </a:rPr>
              <a:t>		C.	if it hits the referee</a:t>
            </a:r>
            <a:endParaRPr lang="en-US" sz="1200" dirty="0" smtClean="0">
              <a:latin typeface="Monaco"/>
              <a:ea typeface="Times New Roman"/>
              <a:cs typeface="Times New Roman"/>
            </a:endParaRPr>
          </a:p>
          <a:p>
            <a:pPr marL="228600" marR="0" indent="-228600">
              <a:spcBef>
                <a:spcPts val="0"/>
              </a:spcBef>
              <a:spcAft>
                <a:spcPts val="0"/>
              </a:spcAft>
              <a:tabLst>
                <a:tab pos="685800" algn="l"/>
              </a:tabLst>
            </a:pPr>
            <a:r>
              <a:rPr lang="en-US" sz="1200" dirty="0" smtClean="0">
                <a:latin typeface="Arial"/>
                <a:ea typeface="Times New Roman"/>
                <a:cs typeface="Times New Roman"/>
              </a:rPr>
              <a:t>		D.	if either A or C occurs.</a:t>
            </a:r>
            <a:endParaRPr lang="en-US" sz="1200" dirty="0" smtClean="0">
              <a:latin typeface="Monaco"/>
              <a:ea typeface="Times New Roman"/>
              <a:cs typeface="Times New Roman"/>
            </a:endParaRPr>
          </a:p>
          <a:p>
            <a:pPr marL="228600" marR="0" indent="-228600">
              <a:spcBef>
                <a:spcPts val="0"/>
              </a:spcBef>
              <a:spcAft>
                <a:spcPts val="0"/>
              </a:spcAft>
              <a:tabLst>
                <a:tab pos="685800" algn="l"/>
              </a:tabLst>
            </a:pPr>
            <a:r>
              <a:rPr lang="en-US" sz="1200" dirty="0" smtClean="0">
                <a:latin typeface="Arial"/>
                <a:ea typeface="Times New Roman"/>
                <a:cs typeface="Times New Roman"/>
              </a:rPr>
              <a:t>		E.	if either A or B or C occurs.</a:t>
            </a:r>
            <a:endParaRPr lang="en-US" sz="1200" dirty="0" smtClean="0">
              <a:latin typeface="Monaco"/>
              <a:ea typeface="Times New Roman"/>
              <a:cs typeface="Times New Roman"/>
            </a:endParaRPr>
          </a:p>
          <a:p>
            <a:pPr marL="228600" marR="0" indent="-228600">
              <a:spcBef>
                <a:spcPts val="0"/>
              </a:spcBef>
              <a:spcAft>
                <a:spcPts val="0"/>
              </a:spcAft>
            </a:pPr>
            <a:r>
              <a:rPr lang="en-US" sz="1200" dirty="0" smtClean="0">
                <a:latin typeface="Arial"/>
                <a:ea typeface="Times New Roman"/>
                <a:cs typeface="Times New Roman"/>
              </a:rPr>
              <a:t> </a:t>
            </a:r>
            <a:endParaRPr lang="en-US" sz="1200" dirty="0" smtClean="0">
              <a:latin typeface="Monaco"/>
              <a:ea typeface="Times New Roman"/>
              <a:cs typeface="Times New Roman"/>
            </a:endParaRPr>
          </a:p>
          <a:p>
            <a:pPr eaLnBrk="1" hangingPunct="1">
              <a:spcBef>
                <a:spcPct val="0"/>
              </a:spcBef>
            </a:pPr>
            <a:endParaRPr lang="en-US" dirty="0" smtClean="0"/>
          </a:p>
          <a:p>
            <a:pPr eaLnBrk="1" hangingPunct="1">
              <a:spcBef>
                <a:spcPct val="0"/>
              </a:spcBef>
            </a:pPr>
            <a:r>
              <a:rPr lang="en-US" dirty="0" smtClean="0"/>
              <a:t> </a:t>
            </a:r>
          </a:p>
          <a:p>
            <a:pPr eaLnBrk="1" hangingPunct="1">
              <a:spcBef>
                <a:spcPct val="0"/>
              </a:spcBef>
            </a:pPr>
            <a:endParaRPr lang="en-US" dirty="0"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5E2FBA-75AE-4786-A835-76CDD8DDB429}" type="slidenum">
              <a:rPr lang="en-US" smtClean="0"/>
              <a:pPr fontAlgn="base">
                <a:spcBef>
                  <a:spcPct val="0"/>
                </a:spcBef>
                <a:spcAft>
                  <a:spcPct val="0"/>
                </a:spcAft>
                <a:defRPr/>
              </a:pPr>
              <a:t>14</a:t>
            </a:fld>
            <a:endParaRPr lang="en-US" smtClean="0"/>
          </a:p>
        </p:txBody>
      </p:sp>
    </p:spTree>
    <p:extLst>
      <p:ext uri="{BB962C8B-B14F-4D97-AF65-F5344CB8AC3E}">
        <p14:creationId xmlns:p14="http://schemas.microsoft.com/office/powerpoint/2010/main" val="3829433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marR="0" indent="-228600">
              <a:spcBef>
                <a:spcPts val="0"/>
              </a:spcBef>
              <a:spcAft>
                <a:spcPts val="0"/>
              </a:spcAft>
            </a:pPr>
            <a:r>
              <a:rPr lang="en-US" sz="1200" dirty="0" smtClean="0">
                <a:latin typeface="Arial"/>
                <a:ea typeface="Times New Roman"/>
                <a:cs typeface="Times New Roman"/>
              </a:rPr>
              <a:t> </a:t>
            </a:r>
            <a:endParaRPr lang="en-US" sz="1200" dirty="0" smtClean="0">
              <a:latin typeface="Monaco"/>
              <a:ea typeface="Times New Roman"/>
              <a:cs typeface="Times New Roman"/>
            </a:endParaRPr>
          </a:p>
          <a:p>
            <a:r>
              <a:rPr lang="en-US" sz="1200" kern="1200" dirty="0" smtClean="0">
                <a:solidFill>
                  <a:schemeClr val="tx1"/>
                </a:solidFill>
                <a:latin typeface="+mn-lt"/>
                <a:ea typeface="+mn-ea"/>
                <a:cs typeface="+mn-cs"/>
              </a:rPr>
              <a:t>10.	The ball, while in play, crosses completely over the touchline, but does not touch the ground and is blown back onto the field by the wind.  The referee should:</a:t>
            </a:r>
          </a:p>
          <a:p>
            <a:r>
              <a:rPr lang="en-US" sz="1200" kern="1200" dirty="0" smtClean="0">
                <a:solidFill>
                  <a:schemeClr val="tx1"/>
                </a:solidFill>
                <a:latin typeface="+mn-lt"/>
                <a:ea typeface="+mn-ea"/>
                <a:cs typeface="+mn-cs"/>
              </a:rPr>
              <a:t>		A.	allow play to continue since the ball never touched the ground outside the field of play</a:t>
            </a:r>
          </a:p>
          <a:p>
            <a:r>
              <a:rPr lang="en-US" sz="1200" kern="1200" dirty="0" smtClean="0">
                <a:solidFill>
                  <a:schemeClr val="tx1"/>
                </a:solidFill>
                <a:latin typeface="+mn-lt"/>
                <a:ea typeface="+mn-ea"/>
                <a:cs typeface="+mn-cs"/>
              </a:rPr>
              <a:t>		B.	stop play and restart with a corner kick</a:t>
            </a:r>
          </a:p>
          <a:p>
            <a:r>
              <a:rPr lang="en-US" sz="1200" kern="1200" dirty="0" smtClean="0">
                <a:solidFill>
                  <a:schemeClr val="tx1"/>
                </a:solidFill>
                <a:latin typeface="+mn-lt"/>
                <a:ea typeface="+mn-ea"/>
                <a:cs typeface="+mn-cs"/>
              </a:rPr>
              <a:t>		C.	stop play and restart with a goal kick</a:t>
            </a:r>
          </a:p>
          <a:p>
            <a:r>
              <a:rPr lang="en-US" sz="1200" kern="1200" dirty="0" smtClean="0">
                <a:solidFill>
                  <a:schemeClr val="tx1"/>
                </a:solidFill>
                <a:latin typeface="+mn-lt"/>
                <a:ea typeface="+mn-ea"/>
                <a:cs typeface="+mn-cs"/>
              </a:rPr>
              <a:t>		D.	stop play and restart with a throw-in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11.	A goal should be awarded if, after an indirect free kick taken by a member of the attacking team, the ball bounces off the goal post, hits an opponent's leg, and then goes into the goal,.</a:t>
            </a:r>
          </a:p>
          <a:p>
            <a:r>
              <a:rPr lang="en-US" sz="1200" kern="1200" dirty="0" smtClean="0">
                <a:solidFill>
                  <a:schemeClr val="tx1"/>
                </a:solidFill>
                <a:latin typeface="+mn-lt"/>
                <a:ea typeface="+mn-ea"/>
                <a:cs typeface="+mn-cs"/>
              </a:rPr>
              <a:t>A. True		B. False</a:t>
            </a:r>
          </a:p>
          <a:p>
            <a:pPr eaLnBrk="1" hangingPunct="1">
              <a:spcBef>
                <a:spcPct val="0"/>
              </a:spcBef>
            </a:pPr>
            <a:endParaRPr lang="en-US" dirty="0" smtClean="0"/>
          </a:p>
          <a:p>
            <a:pPr eaLnBrk="1" hangingPunct="1">
              <a:spcBef>
                <a:spcPct val="0"/>
              </a:spcBef>
            </a:pPr>
            <a:r>
              <a:rPr lang="en-US" dirty="0" smtClean="0"/>
              <a:t> </a:t>
            </a:r>
          </a:p>
          <a:p>
            <a:pPr eaLnBrk="1" hangingPunct="1">
              <a:spcBef>
                <a:spcPct val="0"/>
              </a:spcBef>
            </a:pPr>
            <a:endParaRPr lang="en-US" dirty="0"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5E2FBA-75AE-4786-A835-76CDD8DDB429}" type="slidenum">
              <a:rPr lang="en-US" smtClean="0"/>
              <a:pPr fontAlgn="base">
                <a:spcBef>
                  <a:spcPct val="0"/>
                </a:spcBef>
                <a:spcAft>
                  <a:spcPct val="0"/>
                </a:spcAft>
                <a:defRPr/>
              </a:pPr>
              <a:t>15</a:t>
            </a:fld>
            <a:endParaRPr lang="en-US" smtClean="0"/>
          </a:p>
        </p:txBody>
      </p:sp>
    </p:spTree>
    <p:extLst>
      <p:ext uri="{BB962C8B-B14F-4D97-AF65-F5344CB8AC3E}">
        <p14:creationId xmlns:p14="http://schemas.microsoft.com/office/powerpoint/2010/main" val="1988195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dirty="0" smtClean="0"/>
              <a:t> </a:t>
            </a:r>
          </a:p>
          <a:p>
            <a:pPr eaLnBrk="1" hangingPunct="1">
              <a:spcBef>
                <a:spcPct val="0"/>
              </a:spcBef>
            </a:pPr>
            <a:endParaRPr lang="en-US" dirty="0"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5E2FBA-75AE-4786-A835-76CDD8DDB429}" type="slidenum">
              <a:rPr lang="en-US" smtClean="0"/>
              <a:pPr fontAlgn="base">
                <a:spcBef>
                  <a:spcPct val="0"/>
                </a:spcBef>
                <a:spcAft>
                  <a:spcPct val="0"/>
                </a:spcAft>
                <a:defRPr/>
              </a:pPr>
              <a:t>16</a:t>
            </a:fld>
            <a:endParaRPr lang="en-US" smtClean="0"/>
          </a:p>
        </p:txBody>
      </p:sp>
    </p:spTree>
    <p:extLst>
      <p:ext uri="{BB962C8B-B14F-4D97-AF65-F5344CB8AC3E}">
        <p14:creationId xmlns:p14="http://schemas.microsoft.com/office/powerpoint/2010/main" val="2346370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dirty="0" smtClean="0"/>
              <a:t> </a:t>
            </a:r>
          </a:p>
          <a:p>
            <a:pPr eaLnBrk="1" hangingPunct="1">
              <a:spcBef>
                <a:spcPct val="0"/>
              </a:spcBef>
            </a:pPr>
            <a:endParaRPr lang="en-US" dirty="0"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5E2FBA-75AE-4786-A835-76CDD8DDB429}" type="slidenum">
              <a:rPr lang="en-US" smtClean="0"/>
              <a:pPr fontAlgn="base">
                <a:spcBef>
                  <a:spcPct val="0"/>
                </a:spcBef>
                <a:spcAft>
                  <a:spcPct val="0"/>
                </a:spcAft>
                <a:defRPr/>
              </a:pPr>
              <a:t>17</a:t>
            </a:fld>
            <a:endParaRPr lang="en-US" smtClean="0"/>
          </a:p>
        </p:txBody>
      </p:sp>
    </p:spTree>
    <p:extLst>
      <p:ext uri="{BB962C8B-B14F-4D97-AF65-F5344CB8AC3E}">
        <p14:creationId xmlns:p14="http://schemas.microsoft.com/office/powerpoint/2010/main" val="2346370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dirty="0" smtClean="0"/>
              <a:t> </a:t>
            </a:r>
          </a:p>
          <a:p>
            <a:pPr eaLnBrk="1" hangingPunct="1">
              <a:spcBef>
                <a:spcPct val="0"/>
              </a:spcBef>
            </a:pPr>
            <a:endParaRPr lang="en-US" dirty="0"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5E2FBA-75AE-4786-A835-76CDD8DDB429}" type="slidenum">
              <a:rPr lang="en-US" smtClean="0"/>
              <a:pPr fontAlgn="base">
                <a:spcBef>
                  <a:spcPct val="0"/>
                </a:spcBef>
                <a:spcAft>
                  <a:spcPct val="0"/>
                </a:spcAft>
                <a:defRPr/>
              </a:pPr>
              <a:t>18</a:t>
            </a:fld>
            <a:endParaRPr lang="en-US" smtClean="0"/>
          </a:p>
        </p:txBody>
      </p:sp>
    </p:spTree>
    <p:extLst>
      <p:ext uri="{BB962C8B-B14F-4D97-AF65-F5344CB8AC3E}">
        <p14:creationId xmlns:p14="http://schemas.microsoft.com/office/powerpoint/2010/main" val="1051283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marR="0" indent="-228600">
              <a:spcBef>
                <a:spcPts val="0"/>
              </a:spcBef>
              <a:spcAft>
                <a:spcPts val="0"/>
              </a:spcAft>
            </a:pPr>
            <a:r>
              <a:rPr lang="en-US" sz="1200" dirty="0" smtClean="0">
                <a:latin typeface="Arial"/>
                <a:ea typeface="Times New Roman"/>
                <a:cs typeface="Times New Roman"/>
              </a:rPr>
              <a:t> </a:t>
            </a:r>
            <a:endParaRPr lang="en-US" sz="1200" dirty="0" smtClean="0">
              <a:latin typeface="Monaco"/>
              <a:ea typeface="Times New Roman"/>
              <a:cs typeface="Times New Roman"/>
            </a:endParaRPr>
          </a:p>
          <a:p>
            <a:r>
              <a:rPr lang="en-US" sz="1200" kern="1200" dirty="0" smtClean="0">
                <a:solidFill>
                  <a:schemeClr val="tx1"/>
                </a:solidFill>
                <a:latin typeface="+mn-lt"/>
                <a:ea typeface="+mn-ea"/>
                <a:cs typeface="+mn-cs"/>
              </a:rPr>
              <a:t>10.	The ball, while in play, crosses completely over the touchline, but does not touch the ground and is blown back onto the field by the wind.  The referee should:</a:t>
            </a:r>
          </a:p>
          <a:p>
            <a:r>
              <a:rPr lang="en-US" sz="1200" kern="1200" dirty="0" smtClean="0">
                <a:solidFill>
                  <a:schemeClr val="tx1"/>
                </a:solidFill>
                <a:latin typeface="+mn-lt"/>
                <a:ea typeface="+mn-ea"/>
                <a:cs typeface="+mn-cs"/>
              </a:rPr>
              <a:t>		A.	allow play to continue since the ball never touched the ground outside the field of play</a:t>
            </a:r>
          </a:p>
          <a:p>
            <a:r>
              <a:rPr lang="en-US" sz="1200" kern="1200" dirty="0" smtClean="0">
                <a:solidFill>
                  <a:schemeClr val="tx1"/>
                </a:solidFill>
                <a:latin typeface="+mn-lt"/>
                <a:ea typeface="+mn-ea"/>
                <a:cs typeface="+mn-cs"/>
              </a:rPr>
              <a:t>		B.	stop play and restart with a corner kick</a:t>
            </a:r>
          </a:p>
          <a:p>
            <a:r>
              <a:rPr lang="en-US" sz="1200" kern="1200" dirty="0" smtClean="0">
                <a:solidFill>
                  <a:schemeClr val="tx1"/>
                </a:solidFill>
                <a:latin typeface="+mn-lt"/>
                <a:ea typeface="+mn-ea"/>
                <a:cs typeface="+mn-cs"/>
              </a:rPr>
              <a:t>		C.	stop play and restart with a goal kick</a:t>
            </a:r>
          </a:p>
          <a:p>
            <a:r>
              <a:rPr lang="en-US" sz="1200" kern="1200" dirty="0" smtClean="0">
                <a:solidFill>
                  <a:schemeClr val="tx1"/>
                </a:solidFill>
                <a:latin typeface="+mn-lt"/>
                <a:ea typeface="+mn-ea"/>
                <a:cs typeface="+mn-cs"/>
              </a:rPr>
              <a:t>		D.	stop play and restart with a throw-in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11.	A goal should be awarded if, after an indirect free kick taken by a member of the attacking team, the ball bounces off the goal post, hits an opponent's leg, and then goes into the goal,.</a:t>
            </a:r>
          </a:p>
          <a:p>
            <a:r>
              <a:rPr lang="en-US" sz="1200" kern="1200" dirty="0" smtClean="0">
                <a:solidFill>
                  <a:schemeClr val="tx1"/>
                </a:solidFill>
                <a:latin typeface="+mn-lt"/>
                <a:ea typeface="+mn-ea"/>
                <a:cs typeface="+mn-cs"/>
              </a:rPr>
              <a:t>A. True		B. False</a:t>
            </a:r>
          </a:p>
          <a:p>
            <a:pPr eaLnBrk="1" hangingPunct="1">
              <a:spcBef>
                <a:spcPct val="0"/>
              </a:spcBef>
            </a:pPr>
            <a:endParaRPr lang="en-US" dirty="0" smtClean="0"/>
          </a:p>
          <a:p>
            <a:pPr eaLnBrk="1" hangingPunct="1">
              <a:spcBef>
                <a:spcPct val="0"/>
              </a:spcBef>
            </a:pPr>
            <a:r>
              <a:rPr lang="en-US" dirty="0" smtClean="0"/>
              <a:t> </a:t>
            </a:r>
          </a:p>
          <a:p>
            <a:pPr eaLnBrk="1" hangingPunct="1">
              <a:spcBef>
                <a:spcPct val="0"/>
              </a:spcBef>
            </a:pPr>
            <a:endParaRPr lang="en-US" dirty="0"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5E2FBA-75AE-4786-A835-76CDD8DDB429}" type="slidenum">
              <a:rPr lang="en-US" smtClean="0"/>
              <a:pPr fontAlgn="base">
                <a:spcBef>
                  <a:spcPct val="0"/>
                </a:spcBef>
                <a:spcAft>
                  <a:spcPct val="0"/>
                </a:spcAft>
                <a:defRPr/>
              </a:pPr>
              <a:t>19</a:t>
            </a:fld>
            <a:endParaRPr lang="en-US" smtClean="0"/>
          </a:p>
        </p:txBody>
      </p:sp>
    </p:spTree>
    <p:extLst>
      <p:ext uri="{BB962C8B-B14F-4D97-AF65-F5344CB8AC3E}">
        <p14:creationId xmlns:p14="http://schemas.microsoft.com/office/powerpoint/2010/main" val="3463942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99AF4B-FC98-48B2-83D9-13F0B1D29CDA}" type="slidenum">
              <a:rPr lang="en-US" smtClean="0"/>
              <a:pPr fontAlgn="base">
                <a:spcBef>
                  <a:spcPct val="0"/>
                </a:spcBef>
                <a:spcAft>
                  <a:spcPct val="0"/>
                </a:spcAft>
                <a:defRPr/>
              </a:pPr>
              <a:t>2</a:t>
            </a:fld>
            <a:endParaRPr lang="en-US" smtClean="0"/>
          </a:p>
        </p:txBody>
      </p:sp>
    </p:spTree>
    <p:extLst>
      <p:ext uri="{BB962C8B-B14F-4D97-AF65-F5344CB8AC3E}">
        <p14:creationId xmlns:p14="http://schemas.microsoft.com/office/powerpoint/2010/main" val="2448350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dirty="0" smtClean="0"/>
              <a:t> </a:t>
            </a:r>
          </a:p>
          <a:p>
            <a:pPr eaLnBrk="1" hangingPunct="1">
              <a:spcBef>
                <a:spcPct val="0"/>
              </a:spcBef>
            </a:pPr>
            <a:endParaRPr lang="en-US" dirty="0"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5E2FBA-75AE-4786-A835-76CDD8DDB429}" type="slidenum">
              <a:rPr lang="en-US" smtClean="0"/>
              <a:pPr fontAlgn="base">
                <a:spcBef>
                  <a:spcPct val="0"/>
                </a:spcBef>
                <a:spcAft>
                  <a:spcPct val="0"/>
                </a:spcAft>
                <a:defRPr/>
              </a:pPr>
              <a:t>20</a:t>
            </a:fld>
            <a:endParaRPr lang="en-US" smtClean="0"/>
          </a:p>
        </p:txBody>
      </p:sp>
    </p:spTree>
    <p:extLst>
      <p:ext uri="{BB962C8B-B14F-4D97-AF65-F5344CB8AC3E}">
        <p14:creationId xmlns:p14="http://schemas.microsoft.com/office/powerpoint/2010/main" val="3438814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dirty="0" smtClean="0"/>
              <a:t> </a:t>
            </a:r>
          </a:p>
          <a:p>
            <a:pPr eaLnBrk="1" hangingPunct="1">
              <a:spcBef>
                <a:spcPct val="0"/>
              </a:spcBef>
            </a:pPr>
            <a:endParaRPr lang="en-US" dirty="0"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5E2FBA-75AE-4786-A835-76CDD8DDB429}" type="slidenum">
              <a:rPr lang="en-US" smtClean="0"/>
              <a:pPr fontAlgn="base">
                <a:spcBef>
                  <a:spcPct val="0"/>
                </a:spcBef>
                <a:spcAft>
                  <a:spcPct val="0"/>
                </a:spcAft>
                <a:defRPr/>
              </a:pPr>
              <a:t>21</a:t>
            </a:fld>
            <a:endParaRPr lang="en-US" smtClean="0"/>
          </a:p>
        </p:txBody>
      </p:sp>
    </p:spTree>
    <p:extLst>
      <p:ext uri="{BB962C8B-B14F-4D97-AF65-F5344CB8AC3E}">
        <p14:creationId xmlns:p14="http://schemas.microsoft.com/office/powerpoint/2010/main" val="3438814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44588" y="685800"/>
            <a:ext cx="4568825" cy="3427413"/>
          </a:xfrm>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FB78A6E2-8078-4E9F-8DC3-B6C1FD747CA1}" type="slidenum">
              <a:rPr lang="en-US" smtClean="0"/>
              <a:pPr>
                <a:defRPr/>
              </a:pPr>
              <a:t>22</a:t>
            </a:fld>
            <a:endParaRPr lang="en-US" smtClean="0"/>
          </a:p>
        </p:txBody>
      </p:sp>
    </p:spTree>
    <p:extLst>
      <p:ext uri="{BB962C8B-B14F-4D97-AF65-F5344CB8AC3E}">
        <p14:creationId xmlns:p14="http://schemas.microsoft.com/office/powerpoint/2010/main" val="4063002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44588" y="685800"/>
            <a:ext cx="4568825" cy="3427413"/>
          </a:xfrm>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775DC8D8-C84A-459A-B70E-F320957765EE}" type="slidenum">
              <a:rPr lang="en-US" smtClean="0"/>
              <a:pPr>
                <a:defRPr/>
              </a:pPr>
              <a:t>23</a:t>
            </a:fld>
            <a:endParaRPr lang="en-US" smtClean="0"/>
          </a:p>
        </p:txBody>
      </p:sp>
    </p:spTree>
    <p:extLst>
      <p:ext uri="{BB962C8B-B14F-4D97-AF65-F5344CB8AC3E}">
        <p14:creationId xmlns:p14="http://schemas.microsoft.com/office/powerpoint/2010/main" val="2476659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1144588" y="685800"/>
            <a:ext cx="4568825" cy="3427413"/>
          </a:xfrm>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EB3954B4-DCCD-46EE-B3CE-E4419BA2F758}" type="slidenum">
              <a:rPr lang="en-US" smtClean="0"/>
              <a:pPr>
                <a:defRPr/>
              </a:pPr>
              <a:t>24</a:t>
            </a:fld>
            <a:endParaRPr lang="en-US" smtClean="0"/>
          </a:p>
        </p:txBody>
      </p:sp>
    </p:spTree>
    <p:extLst>
      <p:ext uri="{BB962C8B-B14F-4D97-AF65-F5344CB8AC3E}">
        <p14:creationId xmlns:p14="http://schemas.microsoft.com/office/powerpoint/2010/main" val="2510219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pitchFamily="34" charset="0"/>
                <a:cs typeface="Arial" pitchFamily="34" charset="0"/>
              </a:rPr>
              <a:t>Define when a goal occurs. Emphasize that the goal line is the key if the goal posts are not in line with it, so where possible the back edge of the goal post should be lined up with outside edge of the line.</a:t>
            </a:r>
          </a:p>
          <a:p>
            <a:pPr eaLnBrk="1" hangingPunct="1">
              <a:spcBef>
                <a:spcPct val="0"/>
              </a:spcBef>
            </a:pPr>
            <a:endParaRPr lang="en-US"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2F07E5-0B56-4CC9-999C-5C5DCABE25CA}" type="slidenum">
              <a:rPr lang="en-US" smtClean="0"/>
              <a:pPr fontAlgn="base">
                <a:spcBef>
                  <a:spcPct val="0"/>
                </a:spcBef>
                <a:spcAft>
                  <a:spcPct val="0"/>
                </a:spcAft>
                <a:defRPr/>
              </a:pPr>
              <a:t>25</a:t>
            </a:fld>
            <a:endParaRPr lang="en-US" smtClean="0"/>
          </a:p>
        </p:txBody>
      </p:sp>
    </p:spTree>
    <p:extLst>
      <p:ext uri="{BB962C8B-B14F-4D97-AF65-F5344CB8AC3E}">
        <p14:creationId xmlns:p14="http://schemas.microsoft.com/office/powerpoint/2010/main" val="3483034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t>
            </a:r>
          </a:p>
          <a:p>
            <a:pPr eaLnBrk="1" hangingPunct="1">
              <a:spcBef>
                <a:spcPct val="0"/>
              </a:spcBef>
            </a:pPr>
            <a:r>
              <a:rPr lang="en-US" smtClean="0">
                <a:latin typeface="Arial" pitchFamily="34" charset="0"/>
                <a:cs typeface="Arial" pitchFamily="34" charset="0"/>
              </a:rPr>
              <a:t>Ball is still in play when it rebounds of a referee, assistant referee, goal posts, or corner flags and does not leave the field. Hitting an outside agent (e.g., spectator, substitute, coach) standing on the touchline would result in a dropped ball.</a:t>
            </a:r>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C583AA-7CA5-4C10-84A2-FE301E29EA09}" type="slidenum">
              <a:rPr lang="en-US" smtClean="0"/>
              <a:pPr fontAlgn="base">
                <a:spcBef>
                  <a:spcPct val="0"/>
                </a:spcBef>
                <a:spcAft>
                  <a:spcPct val="0"/>
                </a:spcAft>
                <a:defRPr/>
              </a:pPr>
              <a:t>26</a:t>
            </a:fld>
            <a:endParaRPr lang="en-US" smtClean="0"/>
          </a:p>
        </p:txBody>
      </p:sp>
    </p:spTree>
    <p:extLst>
      <p:ext uri="{BB962C8B-B14F-4D97-AF65-F5344CB8AC3E}">
        <p14:creationId xmlns:p14="http://schemas.microsoft.com/office/powerpoint/2010/main" val="3147715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pitchFamily="34" charset="0"/>
                <a:cs typeface="Arial" pitchFamily="34" charset="0"/>
              </a:rPr>
              <a:t>The ball is out of play the moment it is interfered with by the outside agent.</a:t>
            </a:r>
          </a:p>
          <a:p>
            <a:pPr eaLnBrk="1" hangingPunct="1">
              <a:spcBef>
                <a:spcPct val="0"/>
              </a:spcBef>
            </a:pPr>
            <a:r>
              <a:rPr lang="en-US" smtClean="0">
                <a:latin typeface="Arial" pitchFamily="34" charset="0"/>
                <a:cs typeface="Arial" pitchFamily="34" charset="0"/>
              </a:rPr>
              <a:t>Emphasize that the referee can never “award” a goal if it does not score due to outside interference, weather, field conditions, fouls committed by a defender, etc.</a:t>
            </a:r>
          </a:p>
          <a:p>
            <a:pPr eaLnBrk="1" hangingPunct="1">
              <a:spcBef>
                <a:spcPct val="0"/>
              </a:spcBef>
            </a:pPr>
            <a:endParaRPr lang="en-US" smtClean="0">
              <a:latin typeface="Arial" pitchFamily="34" charset="0"/>
              <a:cs typeface="Arial" pitchFamily="34" charset="0"/>
            </a:endParaRPr>
          </a:p>
          <a:p>
            <a:pPr eaLnBrk="1" hangingPunct="1">
              <a:spcBef>
                <a:spcPct val="0"/>
              </a:spcBef>
            </a:pPr>
            <a:r>
              <a:rPr lang="en-US" smtClean="0">
                <a:latin typeface="Arial" pitchFamily="34" charset="0"/>
                <a:cs typeface="Arial" pitchFamily="34" charset="0"/>
              </a:rPr>
              <a:t>Pass out the chart for when a goal can be score directly and goal/no goal.</a:t>
            </a:r>
          </a:p>
          <a:p>
            <a:pPr eaLnBrk="1" hangingPunct="1">
              <a:spcBef>
                <a:spcPct val="0"/>
              </a:spcBef>
            </a:pPr>
            <a:endParaRPr lang="en-US"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E57B1A-59D3-46D0-BBC0-684D15D2F0A1}" type="slidenum">
              <a:rPr lang="en-US" smtClean="0"/>
              <a:pPr fontAlgn="base">
                <a:spcBef>
                  <a:spcPct val="0"/>
                </a:spcBef>
                <a:spcAft>
                  <a:spcPct val="0"/>
                </a:spcAft>
                <a:defRPr/>
              </a:pPr>
              <a:t>27</a:t>
            </a:fld>
            <a:endParaRPr lang="en-US" smtClean="0"/>
          </a:p>
        </p:txBody>
      </p:sp>
    </p:spTree>
    <p:extLst>
      <p:ext uri="{BB962C8B-B14F-4D97-AF65-F5344CB8AC3E}">
        <p14:creationId xmlns:p14="http://schemas.microsoft.com/office/powerpoint/2010/main" val="984288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99AF4B-FC98-48B2-83D9-13F0B1D29CDA}" type="slidenum">
              <a:rPr lang="en-US" smtClean="0"/>
              <a:pPr fontAlgn="base">
                <a:spcBef>
                  <a:spcPct val="0"/>
                </a:spcBef>
                <a:spcAft>
                  <a:spcPct val="0"/>
                </a:spcAft>
                <a:defRPr/>
              </a:pPr>
              <a:t>3</a:t>
            </a:fld>
            <a:endParaRPr lang="en-US" smtClean="0"/>
          </a:p>
        </p:txBody>
      </p:sp>
    </p:spTree>
    <p:extLst>
      <p:ext uri="{BB962C8B-B14F-4D97-AF65-F5344CB8AC3E}">
        <p14:creationId xmlns:p14="http://schemas.microsoft.com/office/powerpoint/2010/main" val="2448350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94D782-5E18-4632-A2FF-75E91D815AD6}" type="slidenum">
              <a:rPr lang="en-US" smtClean="0"/>
              <a:pPr fontAlgn="base">
                <a:spcBef>
                  <a:spcPct val="0"/>
                </a:spcBef>
                <a:spcAft>
                  <a:spcPct val="0"/>
                </a:spcAft>
                <a:defRPr/>
              </a:pPr>
              <a:t>4</a:t>
            </a:fld>
            <a:endParaRPr lang="en-US" smtClean="0"/>
          </a:p>
        </p:txBody>
      </p:sp>
    </p:spTree>
    <p:extLst>
      <p:ext uri="{BB962C8B-B14F-4D97-AF65-F5344CB8AC3E}">
        <p14:creationId xmlns:p14="http://schemas.microsoft.com/office/powerpoint/2010/main" val="798672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94D782-5E18-4632-A2FF-75E91D815AD6}" type="slidenum">
              <a:rPr lang="en-US" smtClean="0"/>
              <a:pPr fontAlgn="base">
                <a:spcBef>
                  <a:spcPct val="0"/>
                </a:spcBef>
                <a:spcAft>
                  <a:spcPct val="0"/>
                </a:spcAft>
                <a:defRPr/>
              </a:pPr>
              <a:t>5</a:t>
            </a:fld>
            <a:endParaRPr lang="en-US" smtClean="0"/>
          </a:p>
        </p:txBody>
      </p:sp>
    </p:spTree>
    <p:extLst>
      <p:ext uri="{BB962C8B-B14F-4D97-AF65-F5344CB8AC3E}">
        <p14:creationId xmlns:p14="http://schemas.microsoft.com/office/powerpoint/2010/main" val="798672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FF518C-22A1-4AA2-A6F8-F8AB51E715A9}" type="slidenum">
              <a:rPr lang="en-US" smtClean="0"/>
              <a:pPr fontAlgn="base">
                <a:spcBef>
                  <a:spcPct val="0"/>
                </a:spcBef>
                <a:spcAft>
                  <a:spcPct val="0"/>
                </a:spcAft>
                <a:defRPr/>
              </a:pPr>
              <a:t>6</a:t>
            </a:fld>
            <a:endParaRPr lang="en-US" smtClean="0"/>
          </a:p>
        </p:txBody>
      </p:sp>
    </p:spTree>
    <p:extLst>
      <p:ext uri="{BB962C8B-B14F-4D97-AF65-F5344CB8AC3E}">
        <p14:creationId xmlns:p14="http://schemas.microsoft.com/office/powerpoint/2010/main" val="2892392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solidFill>
                  <a:srgbClr val="FF0000"/>
                </a:solidFill>
                <a:latin typeface="Arial" pitchFamily="34" charset="0"/>
                <a:cs typeface="Times New Roman" pitchFamily="18" charset="0"/>
              </a:rPr>
              <a:t>Emphasize the importance of field safety, especially as it relates to goals and corner flags.</a:t>
            </a:r>
          </a:p>
          <a:p>
            <a:pPr eaLnBrk="1" hangingPunct="1">
              <a:spcBef>
                <a:spcPct val="0"/>
              </a:spcBef>
            </a:pPr>
            <a:endParaRPr lang="en-US" sz="800" smtClean="0">
              <a:latin typeface="Arial" pitchFamily="34" charset="0"/>
            </a:endParaRPr>
          </a:p>
          <a:p>
            <a:pPr eaLnBrk="1" hangingPunct="1">
              <a:spcBef>
                <a:spcPct val="0"/>
              </a:spcBef>
            </a:pPr>
            <a:r>
              <a:rPr lang="en-US" smtClean="0">
                <a:solidFill>
                  <a:srgbClr val="FF0000"/>
                </a:solidFill>
                <a:latin typeface="Arial" pitchFamily="34" charset="0"/>
                <a:cs typeface="Times New Roman" pitchFamily="18" charset="0"/>
              </a:rPr>
              <a:t>Explain the origin of the term, and define “into touch.”  Review in part or in whole the field quiz the students have completed.</a:t>
            </a:r>
            <a:endParaRPr lang="en-US" smtClean="0">
              <a:latin typeface="Arial" pitchFamily="34" charset="0"/>
            </a:endParaRPr>
          </a:p>
          <a:p>
            <a:pPr eaLnBrk="1" hangingPunct="1">
              <a:spcBef>
                <a:spcPct val="0"/>
              </a:spcBef>
            </a:pPr>
            <a:endParaRPr lang="en-US" smtClean="0">
              <a:solidFill>
                <a:srgbClr val="FF0000"/>
              </a:solidFill>
              <a:latin typeface="Arial" pitchFamily="34" charset="0"/>
              <a:cs typeface="Times New Roman" pitchFamily="18" charset="0"/>
            </a:endParaRPr>
          </a:p>
          <a:p>
            <a:pPr eaLnBrk="1" hangingPunct="1">
              <a:spcBef>
                <a:spcPct val="0"/>
              </a:spcBef>
            </a:pPr>
            <a:r>
              <a:rPr lang="en-US" smtClean="0">
                <a:solidFill>
                  <a:srgbClr val="FF0000"/>
                </a:solidFill>
                <a:latin typeface="Arial" pitchFamily="34" charset="0"/>
                <a:cs typeface="Times New Roman" pitchFamily="18" charset="0"/>
              </a:rPr>
              <a:t>Play the field as marked.  Nets on the goals are optional. </a:t>
            </a:r>
          </a:p>
          <a:p>
            <a:pPr eaLnBrk="1" hangingPunct="1">
              <a:spcBef>
                <a:spcPct val="0"/>
              </a:spcBef>
            </a:pPr>
            <a:endParaRPr lang="en-US" smtClean="0">
              <a:solidFill>
                <a:srgbClr val="FF0000"/>
              </a:solidFill>
              <a:latin typeface="Arial" pitchFamily="34" charset="0"/>
              <a:cs typeface="Times New Roman" pitchFamily="18" charset="0"/>
            </a:endParaRPr>
          </a:p>
          <a:p>
            <a:pPr eaLnBrk="1" hangingPunct="1">
              <a:spcBef>
                <a:spcPct val="0"/>
              </a:spcBef>
            </a:pPr>
            <a:r>
              <a:rPr lang="en-US" smtClean="0">
                <a:solidFill>
                  <a:srgbClr val="FF0000"/>
                </a:solidFill>
                <a:latin typeface="Arial" pitchFamily="34" charset="0"/>
                <a:cs typeface="Times New Roman" pitchFamily="18" charset="0"/>
              </a:rPr>
              <a:t>The location of the Penalty mark is the one exception to playing the field as marked and the one measurement you need to know.</a:t>
            </a:r>
            <a:endParaRPr lang="en-US" smtClean="0">
              <a:latin typeface="Arial" pitchFamily="34" charset="0"/>
            </a:endParaRPr>
          </a:p>
          <a:p>
            <a:pPr eaLnBrk="1" hangingPunct="1">
              <a:spcBef>
                <a:spcPct val="0"/>
              </a:spcBef>
            </a:pPr>
            <a:endParaRPr lang="en-US"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99AF4B-FC98-48B2-83D9-13F0B1D29CDA}" type="slidenum">
              <a:rPr lang="en-US" smtClean="0"/>
              <a:pPr fontAlgn="base">
                <a:spcBef>
                  <a:spcPct val="0"/>
                </a:spcBef>
                <a:spcAft>
                  <a:spcPct val="0"/>
                </a:spcAft>
                <a:defRPr/>
              </a:pPr>
              <a:t>7</a:t>
            </a:fld>
            <a:endParaRPr lang="en-US" smtClean="0"/>
          </a:p>
        </p:txBody>
      </p:sp>
    </p:spTree>
    <p:extLst>
      <p:ext uri="{BB962C8B-B14F-4D97-AF65-F5344CB8AC3E}">
        <p14:creationId xmlns:p14="http://schemas.microsoft.com/office/powerpoint/2010/main" val="1516576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solidFill>
                  <a:srgbClr val="FF0000"/>
                </a:solidFill>
                <a:latin typeface="Arial" pitchFamily="34" charset="0"/>
                <a:cs typeface="Times New Roman" pitchFamily="18" charset="0"/>
              </a:rPr>
              <a:t>Emphasize the importance of field safety, especially as it relates to goals and corner flags.</a:t>
            </a:r>
          </a:p>
          <a:p>
            <a:pPr eaLnBrk="1" hangingPunct="1">
              <a:spcBef>
                <a:spcPct val="0"/>
              </a:spcBef>
            </a:pPr>
            <a:endParaRPr lang="en-US" sz="800" smtClean="0">
              <a:latin typeface="Arial" pitchFamily="34" charset="0"/>
            </a:endParaRPr>
          </a:p>
          <a:p>
            <a:pPr eaLnBrk="1" hangingPunct="1">
              <a:spcBef>
                <a:spcPct val="0"/>
              </a:spcBef>
            </a:pPr>
            <a:r>
              <a:rPr lang="en-US" smtClean="0">
                <a:solidFill>
                  <a:srgbClr val="FF0000"/>
                </a:solidFill>
                <a:latin typeface="Arial" pitchFamily="34" charset="0"/>
                <a:cs typeface="Times New Roman" pitchFamily="18" charset="0"/>
              </a:rPr>
              <a:t>Explain the origin of the term, and define “into touch.”  Review in part or in whole the field quiz the students have completed.</a:t>
            </a:r>
            <a:endParaRPr lang="en-US" smtClean="0">
              <a:latin typeface="Arial" pitchFamily="34" charset="0"/>
            </a:endParaRPr>
          </a:p>
          <a:p>
            <a:pPr eaLnBrk="1" hangingPunct="1">
              <a:spcBef>
                <a:spcPct val="0"/>
              </a:spcBef>
            </a:pPr>
            <a:endParaRPr lang="en-US" smtClean="0">
              <a:solidFill>
                <a:srgbClr val="FF0000"/>
              </a:solidFill>
              <a:latin typeface="Arial" pitchFamily="34" charset="0"/>
              <a:cs typeface="Times New Roman" pitchFamily="18" charset="0"/>
            </a:endParaRPr>
          </a:p>
          <a:p>
            <a:pPr eaLnBrk="1" hangingPunct="1">
              <a:spcBef>
                <a:spcPct val="0"/>
              </a:spcBef>
            </a:pPr>
            <a:r>
              <a:rPr lang="en-US" smtClean="0">
                <a:solidFill>
                  <a:srgbClr val="FF0000"/>
                </a:solidFill>
                <a:latin typeface="Arial" pitchFamily="34" charset="0"/>
                <a:cs typeface="Times New Roman" pitchFamily="18" charset="0"/>
              </a:rPr>
              <a:t>Play the field as marked.  Nets on the goals are optional. </a:t>
            </a:r>
          </a:p>
          <a:p>
            <a:pPr eaLnBrk="1" hangingPunct="1">
              <a:spcBef>
                <a:spcPct val="0"/>
              </a:spcBef>
            </a:pPr>
            <a:endParaRPr lang="en-US" smtClean="0">
              <a:solidFill>
                <a:srgbClr val="FF0000"/>
              </a:solidFill>
              <a:latin typeface="Arial" pitchFamily="34" charset="0"/>
              <a:cs typeface="Times New Roman" pitchFamily="18" charset="0"/>
            </a:endParaRPr>
          </a:p>
          <a:p>
            <a:pPr eaLnBrk="1" hangingPunct="1">
              <a:spcBef>
                <a:spcPct val="0"/>
              </a:spcBef>
            </a:pPr>
            <a:r>
              <a:rPr lang="en-US" smtClean="0">
                <a:solidFill>
                  <a:srgbClr val="FF0000"/>
                </a:solidFill>
                <a:latin typeface="Arial" pitchFamily="34" charset="0"/>
                <a:cs typeface="Times New Roman" pitchFamily="18" charset="0"/>
              </a:rPr>
              <a:t>The location of the Penalty mark is the one exception to playing the field as marked and the one measurement you need to know.</a:t>
            </a:r>
            <a:endParaRPr lang="en-US" smtClean="0">
              <a:latin typeface="Arial" pitchFamily="34" charset="0"/>
            </a:endParaRPr>
          </a:p>
          <a:p>
            <a:pPr eaLnBrk="1" hangingPunct="1">
              <a:spcBef>
                <a:spcPct val="0"/>
              </a:spcBef>
            </a:pPr>
            <a:endParaRPr lang="en-US"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99AF4B-FC98-48B2-83D9-13F0B1D29CDA}" type="slidenum">
              <a:rPr lang="en-US" smtClean="0"/>
              <a:pPr fontAlgn="base">
                <a:spcBef>
                  <a:spcPct val="0"/>
                </a:spcBef>
                <a:spcAft>
                  <a:spcPct val="0"/>
                </a:spcAft>
                <a:defRPr/>
              </a:pPr>
              <a:t>8</a:t>
            </a:fld>
            <a:endParaRPr lang="en-US" smtClean="0"/>
          </a:p>
        </p:txBody>
      </p:sp>
    </p:spTree>
    <p:extLst>
      <p:ext uri="{BB962C8B-B14F-4D97-AF65-F5344CB8AC3E}">
        <p14:creationId xmlns:p14="http://schemas.microsoft.com/office/powerpoint/2010/main" val="1516576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Referee approves the best ball available and ensures its return at end of match</a:t>
            </a:r>
          </a:p>
          <a:p>
            <a:pPr eaLnBrk="1" hangingPunct="1">
              <a:spcBef>
                <a:spcPct val="0"/>
              </a:spcBef>
            </a:pPr>
            <a:endParaRPr lang="en-US" smtClean="0"/>
          </a:p>
          <a:p>
            <a:pPr eaLnBrk="1" hangingPunct="1">
              <a:spcBef>
                <a:spcPct val="0"/>
              </a:spcBef>
            </a:pPr>
            <a:r>
              <a:rPr lang="en-US" smtClean="0"/>
              <a:t>Must be safe – materials, loose panels, etc</a:t>
            </a:r>
          </a:p>
          <a:p>
            <a:pPr eaLnBrk="1" hangingPunct="1">
              <a:spcBef>
                <a:spcPct val="0"/>
              </a:spcBef>
            </a:pPr>
            <a:endParaRPr lang="en-US" smtClean="0"/>
          </a:p>
          <a:p>
            <a:pPr eaLnBrk="1" hangingPunct="1">
              <a:spcBef>
                <a:spcPct val="0"/>
              </a:spcBef>
            </a:pPr>
            <a:r>
              <a:rPr lang="en-US" smtClean="0"/>
              <a:t>Must be properly inflated – “rule of thumb”</a:t>
            </a:r>
          </a:p>
          <a:p>
            <a:pPr eaLnBrk="1" hangingPunct="1">
              <a:spcBef>
                <a:spcPct val="0"/>
              </a:spcBef>
            </a:pPr>
            <a:endParaRPr lang="en-US" smtClean="0"/>
          </a:p>
          <a:p>
            <a:pPr eaLnBrk="1" hangingPunct="1">
              <a:spcBef>
                <a:spcPct val="0"/>
              </a:spcBef>
            </a:pPr>
            <a:r>
              <a:rPr lang="en-US" smtClean="0"/>
              <a:t>Must be spherical – test by tossing in the air with a spin</a:t>
            </a:r>
          </a:p>
          <a:p>
            <a:pPr eaLnBrk="1" hangingPunct="1">
              <a:spcBef>
                <a:spcPct val="0"/>
              </a:spcBef>
            </a:pPr>
            <a:endParaRPr lang="en-US" smtClean="0"/>
          </a:p>
          <a:p>
            <a:pPr eaLnBrk="1" hangingPunct="1">
              <a:spcBef>
                <a:spcPct val="0"/>
              </a:spcBef>
            </a:pPr>
            <a:r>
              <a:rPr lang="en-US" smtClean="0"/>
              <a:t>Various sizes in youth play</a:t>
            </a:r>
          </a:p>
          <a:p>
            <a:pPr eaLnBrk="1" hangingPunct="1">
              <a:spcBef>
                <a:spcPct val="0"/>
              </a:spcBef>
            </a:pPr>
            <a:endParaRPr lang="en-US" smtClean="0"/>
          </a:p>
          <a:p>
            <a:pPr eaLnBrk="1" hangingPunct="1">
              <a:spcBef>
                <a:spcPct val="0"/>
              </a:spcBef>
            </a:pPr>
            <a:r>
              <a:rPr lang="en-US" smtClean="0"/>
              <a:t> </a:t>
            </a:r>
          </a:p>
          <a:p>
            <a:pPr eaLnBrk="1" hangingPunct="1">
              <a:spcBef>
                <a:spcPct val="0"/>
              </a:spcBef>
            </a:pPr>
            <a:endParaRPr lang="en-US"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FF518C-22A1-4AA2-A6F8-F8AB51E715A9}" type="slidenum">
              <a:rPr lang="en-US" smtClean="0"/>
              <a:pPr fontAlgn="base">
                <a:spcBef>
                  <a:spcPct val="0"/>
                </a:spcBef>
                <a:spcAft>
                  <a:spcPct val="0"/>
                </a:spcAft>
                <a:defRPr/>
              </a:pPr>
              <a:t>9</a:t>
            </a:fld>
            <a:endParaRPr lang="en-US" smtClean="0"/>
          </a:p>
        </p:txBody>
      </p:sp>
    </p:spTree>
    <p:extLst>
      <p:ext uri="{BB962C8B-B14F-4D97-AF65-F5344CB8AC3E}">
        <p14:creationId xmlns:p14="http://schemas.microsoft.com/office/powerpoint/2010/main" val="1067092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57F87D44-6367-465C-900D-D92A9818ACE4}" type="datetime1">
              <a:rPr lang="en-US"/>
              <a:pPr>
                <a:defRPr/>
              </a:pPr>
              <a:t>1/18/2017</a:t>
            </a:fld>
            <a:endParaRPr lang="en-US"/>
          </a:p>
        </p:txBody>
      </p:sp>
      <p:sp>
        <p:nvSpPr>
          <p:cNvPr id="6" name="Rectangle 5"/>
          <p:cNvSpPr>
            <a:spLocks noGrp="1" noChangeArrowheads="1"/>
          </p:cNvSpPr>
          <p:nvPr>
            <p:ph type="ftr" sz="quarter" idx="11"/>
          </p:nvPr>
        </p:nvSpPr>
        <p:spPr/>
        <p:txBody>
          <a:bodyPr/>
          <a:lstStyle>
            <a:lvl1pPr>
              <a:defRPr/>
            </a:lvl1pPr>
          </a:lstStyle>
          <a:p>
            <a:pPr>
              <a:defRPr/>
            </a:pPr>
            <a:fld id="{BF4FB5F7-8C1F-467B-A66E-07D1F7C2BD3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3BDDE09-5590-4002-BC74-1303B4A55120}" type="datetimeFigureOut">
              <a:rPr lang="en-US"/>
              <a:pPr>
                <a:defRPr/>
              </a:pPr>
              <a:t>1/18/2017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1BCD74-A3C0-4D7C-9D11-BF03A1D837A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AF7A438-242A-4C29-BD1F-F44A00A0F409}" type="datetimeFigureOut">
              <a:rPr lang="en-US"/>
              <a:pPr>
                <a:defRPr/>
              </a:pPr>
              <a:t>1/18/2017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C58741B-85C2-401B-A672-CEB66758013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AB3EB5-7F6F-4847-BE26-851B2E02C60C}" type="datetimeFigureOut">
              <a:rPr lang="en-US"/>
              <a:pPr>
                <a:defRPr/>
              </a:pPr>
              <a:t>1/18/2017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FA4368-5063-4136-A6AA-5D2733AA758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6E5234-2725-4E88-BB77-6648BD11549F}" type="datetimeFigureOut">
              <a:rPr lang="en-US"/>
              <a:pPr>
                <a:defRPr/>
              </a:pPr>
              <a:t>1/18/2017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0BDE12-7859-4B0C-B7C5-3DAE390B66C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57F87D44-6367-465C-900D-D92A9818ACE4}" type="datetime1">
              <a:rPr lang="en-US"/>
              <a:pPr>
                <a:defRPr/>
              </a:pPr>
              <a:t>1/18/2017</a:t>
            </a:fld>
            <a:endParaRPr lang="en-US"/>
          </a:p>
        </p:txBody>
      </p:sp>
      <p:sp>
        <p:nvSpPr>
          <p:cNvPr id="6" name="Rectangle 5"/>
          <p:cNvSpPr>
            <a:spLocks noGrp="1" noChangeArrowheads="1"/>
          </p:cNvSpPr>
          <p:nvPr>
            <p:ph type="ftr" sz="quarter" idx="11"/>
          </p:nvPr>
        </p:nvSpPr>
        <p:spPr/>
        <p:txBody>
          <a:bodyPr/>
          <a:lstStyle>
            <a:lvl1pPr>
              <a:defRPr/>
            </a:lvl1pPr>
          </a:lstStyle>
          <a:p>
            <a:pPr>
              <a:defRPr/>
            </a:pPr>
            <a:fld id="{847C6CB4-C9D3-415C-86CD-52C6C1D0FA6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7541223-6F26-4061-80EE-EBE127128DEA}" type="datetimeFigureOut">
              <a:rPr lang="en-US"/>
              <a:pPr>
                <a:defRPr/>
              </a:pPr>
              <a:t>1/18/2017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9A5729-CA13-408C-A719-9EBA0E675F7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B53A15-B417-4DFB-9DAE-56FCC69FE23C}" type="datetimeFigureOut">
              <a:rPr lang="en-US"/>
              <a:pPr>
                <a:defRPr/>
              </a:pPr>
              <a:t>1/18/2017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F74874-1059-464D-AB7C-A842193A1BD0}"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85D70B-8AF6-4F52-8D17-154201329CFF}" type="datetimeFigureOut">
              <a:rPr lang="en-US"/>
              <a:pPr>
                <a:defRPr/>
              </a:pPr>
              <a:t>1/18/2017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6FA836-568D-4B3B-9019-D45FED68AC69}"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C1B2F77-1C90-4063-BA5D-8814E5E875C7}" type="datetimeFigureOut">
              <a:rPr lang="en-US"/>
              <a:pPr>
                <a:defRPr/>
              </a:pPr>
              <a:t>1/18/2017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97F5FA-D8E0-4F95-9616-10BC845D9006}"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D68F023-2E32-46B8-BFFD-9A27D4513A77}" type="datetimeFigureOut">
              <a:rPr lang="en-US"/>
              <a:pPr>
                <a:defRPr/>
              </a:pPr>
              <a:t>1/18/2017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23645FC-DE05-431A-A0B5-0DE5A1C9055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57F87D44-6367-465C-900D-D92A9818ACE4}" type="datetime1">
              <a:rPr lang="en-US"/>
              <a:pPr>
                <a:defRPr/>
              </a:pPr>
              <a:t>1/18/2017</a:t>
            </a:fld>
            <a:endParaRPr lang="en-US"/>
          </a:p>
        </p:txBody>
      </p:sp>
      <p:sp>
        <p:nvSpPr>
          <p:cNvPr id="6" name="Rectangle 5"/>
          <p:cNvSpPr>
            <a:spLocks noGrp="1" noChangeArrowheads="1"/>
          </p:cNvSpPr>
          <p:nvPr>
            <p:ph type="ftr" sz="quarter" idx="11"/>
          </p:nvPr>
        </p:nvSpPr>
        <p:spPr/>
        <p:txBody>
          <a:bodyPr/>
          <a:lstStyle>
            <a:lvl1pPr>
              <a:defRPr/>
            </a:lvl1pPr>
          </a:lstStyle>
          <a:p>
            <a:pPr>
              <a:defRPr/>
            </a:pPr>
            <a:fld id="{332A29F7-9825-4C5B-86DD-34B7C148A3F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D3A8F46-2407-44F6-B4DD-F7FF14D10681}" type="datetimeFigureOut">
              <a:rPr lang="en-US"/>
              <a:pPr>
                <a:defRPr/>
              </a:pPr>
              <a:t>1/18/2017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757039B-4E7A-4DA6-A721-EFFBFA169057}"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A2B518-C2BA-4C2B-8BB1-96314917E5F4}" type="datetimeFigureOut">
              <a:rPr lang="en-US"/>
              <a:pPr>
                <a:defRPr/>
              </a:pPr>
              <a:t>1/18/2017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D8EBA16-BABC-401C-ABBF-A072744ADBA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24B775A-F72A-468E-B64D-083B4CFCF6F4}" type="datetimeFigureOut">
              <a:rPr lang="en-US"/>
              <a:pPr>
                <a:defRPr/>
              </a:pPr>
              <a:t>1/18/2017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5DF5E65-8BF7-4B8D-B624-4D2C26FADAA5}"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8FE908-4734-4823-90E2-FFCD21060CB5}" type="datetimeFigureOut">
              <a:rPr lang="en-US"/>
              <a:pPr>
                <a:defRPr/>
              </a:pPr>
              <a:t>1/18/2017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BFD26B-CEA8-4982-A896-2C79C2605A8D}"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B64170E-F215-4463-99E5-C4BFBEC4EDAD}" type="datetimeFigureOut">
              <a:rPr lang="en-US"/>
              <a:pPr>
                <a:defRPr/>
              </a:pPr>
              <a:t>1/18/2017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B335F4-B69B-4B53-8281-E9D48BE6D8F1}"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E25D3F-67C3-496A-B04D-4EE290E54935}" type="datetimeFigureOut">
              <a:rPr lang="en-US"/>
              <a:pPr>
                <a:defRPr/>
              </a:pPr>
              <a:t>1/18/2017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A1DE93-8BBE-4A46-98BB-6DEC1A343BB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 name="Picture 4" descr="USSF_RefereeLogo_2007"/>
          <p:cNvPicPr>
            <a:picLocks noChangeAspect="1" noChangeArrowheads="1"/>
          </p:cNvPicPr>
          <p:nvPr userDrawn="1"/>
        </p:nvPicPr>
        <p:blipFill>
          <a:blip r:embed="rId2" cstate="print"/>
          <a:srcRect/>
          <a:stretch>
            <a:fillRect/>
          </a:stretch>
        </p:blipFill>
        <p:spPr bwMode="auto">
          <a:xfrm>
            <a:off x="76200" y="152400"/>
            <a:ext cx="914400" cy="914400"/>
          </a:xfrm>
          <a:prstGeom prst="rect">
            <a:avLst/>
          </a:prstGeom>
          <a:noFill/>
          <a:ln w="9525">
            <a:noFill/>
            <a:miter lim="800000"/>
            <a:headEnd/>
            <a:tailEnd/>
          </a:ln>
        </p:spPr>
      </p:pic>
      <p:sp>
        <p:nvSpPr>
          <p:cNvPr id="3" name="Rectangle 2"/>
          <p:cNvSpPr>
            <a:spLocks noGrp="1" noChangeArrowheads="1"/>
          </p:cNvSpPr>
          <p:nvPr>
            <p:ph type="dt" sz="quarter" idx="10"/>
          </p:nvPr>
        </p:nvSpPr>
        <p:spPr>
          <a:xfrm>
            <a:off x="6858000" y="6400800"/>
            <a:ext cx="1905000" cy="457200"/>
          </a:xfrm>
        </p:spPr>
        <p:txBody>
          <a:bodyPr/>
          <a:lstStyle>
            <a:lvl1pPr>
              <a:defRPr/>
            </a:lvl1pPr>
          </a:lstStyle>
          <a:p>
            <a:pPr>
              <a:defRPr/>
            </a:pPr>
            <a:fld id="{5AC97A63-63C3-4040-8C77-EA32CDF943BE}" type="datetime1">
              <a:rPr lang="en-US"/>
              <a:pPr>
                <a:defRPr/>
              </a:pPr>
              <a:t>1/18/2017</a:t>
            </a:fld>
            <a:endParaRPr lang="en-US"/>
          </a:p>
        </p:txBody>
      </p:sp>
      <p:sp>
        <p:nvSpPr>
          <p:cNvPr id="4" name="Rectangle 3"/>
          <p:cNvSpPr>
            <a:spLocks noGrp="1" noChangeArrowheads="1"/>
          </p:cNvSpPr>
          <p:nvPr>
            <p:ph type="ftr" sz="quarter" idx="11"/>
          </p:nvPr>
        </p:nvSpPr>
        <p:spPr>
          <a:xfrm>
            <a:off x="3276600" y="6400800"/>
            <a:ext cx="2895600" cy="457200"/>
          </a:xfrm>
        </p:spPr>
        <p:txBody>
          <a:bodyPr/>
          <a:lstStyle>
            <a:lvl1pPr>
              <a:defRPr/>
            </a:lvl1pPr>
          </a:lstStyle>
          <a:p>
            <a:pPr>
              <a:defRPr/>
            </a:pP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D705E15-AFD3-43BC-A0FE-C59138AEF51D}" type="datetime1">
              <a:rPr lang="en-US"/>
              <a:pPr>
                <a:defRPr/>
              </a:pPr>
              <a:t>1/18/2017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fld id="{74AA804D-CE6C-4845-8802-676BCAAC9FB6}"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D705E15-AFD3-43BC-A0FE-C59138AEF51D}" type="datetime1">
              <a:rPr lang="en-US"/>
              <a:pPr>
                <a:defRPr/>
              </a:pPr>
              <a:t>1/18/2017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fld id="{6BC9C00B-CA8E-43F4-827B-02CD50046DC2}"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676400"/>
            <a:ext cx="3619500" cy="415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8700" y="1676400"/>
            <a:ext cx="3619500" cy="415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D705E15-AFD3-43BC-A0FE-C59138AEF51D}" type="datetime1">
              <a:rPr lang="en-US"/>
              <a:pPr>
                <a:defRPr/>
              </a:pPr>
              <a:t>1/18/2017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fld id="{7A9B2033-0A53-48D0-B356-37572DFE507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E61C2F7-40B3-433C-B633-225876611806}" type="datetimeFigureOut">
              <a:rPr lang="en-US"/>
              <a:pPr>
                <a:defRPr/>
              </a:pPr>
              <a:t>1/18/2017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2196CF-769E-4C24-B745-ABD55B939A07}"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3D705E15-AFD3-43BC-A0FE-C59138AEF51D}" type="datetime1">
              <a:rPr lang="en-US"/>
              <a:pPr>
                <a:defRPr/>
              </a:pPr>
              <a:t>1/18/2017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fld id="{34CFA507-85EE-487A-8DF7-8B7AE54E6567}"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D705E15-AFD3-43BC-A0FE-C59138AEF51D}" type="datetime1">
              <a:rPr lang="en-US"/>
              <a:pPr>
                <a:defRPr/>
              </a:pPr>
              <a:t>1/18/2017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fld id="{B60318C8-061A-49A0-918D-152E4433D89F}"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D705E15-AFD3-43BC-A0FE-C59138AEF51D}" type="datetime1">
              <a:rPr lang="en-US"/>
              <a:pPr>
                <a:defRPr/>
              </a:pPr>
              <a:t>1/18/2017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fld id="{E1A8DF1E-AE65-4FCE-B66D-593BEAEA9D6C}"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D705E15-AFD3-43BC-A0FE-C59138AEF51D}" type="datetime1">
              <a:rPr lang="en-US"/>
              <a:pPr>
                <a:defRPr/>
              </a:pPr>
              <a:t>1/18/2017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fld id="{D6CF82A0-EB79-44FC-B004-8AEFDEBDC71A}"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D705E15-AFD3-43BC-A0FE-C59138AEF51D}" type="datetime1">
              <a:rPr lang="en-US"/>
              <a:pPr>
                <a:defRPr/>
              </a:pPr>
              <a:t>1/18/2017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fld id="{6F244E37-B9D8-40F8-9FDC-D69DA8423C6D}"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D705E15-AFD3-43BC-A0FE-C59138AEF51D}" type="datetime1">
              <a:rPr lang="en-US"/>
              <a:pPr>
                <a:defRPr/>
              </a:pPr>
              <a:t>1/18/2017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fld id="{729F7D74-7ACC-4497-B621-FBA41B9845BF}"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52400"/>
            <a:ext cx="2019300" cy="5676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52400"/>
            <a:ext cx="5905500"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D705E15-AFD3-43BC-A0FE-C59138AEF51D}" type="datetime1">
              <a:rPr lang="en-US"/>
              <a:pPr>
                <a:defRPr/>
              </a:pPr>
              <a:t>1/18/2017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fld id="{87C4B995-3A05-4DFA-B995-2C8C11EB2CE3}"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077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676400"/>
            <a:ext cx="3619500" cy="415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38700" y="1676400"/>
            <a:ext cx="3619500" cy="2000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38700" y="3829050"/>
            <a:ext cx="3619500" cy="2000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3D705E15-AFD3-43BC-A0FE-C59138AEF51D}" type="datetime1">
              <a:rPr lang="en-US"/>
              <a:pPr>
                <a:defRPr/>
              </a:pPr>
              <a:t>1/18/2017</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fld id="{CD6F0BBA-E04F-4EF6-9530-3BD5C01924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0A4943-256F-4342-B1E9-062D63D625BB}" type="datetimeFigureOut">
              <a:rPr lang="en-US"/>
              <a:pPr>
                <a:defRPr/>
              </a:pPr>
              <a:t>1/18/2017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C88035-1AE4-4DDB-8F53-FAA3BEF10CC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C8721D6-214B-474F-A866-8F13A2549B8C}" type="datetimeFigureOut">
              <a:rPr lang="en-US"/>
              <a:pPr>
                <a:defRPr/>
              </a:pPr>
              <a:t>1/18/2017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6C5711-870F-4F32-BC83-1B101894FF5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58F8755-C3AE-41DC-BA98-D8A30BA7029E}" type="datetimeFigureOut">
              <a:rPr lang="en-US"/>
              <a:pPr>
                <a:defRPr/>
              </a:pPr>
              <a:t>1/18/2017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2920D0-0F1B-4C88-B5F3-5E15941C266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9343BDD-287A-45CB-A371-BED2FEF61D55}" type="datetimeFigureOut">
              <a:rPr lang="en-US"/>
              <a:pPr>
                <a:defRPr/>
              </a:pPr>
              <a:t>1/18/2017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A4AD03D-E266-4881-937E-3483208A035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42F5483-134A-40BC-8183-458E3789F7B6}" type="datetimeFigureOut">
              <a:rPr lang="en-US"/>
              <a:pPr>
                <a:defRPr/>
              </a:pPr>
              <a:t>1/18/2017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ECD7C88-3B3A-4918-B2DF-BE7D66943AA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B77F11-EBC0-42C4-A1CB-C375B1448962}" type="datetimeFigureOut">
              <a:rPr lang="en-US"/>
              <a:pPr>
                <a:defRPr/>
              </a:pPr>
              <a:t>1/18/2017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033911E-D50D-4095-9429-277501BB3EC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bg1"/>
            </a:gs>
            <a:gs pos="100000">
              <a:srgbClr val="0099FF"/>
            </a:gs>
          </a:gsLst>
          <a:lin ang="16200000" scaled="1"/>
        </a:gra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EFF3A525-7AFF-453D-AC58-5965B9A9F6B6}" type="datetimeFigureOut">
              <a:rPr lang="en-US"/>
              <a:pPr>
                <a:defRPr/>
              </a:pPr>
              <a:t>1/18/2017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1DA43335-B4B4-471D-96FE-12AB5A4903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8" r:id="rId1"/>
    <p:sldLayoutId id="2147483919"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0099FF"/>
            </a:gs>
          </a:gsLst>
          <a:lin ang="16200000" scaled="1"/>
        </a:gra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F7BC629-530F-4148-8910-DDB8BF65DAB3}" type="datetimeFigureOut">
              <a:rPr lang="en-US"/>
              <a:pPr>
                <a:defRPr/>
              </a:pPr>
              <a:t>1/18/2017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586A68B-3431-4545-82D9-63CFB0F7EF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20"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bg1"/>
            </a:gs>
            <a:gs pos="100000">
              <a:srgbClr val="0099FF"/>
            </a:gs>
          </a:gsLst>
          <a:lin ang="16200000" scaled="1"/>
        </a:gradFill>
        <a:effectLst/>
      </p:bgPr>
    </p:bg>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bwMode="auto">
          <a:xfrm>
            <a:off x="914400" y="152400"/>
            <a:ext cx="8077200" cy="914400"/>
          </a:xfrm>
          <a:prstGeom prst="rect">
            <a:avLst/>
          </a:prstGeom>
          <a:noFill/>
          <a:ln w="9525">
            <a:noFill/>
            <a:miter lim="800000"/>
            <a:headEnd/>
            <a:tailEnd/>
          </a:ln>
          <a:effectLst>
            <a:outerShdw dist="35921" dir="2700000" algn="ctr" rotWithShape="0">
              <a:schemeClr val="bg2"/>
            </a:outerShdw>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1066800" y="1676400"/>
            <a:ext cx="7391400" cy="41529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2820" name="Rectangle 4"/>
          <p:cNvSpPr>
            <a:spLocks noGrp="1" noChangeArrowheads="1"/>
          </p:cNvSpPr>
          <p:nvPr>
            <p:ph type="dt" sz="half" idx="2"/>
          </p:nvPr>
        </p:nvSpPr>
        <p:spPr bwMode="auto">
          <a:xfrm>
            <a:off x="4038600" y="6019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solidFill>
                  <a:srgbClr val="FFFFFF"/>
                </a:solidFill>
                <a:latin typeface="+mn-lt"/>
                <a:cs typeface="+mn-cs"/>
              </a:defRPr>
            </a:lvl1pPr>
          </a:lstStyle>
          <a:p>
            <a:pPr>
              <a:defRPr/>
            </a:pPr>
            <a:fld id="{3D705E15-AFD3-43BC-A0FE-C59138AEF51D}" type="datetime1">
              <a:rPr lang="en-US"/>
              <a:pPr>
                <a:defRPr/>
              </a:pPr>
              <a:t>1/18/2017</a:t>
            </a:fld>
            <a:endParaRPr lang="en-US"/>
          </a:p>
        </p:txBody>
      </p:sp>
      <p:sp>
        <p:nvSpPr>
          <p:cNvPr id="162821" name="Rectangle 5"/>
          <p:cNvSpPr>
            <a:spLocks noGrp="1" noChangeArrowheads="1"/>
          </p:cNvSpPr>
          <p:nvPr>
            <p:ph type="ftr" sz="quarter" idx="3"/>
          </p:nvPr>
        </p:nvSpPr>
        <p:spPr bwMode="auto">
          <a:xfrm>
            <a:off x="8382000" y="6400800"/>
            <a:ext cx="762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solidFill>
                  <a:srgbClr val="FFFFFF"/>
                </a:solidFill>
                <a:latin typeface="+mn-lt"/>
                <a:cs typeface="+mn-cs"/>
              </a:defRPr>
            </a:lvl1pPr>
          </a:lstStyle>
          <a:p>
            <a:pPr>
              <a:defRPr/>
            </a:pPr>
            <a:fld id="{70AC735A-007A-4B25-B166-9AD45629A3E2}" type="slidenum">
              <a:rPr lang="en-US"/>
              <a:pPr>
                <a:defRPr/>
              </a:pPr>
              <a:t>‹#›</a:t>
            </a:fld>
            <a:endParaRPr lang="en-US"/>
          </a:p>
        </p:txBody>
      </p:sp>
      <p:pic>
        <p:nvPicPr>
          <p:cNvPr id="7174" name="Picture 6" descr="USSF_RefereeLogo_2007"/>
          <p:cNvPicPr>
            <a:picLocks noChangeAspect="1" noChangeArrowheads="1"/>
          </p:cNvPicPr>
          <p:nvPr userDrawn="1"/>
        </p:nvPicPr>
        <p:blipFill>
          <a:blip r:embed="rId14" cstate="print"/>
          <a:srcRect/>
          <a:stretch>
            <a:fillRect/>
          </a:stretch>
        </p:blipFill>
        <p:spPr bwMode="auto">
          <a:xfrm>
            <a:off x="76200" y="152400"/>
            <a:ext cx="914400" cy="9144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923"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Lst>
  <p:txStyles>
    <p:titleStyle>
      <a:lvl1pPr algn="ctr" rtl="0" eaLnBrk="0" fontAlgn="base" hangingPunct="0">
        <a:spcBef>
          <a:spcPct val="0"/>
        </a:spcBef>
        <a:spcAft>
          <a:spcPct val="0"/>
        </a:spcAft>
        <a:defRPr sz="4400" b="1">
          <a:solidFill>
            <a:srgbClr val="000066"/>
          </a:solidFill>
          <a:latin typeface="+mj-lt"/>
          <a:ea typeface="+mj-ea"/>
          <a:cs typeface="+mj-cs"/>
        </a:defRPr>
      </a:lvl1pPr>
      <a:lvl2pPr algn="ctr" rtl="0" eaLnBrk="0" fontAlgn="base" hangingPunct="0">
        <a:spcBef>
          <a:spcPct val="0"/>
        </a:spcBef>
        <a:spcAft>
          <a:spcPct val="0"/>
        </a:spcAft>
        <a:defRPr sz="4400" b="1">
          <a:solidFill>
            <a:srgbClr val="000066"/>
          </a:solidFill>
          <a:latin typeface="Arial" charset="0"/>
          <a:cs typeface="Arial" charset="0"/>
        </a:defRPr>
      </a:lvl2pPr>
      <a:lvl3pPr algn="ctr" rtl="0" eaLnBrk="0" fontAlgn="base" hangingPunct="0">
        <a:spcBef>
          <a:spcPct val="0"/>
        </a:spcBef>
        <a:spcAft>
          <a:spcPct val="0"/>
        </a:spcAft>
        <a:defRPr sz="4400" b="1">
          <a:solidFill>
            <a:srgbClr val="000066"/>
          </a:solidFill>
          <a:latin typeface="Arial" charset="0"/>
          <a:cs typeface="Arial" charset="0"/>
        </a:defRPr>
      </a:lvl3pPr>
      <a:lvl4pPr algn="ctr" rtl="0" eaLnBrk="0" fontAlgn="base" hangingPunct="0">
        <a:spcBef>
          <a:spcPct val="0"/>
        </a:spcBef>
        <a:spcAft>
          <a:spcPct val="0"/>
        </a:spcAft>
        <a:defRPr sz="4400" b="1">
          <a:solidFill>
            <a:srgbClr val="000066"/>
          </a:solidFill>
          <a:latin typeface="Arial" charset="0"/>
          <a:cs typeface="Arial" charset="0"/>
        </a:defRPr>
      </a:lvl4pPr>
      <a:lvl5pPr algn="ctr" rtl="0" eaLnBrk="0" fontAlgn="base" hangingPunct="0">
        <a:spcBef>
          <a:spcPct val="0"/>
        </a:spcBef>
        <a:spcAft>
          <a:spcPct val="0"/>
        </a:spcAft>
        <a:defRPr sz="4400" b="1">
          <a:solidFill>
            <a:srgbClr val="000066"/>
          </a:solidFill>
          <a:latin typeface="Arial" charset="0"/>
          <a:cs typeface="Arial" charset="0"/>
        </a:defRPr>
      </a:lvl5pPr>
      <a:lvl6pPr marL="457200" algn="ctr" rtl="0" fontAlgn="base">
        <a:spcBef>
          <a:spcPct val="0"/>
        </a:spcBef>
        <a:spcAft>
          <a:spcPct val="0"/>
        </a:spcAft>
        <a:defRPr sz="4400" b="1">
          <a:solidFill>
            <a:srgbClr val="000066"/>
          </a:solidFill>
          <a:latin typeface="Arial" charset="0"/>
          <a:cs typeface="Arial" charset="0"/>
        </a:defRPr>
      </a:lvl6pPr>
      <a:lvl7pPr marL="914400" algn="ctr" rtl="0" fontAlgn="base">
        <a:spcBef>
          <a:spcPct val="0"/>
        </a:spcBef>
        <a:spcAft>
          <a:spcPct val="0"/>
        </a:spcAft>
        <a:defRPr sz="4400" b="1">
          <a:solidFill>
            <a:srgbClr val="000066"/>
          </a:solidFill>
          <a:latin typeface="Arial" charset="0"/>
          <a:cs typeface="Arial" charset="0"/>
        </a:defRPr>
      </a:lvl7pPr>
      <a:lvl8pPr marL="1371600" algn="ctr" rtl="0" fontAlgn="base">
        <a:spcBef>
          <a:spcPct val="0"/>
        </a:spcBef>
        <a:spcAft>
          <a:spcPct val="0"/>
        </a:spcAft>
        <a:defRPr sz="4400" b="1">
          <a:solidFill>
            <a:srgbClr val="000066"/>
          </a:solidFill>
          <a:latin typeface="Arial" charset="0"/>
          <a:cs typeface="Arial" charset="0"/>
        </a:defRPr>
      </a:lvl8pPr>
      <a:lvl9pPr marL="1828800" algn="ctr" rtl="0" fontAlgn="base">
        <a:spcBef>
          <a:spcPct val="0"/>
        </a:spcBef>
        <a:spcAft>
          <a:spcPct val="0"/>
        </a:spcAft>
        <a:defRPr sz="4400" b="1">
          <a:solidFill>
            <a:srgbClr val="000066"/>
          </a:solidFill>
          <a:latin typeface="Arial" charset="0"/>
          <a:cs typeface="Arial" charset="0"/>
        </a:defRPr>
      </a:lvl9pPr>
    </p:titleStyle>
    <p:bodyStyle>
      <a:lvl1pPr marL="527050" indent="-476250" algn="l" rtl="0" eaLnBrk="0" fontAlgn="base" hangingPunct="0">
        <a:spcBef>
          <a:spcPct val="20000"/>
        </a:spcBef>
        <a:spcAft>
          <a:spcPct val="0"/>
        </a:spcAft>
        <a:buClr>
          <a:srgbClr val="000066"/>
        </a:buClr>
        <a:buFont typeface="Monotype Sorts" pitchFamily="2" charset="2"/>
        <a:buChar char="n"/>
        <a:defRPr sz="3200">
          <a:solidFill>
            <a:srgbClr val="000066"/>
          </a:solidFill>
          <a:latin typeface="+mn-lt"/>
          <a:ea typeface="+mn-ea"/>
          <a:cs typeface="+mn-cs"/>
        </a:defRPr>
      </a:lvl1pPr>
      <a:lvl2pPr marL="1019175" indent="-285750" algn="l" rtl="0" eaLnBrk="0" fontAlgn="base" hangingPunct="0">
        <a:spcBef>
          <a:spcPct val="20000"/>
        </a:spcBef>
        <a:spcAft>
          <a:spcPct val="0"/>
        </a:spcAft>
        <a:buClr>
          <a:srgbClr val="000066"/>
        </a:buClr>
        <a:buChar char="–"/>
        <a:defRPr sz="2800">
          <a:solidFill>
            <a:srgbClr val="000066"/>
          </a:solidFill>
          <a:latin typeface="+mn-lt"/>
          <a:cs typeface="+mn-cs"/>
        </a:defRPr>
      </a:lvl2pPr>
      <a:lvl3pPr marL="1362075" indent="-228600" algn="l" rtl="0" eaLnBrk="0" fontAlgn="base" hangingPunct="0">
        <a:spcBef>
          <a:spcPct val="20000"/>
        </a:spcBef>
        <a:spcAft>
          <a:spcPct val="0"/>
        </a:spcAft>
        <a:buClr>
          <a:srgbClr val="000066"/>
        </a:buClr>
        <a:buFont typeface="Monotype Sorts" pitchFamily="2" charset="2"/>
        <a:buChar char="&lt;"/>
        <a:defRPr sz="2400">
          <a:solidFill>
            <a:srgbClr val="000066"/>
          </a:solidFill>
          <a:latin typeface="+mn-lt"/>
          <a:cs typeface="+mn-cs"/>
        </a:defRPr>
      </a:lvl3pPr>
      <a:lvl4pPr marL="1704975" indent="-228600" algn="l" rtl="0" eaLnBrk="0" fontAlgn="base" hangingPunct="0">
        <a:spcBef>
          <a:spcPct val="20000"/>
        </a:spcBef>
        <a:spcAft>
          <a:spcPct val="0"/>
        </a:spcAft>
        <a:buClr>
          <a:srgbClr val="000066"/>
        </a:buClr>
        <a:buChar char="–"/>
        <a:defRPr sz="2000">
          <a:solidFill>
            <a:srgbClr val="000066"/>
          </a:solidFill>
          <a:latin typeface="+mn-lt"/>
          <a:cs typeface="+mn-cs"/>
        </a:defRPr>
      </a:lvl4pPr>
      <a:lvl5pPr marL="2057400" indent="-228600" algn="l" rtl="0" eaLnBrk="0" fontAlgn="base" hangingPunct="0">
        <a:spcBef>
          <a:spcPct val="20000"/>
        </a:spcBef>
        <a:spcAft>
          <a:spcPct val="0"/>
        </a:spcAft>
        <a:buClr>
          <a:srgbClr val="000066"/>
        </a:buClr>
        <a:buChar char="–"/>
        <a:defRPr sz="2000">
          <a:solidFill>
            <a:srgbClr val="000066"/>
          </a:solidFill>
          <a:latin typeface="+mn-lt"/>
          <a:cs typeface="+mn-cs"/>
        </a:defRPr>
      </a:lvl5pPr>
      <a:lvl6pPr marL="2514600" indent="-228600" algn="l" rtl="0" fontAlgn="base">
        <a:spcBef>
          <a:spcPct val="20000"/>
        </a:spcBef>
        <a:spcAft>
          <a:spcPct val="0"/>
        </a:spcAft>
        <a:buClr>
          <a:srgbClr val="000066"/>
        </a:buClr>
        <a:buChar char="–"/>
        <a:defRPr sz="2000">
          <a:solidFill>
            <a:srgbClr val="000066"/>
          </a:solidFill>
          <a:latin typeface="+mn-lt"/>
          <a:cs typeface="+mn-cs"/>
        </a:defRPr>
      </a:lvl6pPr>
      <a:lvl7pPr marL="2971800" indent="-228600" algn="l" rtl="0" fontAlgn="base">
        <a:spcBef>
          <a:spcPct val="20000"/>
        </a:spcBef>
        <a:spcAft>
          <a:spcPct val="0"/>
        </a:spcAft>
        <a:buClr>
          <a:srgbClr val="000066"/>
        </a:buClr>
        <a:buChar char="–"/>
        <a:defRPr sz="2000">
          <a:solidFill>
            <a:srgbClr val="000066"/>
          </a:solidFill>
          <a:latin typeface="+mn-lt"/>
          <a:cs typeface="+mn-cs"/>
        </a:defRPr>
      </a:lvl7pPr>
      <a:lvl8pPr marL="3429000" indent="-228600" algn="l" rtl="0" fontAlgn="base">
        <a:spcBef>
          <a:spcPct val="20000"/>
        </a:spcBef>
        <a:spcAft>
          <a:spcPct val="0"/>
        </a:spcAft>
        <a:buClr>
          <a:srgbClr val="000066"/>
        </a:buClr>
        <a:buChar char="–"/>
        <a:defRPr sz="2000">
          <a:solidFill>
            <a:srgbClr val="000066"/>
          </a:solidFill>
          <a:latin typeface="+mn-lt"/>
          <a:cs typeface="+mn-cs"/>
        </a:defRPr>
      </a:lvl8pPr>
      <a:lvl9pPr marL="3886200" indent="-228600" algn="l" rtl="0" fontAlgn="base">
        <a:spcBef>
          <a:spcPct val="20000"/>
        </a:spcBef>
        <a:spcAft>
          <a:spcPct val="0"/>
        </a:spcAft>
        <a:buClr>
          <a:srgbClr val="000066"/>
        </a:buClr>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Review%20Questions%20for%2012%20hrs%20Instruction.ppt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4.emf"/></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4.emf"/></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4.emf"/></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oleObject" Target="../embeddings/oleObject4.bin"/><Relationship Id="rId3" Type="http://schemas.openxmlformats.org/officeDocument/2006/relationships/notesSlide" Target="../notesSlides/notesSlide22.xml"/><Relationship Id="rId7" Type="http://schemas.openxmlformats.org/officeDocument/2006/relationships/image" Target="../media/image6.png"/><Relationship Id="rId12" Type="http://schemas.openxmlformats.org/officeDocument/2006/relationships/image" Target="../media/image9.png"/><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oleObject" Target="../embeddings/oleObject3.bin"/><Relationship Id="rId4" Type="http://schemas.openxmlformats.org/officeDocument/2006/relationships/oleObject" Target="../embeddings/oleObject1.bin"/><Relationship Id="rId9" Type="http://schemas.openxmlformats.org/officeDocument/2006/relationships/image" Target="../media/image4.emf"/><Relationship Id="rId1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16.xml"/><Relationship Id="rId5" Type="http://schemas.openxmlformats.org/officeDocument/2006/relationships/image" Target="../media/image4.emf"/><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0.xml"/><Relationship Id="rId5" Type="http://schemas.openxmlformats.org/officeDocument/2006/relationships/image" Target="../media/image4.emf"/><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16.xml"/><Relationship Id="rId5" Type="http://schemas.openxmlformats.org/officeDocument/2006/relationships/image" Target="../media/image4.emf"/><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4.emf"/></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16.xml"/><Relationship Id="rId5" Type="http://schemas.openxmlformats.org/officeDocument/2006/relationships/image" Target="../media/image4.em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990600" y="4800600"/>
            <a:ext cx="7086600" cy="1295400"/>
          </a:xfrm>
        </p:spPr>
        <p:txBody>
          <a:bodyPr/>
          <a:lstStyle/>
          <a:p>
            <a:pPr algn="ctr" eaLnBrk="1" hangingPunct="1"/>
            <a:r>
              <a:rPr lang="en-US" sz="4000" dirty="0" smtClean="0">
                <a:latin typeface="Arial" pitchFamily="34" charset="0"/>
                <a:cs typeface="Arial" pitchFamily="34" charset="0"/>
              </a:rPr>
              <a:t>On-Line Review – Part 1 Laws 1-4 &amp; 7-10</a:t>
            </a:r>
          </a:p>
        </p:txBody>
      </p:sp>
      <p:pic>
        <p:nvPicPr>
          <p:cNvPr id="14339" name="Picture 3">
            <a:hlinkClick r:id="rId3" action="ppaction://hlinkpres?slideindex=1&amp;slidetitle="/>
          </p:cNvPr>
          <p:cNvPicPr>
            <a:picLocks noGrp="1" noChangeAspect="1" noChangeArrowheads="1"/>
          </p:cNvPicPr>
          <p:nvPr>
            <p:ph type="pic" idx="1"/>
          </p:nvPr>
        </p:nvPicPr>
        <p:blipFill>
          <a:blip r:embed="rId4" cstate="print"/>
          <a:srcRect l="3021" r="3021"/>
          <a:stretch>
            <a:fillRect/>
          </a:stretch>
        </p:blipFill>
        <p:spPr/>
      </p:pic>
      <p:sp>
        <p:nvSpPr>
          <p:cNvPr id="4" name="TextBox 3"/>
          <p:cNvSpPr txBox="1"/>
          <p:nvPr/>
        </p:nvSpPr>
        <p:spPr>
          <a:xfrm>
            <a:off x="8229600" y="6477000"/>
            <a:ext cx="838200" cy="369332"/>
          </a:xfrm>
          <a:prstGeom prst="rect">
            <a:avLst/>
          </a:prstGeom>
          <a:noFill/>
        </p:spPr>
        <p:txBody>
          <a:bodyPr wrap="square" rtlCol="0">
            <a:spAutoFit/>
          </a:bodyPr>
          <a:lstStyle/>
          <a:p>
            <a:pPr algn="ctr"/>
            <a:r>
              <a:rPr lang="en-US" dirty="0" smtClean="0"/>
              <a:t>2017</a:t>
            </a:r>
            <a:endParaRPr lang="en-US" dirty="0"/>
          </a:p>
        </p:txBody>
      </p:sp>
      <p:pic>
        <p:nvPicPr>
          <p:cNvPr id="5" name="Picture 2"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12192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44543" y="119743"/>
            <a:ext cx="1023257" cy="102325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subTitle" idx="1"/>
          </p:nvPr>
        </p:nvSpPr>
        <p:spPr>
          <a:xfrm>
            <a:off x="507242" y="2590800"/>
            <a:ext cx="8229600" cy="1575816"/>
          </a:xfrm>
        </p:spPr>
        <p:txBody>
          <a:bodyPr wrap="square" tIns="0" bIns="0" rtlCol="0" anchor="ctr">
            <a:spAutoFit/>
          </a:bodyPr>
          <a:lstStyle/>
          <a:p>
            <a:pPr marL="682625" indent="-682625" algn="l" eaLnBrk="1" fontAlgn="auto" hangingPunct="1">
              <a:spcAft>
                <a:spcPts val="0"/>
              </a:spcAft>
              <a:buFont typeface="Wingdings" pitchFamily="2" charset="2"/>
              <a:buChar char="q"/>
              <a:defRPr/>
            </a:pPr>
            <a:r>
              <a:rPr lang="en-US" dirty="0" smtClean="0">
                <a:solidFill>
                  <a:schemeClr val="tx1"/>
                </a:solidFill>
                <a:latin typeface="Arial" pitchFamily="34" charset="0"/>
                <a:cs typeface="Arial" pitchFamily="34" charset="0"/>
              </a:rPr>
              <a:t>What </a:t>
            </a:r>
            <a:r>
              <a:rPr lang="en-US" dirty="0">
                <a:solidFill>
                  <a:schemeClr val="tx1"/>
                </a:solidFill>
                <a:latin typeface="Arial" pitchFamily="34" charset="0"/>
                <a:cs typeface="Arial" pitchFamily="34" charset="0"/>
              </a:rPr>
              <a:t>are the five items every player </a:t>
            </a:r>
            <a:r>
              <a:rPr lang="en-US" dirty="0" smtClean="0">
                <a:solidFill>
                  <a:schemeClr val="tx1"/>
                </a:solidFill>
                <a:latin typeface="Arial" pitchFamily="34" charset="0"/>
                <a:cs typeface="Arial" pitchFamily="34" charset="0"/>
              </a:rPr>
              <a:t>    must </a:t>
            </a:r>
            <a:r>
              <a:rPr lang="en-US" dirty="0">
                <a:solidFill>
                  <a:schemeClr val="tx1"/>
                </a:solidFill>
                <a:latin typeface="Arial" pitchFamily="34" charset="0"/>
                <a:cs typeface="Arial" pitchFamily="34" charset="0"/>
              </a:rPr>
              <a:t>wear? </a:t>
            </a:r>
          </a:p>
          <a:p>
            <a:pPr algn="l" eaLnBrk="1" fontAlgn="auto" hangingPunct="1">
              <a:spcAft>
                <a:spcPts val="0"/>
              </a:spcAft>
              <a:defRPr/>
            </a:pPr>
            <a:r>
              <a:rPr lang="en-US" dirty="0">
                <a:solidFill>
                  <a:schemeClr val="tx1"/>
                </a:solidFill>
                <a:latin typeface="Arial" pitchFamily="34" charset="0"/>
                <a:cs typeface="Arial" pitchFamily="34" charset="0"/>
              </a:rPr>
              <a:t>	                    </a:t>
            </a:r>
            <a:r>
              <a:rPr lang="en-US" b="1" dirty="0">
                <a:solidFill>
                  <a:srgbClr val="FF0000"/>
                </a:solidFill>
                <a:latin typeface="Arial" pitchFamily="34" charset="0"/>
                <a:cs typeface="Arial" pitchFamily="34" charset="0"/>
              </a:rPr>
              <a:t>Five </a:t>
            </a:r>
            <a:r>
              <a:rPr lang="en-US" b="1" dirty="0" smtClean="0">
                <a:solidFill>
                  <a:srgbClr val="FF0000"/>
                </a:solidFill>
                <a:latin typeface="Arial" pitchFamily="34" charset="0"/>
                <a:cs typeface="Arial" pitchFamily="34" charset="0"/>
              </a:rPr>
              <a:t>S’s</a:t>
            </a:r>
            <a:endParaRPr lang="en-US" b="1" dirty="0">
              <a:solidFill>
                <a:srgbClr val="FF0000"/>
              </a:solidFill>
              <a:latin typeface="Arial" pitchFamily="34" charset="0"/>
              <a:cs typeface="Arial" pitchFamily="34" charset="0"/>
            </a:endParaRPr>
          </a:p>
        </p:txBody>
      </p:sp>
      <p:sp>
        <p:nvSpPr>
          <p:cNvPr id="8" name="Title 1"/>
          <p:cNvSpPr txBox="1">
            <a:spLocks/>
          </p:cNvSpPr>
          <p:nvPr/>
        </p:nvSpPr>
        <p:spPr bwMode="auto">
          <a:xfrm>
            <a:off x="533400" y="0"/>
            <a:ext cx="7772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sng" strike="noStrike" kern="1200" cap="none" spc="0" normalizeH="0" baseline="0" noProof="0" dirty="0" smtClean="0">
                <a:ln>
                  <a:noFill/>
                </a:ln>
                <a:solidFill>
                  <a:schemeClr val="tx1"/>
                </a:solidFill>
                <a:effectLst/>
                <a:uLnTx/>
                <a:uFillTx/>
                <a:latin typeface="+mj-lt"/>
                <a:ea typeface="+mj-ea"/>
                <a:cs typeface="+mj-cs"/>
              </a:rPr>
              <a:t>LAWS  1 – 4 </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4" name="Picture 2" descr="OhioSouthshirt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2192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4543" y="119743"/>
            <a:ext cx="1023257" cy="1023257"/>
          </a:xfrm>
          <a:prstGeom prst="rect">
            <a:avLst/>
          </a:prstGeom>
        </p:spPr>
      </p:pic>
    </p:spTree>
    <p:extLst>
      <p:ext uri="{BB962C8B-B14F-4D97-AF65-F5344CB8AC3E}">
        <p14:creationId xmlns:p14="http://schemas.microsoft.com/office/powerpoint/2010/main" val="73534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subTitle" idx="1"/>
          </p:nvPr>
        </p:nvSpPr>
        <p:spPr>
          <a:xfrm>
            <a:off x="685800" y="2008763"/>
            <a:ext cx="8229600" cy="2123658"/>
          </a:xfrm>
        </p:spPr>
        <p:txBody>
          <a:bodyPr tIns="0" bIns="0" rtlCol="0" anchor="ctr">
            <a:spAutoFit/>
          </a:bodyPr>
          <a:lstStyle/>
          <a:p>
            <a:pPr marL="463550" lvl="1" indent="-463550" algn="l">
              <a:spcBef>
                <a:spcPct val="0"/>
              </a:spcBef>
              <a:spcAft>
                <a:spcPts val="1200"/>
              </a:spcAft>
              <a:buFont typeface="Wingdings" pitchFamily="2" charset="2"/>
              <a:buChar char="q"/>
              <a:defRPr/>
            </a:pPr>
            <a:r>
              <a:rPr lang="en-US" sz="3200" b="1" dirty="0" smtClean="0">
                <a:solidFill>
                  <a:schemeClr val="tx1"/>
                </a:solidFill>
                <a:latin typeface="Arial" pitchFamily="34" charset="0"/>
                <a:ea typeface="Times New Roman" pitchFamily="18" charset="0"/>
              </a:rPr>
              <a:t>Who is responsible for making sure the field, players equipment and the ball are all safe?</a:t>
            </a:r>
          </a:p>
          <a:p>
            <a:pPr marL="2749550" lvl="6" indent="-463550" algn="l">
              <a:spcBef>
                <a:spcPct val="0"/>
              </a:spcBef>
              <a:spcAft>
                <a:spcPts val="1200"/>
              </a:spcAft>
              <a:defRPr/>
            </a:pPr>
            <a:r>
              <a:rPr lang="en-US" sz="3200" b="1" dirty="0" smtClean="0">
                <a:solidFill>
                  <a:srgbClr val="FF0000"/>
                </a:solidFill>
                <a:latin typeface="Arial" pitchFamily="34" charset="0"/>
                <a:ea typeface="Times New Roman" pitchFamily="18" charset="0"/>
              </a:rPr>
              <a:t>The Referee</a:t>
            </a:r>
          </a:p>
        </p:txBody>
      </p:sp>
      <p:sp>
        <p:nvSpPr>
          <p:cNvPr id="6" name="Title 1"/>
          <p:cNvSpPr txBox="1">
            <a:spLocks/>
          </p:cNvSpPr>
          <p:nvPr/>
        </p:nvSpPr>
        <p:spPr bwMode="auto">
          <a:xfrm>
            <a:off x="533400" y="0"/>
            <a:ext cx="7772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sng" strike="noStrike" kern="1200" cap="none" spc="0" normalizeH="0" baseline="0" noProof="0" dirty="0" smtClean="0">
                <a:ln>
                  <a:noFill/>
                </a:ln>
                <a:solidFill>
                  <a:schemeClr val="tx1"/>
                </a:solidFill>
                <a:effectLst/>
                <a:uLnTx/>
                <a:uFillTx/>
                <a:latin typeface="+mj-lt"/>
                <a:ea typeface="+mj-ea"/>
                <a:cs typeface="+mj-cs"/>
              </a:rPr>
              <a:t>LAWS  1 – 4 </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4" name="Picture 2" descr="OhioSouthshirt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2192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4543" y="119743"/>
            <a:ext cx="1023257" cy="10232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p:cNvSpPr txBox="1">
            <a:spLocks/>
          </p:cNvSpPr>
          <p:nvPr/>
        </p:nvSpPr>
        <p:spPr bwMode="auto">
          <a:xfrm>
            <a:off x="533400" y="0"/>
            <a:ext cx="7772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sng" strike="noStrike" kern="1200" cap="none" spc="0" normalizeH="0" baseline="0" noProof="0" dirty="0" smtClean="0">
                <a:ln>
                  <a:noFill/>
                </a:ln>
                <a:solidFill>
                  <a:schemeClr val="tx1"/>
                </a:solidFill>
                <a:effectLst/>
                <a:uLnTx/>
                <a:uFillTx/>
                <a:latin typeface="+mj-lt"/>
                <a:ea typeface="+mj-ea"/>
                <a:cs typeface="+mj-cs"/>
              </a:rPr>
              <a:t>LAWS  1 – 4 </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Rectangle 1"/>
          <p:cNvSpPr txBox="1">
            <a:spLocks noChangeArrowheads="1"/>
          </p:cNvSpPr>
          <p:nvPr/>
        </p:nvSpPr>
        <p:spPr bwMode="auto">
          <a:xfrm>
            <a:off x="533400" y="2292763"/>
            <a:ext cx="8229600" cy="1822037"/>
          </a:xfrm>
          <a:prstGeom prst="rect">
            <a:avLst/>
          </a:prstGeom>
          <a:noFill/>
          <a:ln w="9525">
            <a:noFill/>
            <a:miter lim="800000"/>
            <a:headEnd/>
            <a:tailEnd/>
          </a:ln>
        </p:spPr>
        <p:txBody>
          <a:bodyPr vert="horz" wrap="square" lIns="91440" tIns="0" rIns="91440" bIns="0" numCol="1" rtlCol="0" anchor="ctr" anchorCtr="0" compatLnSpc="1">
            <a:prstTxWarp prst="textNoShape">
              <a:avLst/>
            </a:prstTxWarp>
            <a:spAutoFit/>
          </a:bodyPr>
          <a:lstStyle>
            <a:lvl1pPr marL="0" indent="0" algn="ctr" rtl="0" eaLnBrk="0" fontAlgn="base" hangingPunct="0">
              <a:spcBef>
                <a:spcPct val="20000"/>
              </a:spcBef>
              <a:spcAft>
                <a:spcPct val="0"/>
              </a:spcAft>
              <a:buFont typeface="Arial"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682625" indent="-682625" algn="l" eaLnBrk="1" fontAlgn="auto" hangingPunct="1">
              <a:spcAft>
                <a:spcPts val="0"/>
              </a:spcAft>
              <a:buFont typeface="Wingdings" pitchFamily="2" charset="2"/>
              <a:buChar char="q"/>
              <a:defRPr/>
            </a:pPr>
            <a:r>
              <a:rPr lang="en-US" sz="2800" b="1" dirty="0" smtClean="0">
                <a:solidFill>
                  <a:schemeClr val="tx1"/>
                </a:solidFill>
                <a:latin typeface="Arial" pitchFamily="34" charset="0"/>
                <a:cs typeface="Arial" pitchFamily="34" charset="0"/>
              </a:rPr>
              <a:t>All the players on a team must be dressed in the same color jersey. True or False?</a:t>
            </a:r>
          </a:p>
          <a:p>
            <a:pPr algn="l" eaLnBrk="1" fontAlgn="auto" hangingPunct="1">
              <a:spcAft>
                <a:spcPts val="0"/>
              </a:spcAft>
              <a:defRPr/>
            </a:pPr>
            <a:r>
              <a:rPr lang="en-US" sz="2800" dirty="0" smtClean="0">
                <a:solidFill>
                  <a:schemeClr val="tx1"/>
                </a:solidFill>
                <a:latin typeface="Arial" pitchFamily="34" charset="0"/>
                <a:cs typeface="Arial" pitchFamily="34" charset="0"/>
              </a:rPr>
              <a:t>	                         </a:t>
            </a:r>
            <a:r>
              <a:rPr lang="en-US" sz="2800" b="1" dirty="0" smtClean="0">
                <a:solidFill>
                  <a:srgbClr val="FF0000"/>
                </a:solidFill>
                <a:latin typeface="Arial" pitchFamily="34" charset="0"/>
                <a:cs typeface="Arial" pitchFamily="34" charset="0"/>
              </a:rPr>
              <a:t>False</a:t>
            </a:r>
            <a:r>
              <a:rPr lang="en-US" sz="2800" dirty="0" smtClean="0">
                <a:latin typeface="Arial" pitchFamily="34" charset="0"/>
                <a:cs typeface="Arial" pitchFamily="34" charset="0"/>
              </a:rPr>
              <a:t> </a:t>
            </a:r>
          </a:p>
          <a:p>
            <a:pPr lvl="2" algn="l" eaLnBrk="1" fontAlgn="auto" hangingPunct="1">
              <a:spcAft>
                <a:spcPts val="600"/>
              </a:spcAft>
              <a:defRPr/>
            </a:pPr>
            <a:r>
              <a:rPr lang="en-US" b="1" dirty="0" smtClean="0">
                <a:solidFill>
                  <a:srgbClr val="FF0000"/>
                </a:solidFill>
                <a:latin typeface="Arial" pitchFamily="34" charset="0"/>
                <a:cs typeface="Arial" pitchFamily="34" charset="0"/>
              </a:rPr>
              <a:t>		</a:t>
            </a:r>
            <a:endParaRPr lang="en-US" b="1" dirty="0" smtClean="0">
              <a:solidFill>
                <a:srgbClr val="FF0000"/>
              </a:solidFill>
              <a:latin typeface="Arial" pitchFamily="34" charset="0"/>
              <a:ea typeface="Times New Roman"/>
              <a:cs typeface="Arial" pitchFamily="34" charset="0"/>
            </a:endParaRPr>
          </a:p>
        </p:txBody>
      </p:sp>
      <p:cxnSp>
        <p:nvCxnSpPr>
          <p:cNvPr id="7" name="Straight Connector 6"/>
          <p:cNvCxnSpPr/>
          <p:nvPr/>
        </p:nvCxnSpPr>
        <p:spPr>
          <a:xfrm>
            <a:off x="609600" y="1828800"/>
            <a:ext cx="7467600" cy="21336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2" descr="OhioSouthshirt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2192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4543" y="119743"/>
            <a:ext cx="1023257" cy="1023257"/>
          </a:xfrm>
          <a:prstGeom prst="rect">
            <a:avLst/>
          </a:prstGeom>
        </p:spPr>
      </p:pic>
    </p:spTree>
    <p:extLst>
      <p:ext uri="{BB962C8B-B14F-4D97-AF65-F5344CB8AC3E}">
        <p14:creationId xmlns:p14="http://schemas.microsoft.com/office/powerpoint/2010/main" val="2171520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3" name="Rectangle 1"/>
          <p:cNvSpPr>
            <a:spLocks noGrp="1" noChangeArrowheads="1"/>
          </p:cNvSpPr>
          <p:nvPr>
            <p:ph type="subTitle" idx="1"/>
          </p:nvPr>
        </p:nvSpPr>
        <p:spPr>
          <a:xfrm>
            <a:off x="228600" y="2412578"/>
            <a:ext cx="8534400" cy="2231380"/>
          </a:xfrm>
        </p:spPr>
        <p:txBody>
          <a:bodyPr wrap="square" tIns="0" bIns="0" anchor="ctr">
            <a:spAutoFit/>
          </a:bodyPr>
          <a:lstStyle/>
          <a:p>
            <a:pPr marL="342900" indent="-342900" algn="l" eaLnBrk="1" hangingPunct="1">
              <a:spcBef>
                <a:spcPts val="0"/>
              </a:spcBef>
              <a:spcAft>
                <a:spcPts val="600"/>
              </a:spcAft>
              <a:buFont typeface="Wingdings" panose="05000000000000000000" pitchFamily="2" charset="2"/>
              <a:buChar char="q"/>
              <a:tabLst>
                <a:tab pos="341313" algn="l"/>
              </a:tabLst>
            </a:pPr>
            <a:r>
              <a:rPr lang="en-US" sz="2000" dirty="0" smtClean="0">
                <a:solidFill>
                  <a:schemeClr val="tx1"/>
                </a:solidFill>
                <a:latin typeface="Arial" pitchFamily="34" charset="0"/>
                <a:cs typeface="Arial" pitchFamily="34" charset="0"/>
              </a:rPr>
              <a:t>You have just awarded a corner kick.  Before the kick can be taken, time runs out for the first half.  What action should you take?</a:t>
            </a:r>
          </a:p>
          <a:p>
            <a:pPr marL="341313" indent="-341313" algn="l" eaLnBrk="1" hangingPunct="1">
              <a:spcBef>
                <a:spcPts val="0"/>
              </a:spcBef>
              <a:tabLst>
                <a:tab pos="341313" algn="l"/>
              </a:tabLst>
            </a:pPr>
            <a:r>
              <a:rPr lang="en-US" sz="2000" dirty="0" smtClean="0">
                <a:solidFill>
                  <a:schemeClr val="tx1"/>
                </a:solidFill>
                <a:latin typeface="Arial" pitchFamily="34" charset="0"/>
                <a:cs typeface="Arial" pitchFamily="34" charset="0"/>
              </a:rPr>
              <a:t>	A.  extend time for the taking of the corner kick.</a:t>
            </a:r>
          </a:p>
          <a:p>
            <a:pPr marL="341313" indent="-341313" algn="l" eaLnBrk="1" hangingPunct="1">
              <a:spcBef>
                <a:spcPts val="0"/>
              </a:spcBef>
              <a:tabLst>
                <a:tab pos="341313" algn="l"/>
              </a:tabLst>
            </a:pPr>
            <a:r>
              <a:rPr lang="en-US" sz="2000" dirty="0" smtClean="0">
                <a:solidFill>
                  <a:schemeClr val="tx1"/>
                </a:solidFill>
                <a:latin typeface="Arial" pitchFamily="34" charset="0"/>
                <a:cs typeface="Arial" pitchFamily="34" charset="0"/>
              </a:rPr>
              <a:t>	B.  start the second half with a corner kick.</a:t>
            </a:r>
          </a:p>
          <a:p>
            <a:pPr marL="341313" indent="-341313" algn="l" eaLnBrk="1" hangingPunct="1">
              <a:spcBef>
                <a:spcPts val="0"/>
              </a:spcBef>
              <a:tabLst>
                <a:tab pos="341313" algn="l"/>
              </a:tabLst>
            </a:pPr>
            <a:r>
              <a:rPr lang="en-US" sz="2000" dirty="0" smtClean="0">
                <a:solidFill>
                  <a:schemeClr val="tx1"/>
                </a:solidFill>
                <a:latin typeface="Arial" pitchFamily="34" charset="0"/>
                <a:cs typeface="Arial" pitchFamily="34" charset="0"/>
              </a:rPr>
              <a:t>	C  declare the half over because time has expired.  Do not allow the corner kick to be taken.</a:t>
            </a:r>
          </a:p>
          <a:p>
            <a:pPr marL="341313" indent="-341313" algn="l" eaLnBrk="1" hangingPunct="1">
              <a:spcBef>
                <a:spcPts val="0"/>
              </a:spcBef>
              <a:tabLst>
                <a:tab pos="341313" algn="l"/>
              </a:tabLst>
            </a:pPr>
            <a:r>
              <a:rPr lang="en-US" sz="2000" dirty="0" smtClean="0">
                <a:solidFill>
                  <a:schemeClr val="tx1"/>
                </a:solidFill>
                <a:latin typeface="Arial" pitchFamily="34" charset="0"/>
                <a:cs typeface="Arial" pitchFamily="34" charset="0"/>
              </a:rPr>
              <a:t> </a:t>
            </a:r>
          </a:p>
        </p:txBody>
      </p:sp>
      <p:sp>
        <p:nvSpPr>
          <p:cNvPr id="8" name="Oval 7"/>
          <p:cNvSpPr/>
          <p:nvPr/>
        </p:nvSpPr>
        <p:spPr>
          <a:xfrm>
            <a:off x="152400" y="3581400"/>
            <a:ext cx="87630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bwMode="auto">
          <a:xfrm>
            <a:off x="228600" y="76200"/>
            <a:ext cx="8458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kumimoji="0" lang="en-US" sz="4400" b="1" i="0" u="sng" strike="noStrike" kern="1200" cap="none" spc="0" normalizeH="0" baseline="0" noProof="0" dirty="0" smtClean="0">
                <a:ln>
                  <a:noFill/>
                </a:ln>
                <a:solidFill>
                  <a:schemeClr val="tx1"/>
                </a:solidFill>
                <a:effectLst/>
                <a:uLnTx/>
                <a:uFillTx/>
                <a:latin typeface="+mj-lt"/>
                <a:ea typeface="+mj-ea"/>
                <a:cs typeface="+mj-cs"/>
              </a:rPr>
              <a:t>LAWS  7 and 8 </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cxnSp>
        <p:nvCxnSpPr>
          <p:cNvPr id="7" name="Straight Connector 6"/>
          <p:cNvCxnSpPr/>
          <p:nvPr/>
        </p:nvCxnSpPr>
        <p:spPr>
          <a:xfrm>
            <a:off x="609600" y="2057400"/>
            <a:ext cx="7924800" cy="25908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2" descr="OhioSouthshirt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2192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4543" y="119743"/>
            <a:ext cx="1023257" cy="10232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3" name="Rectangle 1"/>
          <p:cNvSpPr>
            <a:spLocks noGrp="1" noChangeArrowheads="1"/>
          </p:cNvSpPr>
          <p:nvPr>
            <p:ph type="subTitle" idx="1"/>
          </p:nvPr>
        </p:nvSpPr>
        <p:spPr>
          <a:xfrm>
            <a:off x="228600" y="1905000"/>
            <a:ext cx="8534400" cy="2539157"/>
          </a:xfrm>
        </p:spPr>
        <p:txBody>
          <a:bodyPr wrap="square" tIns="0" bIns="0" anchor="ctr">
            <a:spAutoFit/>
          </a:bodyPr>
          <a:lstStyle/>
          <a:p>
            <a:pPr marL="342900" indent="-342900" algn="l" eaLnBrk="1" hangingPunct="1">
              <a:spcBef>
                <a:spcPts val="0"/>
              </a:spcBef>
              <a:spcAft>
                <a:spcPts val="600"/>
              </a:spcAft>
              <a:buFont typeface="Wingdings" panose="05000000000000000000" pitchFamily="2" charset="2"/>
              <a:buChar char="q"/>
              <a:tabLst>
                <a:tab pos="341313" algn="l"/>
              </a:tabLst>
            </a:pPr>
            <a:r>
              <a:rPr lang="en-US" sz="2000" dirty="0" smtClean="0">
                <a:solidFill>
                  <a:schemeClr val="tx1"/>
                </a:solidFill>
                <a:latin typeface="Arial" pitchFamily="34" charset="0"/>
                <a:cs typeface="Arial" pitchFamily="34" charset="0"/>
              </a:rPr>
              <a:t>The referee has decided to add 2 minutes to the end of the first half.  His decision should be based on which factor(s)?</a:t>
            </a:r>
          </a:p>
          <a:p>
            <a:pPr marL="341313" indent="-341313" algn="l" eaLnBrk="1" hangingPunct="1">
              <a:spcBef>
                <a:spcPts val="0"/>
              </a:spcBef>
              <a:tabLst>
                <a:tab pos="341313" algn="l"/>
              </a:tabLst>
            </a:pPr>
            <a:r>
              <a:rPr lang="en-US" sz="2000" dirty="0" smtClean="0">
                <a:solidFill>
                  <a:schemeClr val="tx1"/>
                </a:solidFill>
                <a:latin typeface="Arial" pitchFamily="34" charset="0"/>
                <a:cs typeface="Arial" pitchFamily="34" charset="0"/>
              </a:rPr>
              <a:t>	A.  Substitutions</a:t>
            </a:r>
          </a:p>
          <a:p>
            <a:pPr marL="341313" indent="-341313" algn="l" eaLnBrk="1" hangingPunct="1">
              <a:spcBef>
                <a:spcPts val="0"/>
              </a:spcBef>
              <a:tabLst>
                <a:tab pos="341313" algn="l"/>
              </a:tabLst>
            </a:pPr>
            <a:r>
              <a:rPr lang="en-US" sz="2000" dirty="0" smtClean="0">
                <a:solidFill>
                  <a:schemeClr val="tx1"/>
                </a:solidFill>
                <a:latin typeface="Arial" pitchFamily="34" charset="0"/>
                <a:cs typeface="Arial" pitchFamily="34" charset="0"/>
              </a:rPr>
              <a:t>	B.  Removing an injured player from the field</a:t>
            </a:r>
          </a:p>
          <a:p>
            <a:pPr marL="341313" indent="-341313" algn="l" eaLnBrk="1" hangingPunct="1">
              <a:spcBef>
                <a:spcPts val="0"/>
              </a:spcBef>
              <a:tabLst>
                <a:tab pos="341313" algn="l"/>
              </a:tabLst>
            </a:pPr>
            <a:r>
              <a:rPr lang="en-US" sz="2000" dirty="0" smtClean="0">
                <a:solidFill>
                  <a:schemeClr val="tx1"/>
                </a:solidFill>
                <a:latin typeface="Arial" pitchFamily="34" charset="0"/>
                <a:cs typeface="Arial" pitchFamily="34" charset="0"/>
              </a:rPr>
              <a:t>	C.  Time wasting</a:t>
            </a:r>
          </a:p>
          <a:p>
            <a:pPr marL="341313" indent="-341313" algn="l" eaLnBrk="1" hangingPunct="1">
              <a:spcBef>
                <a:spcPts val="0"/>
              </a:spcBef>
              <a:tabLst>
                <a:tab pos="341313" algn="l"/>
              </a:tabLst>
            </a:pPr>
            <a:r>
              <a:rPr lang="en-US" sz="2000" dirty="0" smtClean="0">
                <a:solidFill>
                  <a:schemeClr val="tx1"/>
                </a:solidFill>
                <a:latin typeface="Arial" pitchFamily="34" charset="0"/>
                <a:cs typeface="Arial" pitchFamily="34" charset="0"/>
              </a:rPr>
              <a:t>	D.  Any of the above</a:t>
            </a:r>
          </a:p>
          <a:p>
            <a:pPr marL="341313" indent="-341313" algn="l" eaLnBrk="1" hangingPunct="1">
              <a:spcBef>
                <a:spcPts val="0"/>
              </a:spcBef>
              <a:tabLst>
                <a:tab pos="341313" algn="l"/>
              </a:tabLst>
            </a:pPr>
            <a:r>
              <a:rPr lang="en-US" sz="2000" dirty="0" smtClean="0">
                <a:solidFill>
                  <a:schemeClr val="tx1"/>
                </a:solidFill>
                <a:latin typeface="Arial" pitchFamily="34" charset="0"/>
                <a:cs typeface="Arial" pitchFamily="34" charset="0"/>
              </a:rPr>
              <a:t>	E. None of the above, the referee can only add time at the end of the game</a:t>
            </a:r>
          </a:p>
        </p:txBody>
      </p:sp>
      <p:sp>
        <p:nvSpPr>
          <p:cNvPr id="9" name="Oval 8"/>
          <p:cNvSpPr/>
          <p:nvPr/>
        </p:nvSpPr>
        <p:spPr>
          <a:xfrm>
            <a:off x="457200" y="3429000"/>
            <a:ext cx="2743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bwMode="auto">
          <a:xfrm>
            <a:off x="228600" y="76200"/>
            <a:ext cx="8458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kumimoji="0" lang="en-US" sz="4400" b="1" i="0" u="sng" strike="noStrike" kern="1200" cap="none" spc="0" normalizeH="0" baseline="0" noProof="0" dirty="0" smtClean="0">
                <a:ln>
                  <a:noFill/>
                </a:ln>
                <a:solidFill>
                  <a:schemeClr val="tx1"/>
                </a:solidFill>
                <a:effectLst/>
                <a:uLnTx/>
                <a:uFillTx/>
                <a:latin typeface="+mj-lt"/>
                <a:ea typeface="+mj-ea"/>
                <a:cs typeface="+mj-cs"/>
              </a:rPr>
              <a:t>LAWS  7 and 8 </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cxnSp>
        <p:nvCxnSpPr>
          <p:cNvPr id="7" name="Straight Connector 6"/>
          <p:cNvCxnSpPr/>
          <p:nvPr/>
        </p:nvCxnSpPr>
        <p:spPr>
          <a:xfrm>
            <a:off x="609600" y="1676400"/>
            <a:ext cx="7696200" cy="29718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2" descr="OhioSouthshirt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2192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4543" y="119743"/>
            <a:ext cx="1023257" cy="1023257"/>
          </a:xfrm>
          <a:prstGeom prst="rect">
            <a:avLst/>
          </a:prstGeom>
        </p:spPr>
      </p:pic>
    </p:spTree>
    <p:extLst>
      <p:ext uri="{BB962C8B-B14F-4D97-AF65-F5344CB8AC3E}">
        <p14:creationId xmlns:p14="http://schemas.microsoft.com/office/powerpoint/2010/main" val="2108010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subTitle" idx="1"/>
          </p:nvPr>
        </p:nvSpPr>
        <p:spPr>
          <a:xfrm>
            <a:off x="228600" y="2209800"/>
            <a:ext cx="8534400" cy="1477328"/>
          </a:xfrm>
        </p:spPr>
        <p:txBody>
          <a:bodyPr wrap="square" tIns="0" bIns="0" anchor="ctr">
            <a:spAutoFit/>
          </a:bodyPr>
          <a:lstStyle/>
          <a:p>
            <a:pPr marL="342900" lvl="0" indent="-342900" algn="l">
              <a:spcBef>
                <a:spcPts val="0"/>
              </a:spcBef>
              <a:spcAft>
                <a:spcPts val="0"/>
              </a:spcAft>
              <a:buFont typeface="Wingdings" panose="05000000000000000000" pitchFamily="2" charset="2"/>
              <a:buChar char="q"/>
              <a:tabLst>
                <a:tab pos="341313" algn="l"/>
              </a:tabLst>
            </a:pPr>
            <a:r>
              <a:rPr lang="en-US" sz="2400" dirty="0" smtClean="0">
                <a:solidFill>
                  <a:prstClr val="black"/>
                </a:solidFill>
                <a:latin typeface="Arial" pitchFamily="34" charset="0"/>
                <a:ea typeface="Times New Roman"/>
                <a:cs typeface="Arial" pitchFamily="34" charset="0"/>
              </a:rPr>
              <a:t>According to The Laws of the Game, a dropped ball must be performed between two opposing players.</a:t>
            </a:r>
          </a:p>
          <a:p>
            <a:pPr marL="338138" lvl="0" indent="-338138" algn="l">
              <a:spcBef>
                <a:spcPts val="0"/>
              </a:spcBef>
              <a:spcAft>
                <a:spcPts val="0"/>
              </a:spcAft>
              <a:tabLst>
                <a:tab pos="341313" algn="l"/>
              </a:tabLst>
            </a:pPr>
            <a:r>
              <a:rPr lang="en-US" sz="2400" dirty="0" smtClean="0">
                <a:solidFill>
                  <a:prstClr val="black"/>
                </a:solidFill>
                <a:latin typeface="Arial" pitchFamily="34" charset="0"/>
                <a:ea typeface="Times New Roman"/>
                <a:cs typeface="Arial" pitchFamily="34" charset="0"/>
              </a:rPr>
              <a:t>				A. True		B. False</a:t>
            </a:r>
          </a:p>
          <a:p>
            <a:pPr marL="338138" lvl="0" indent="-338138" algn="l">
              <a:spcBef>
                <a:spcPts val="0"/>
              </a:spcBef>
              <a:spcAft>
                <a:spcPts val="0"/>
              </a:spcAft>
              <a:tabLst>
                <a:tab pos="341313" algn="l"/>
              </a:tabLst>
            </a:pPr>
            <a:r>
              <a:rPr lang="en-US" sz="2400" dirty="0" smtClean="0">
                <a:solidFill>
                  <a:prstClr val="black"/>
                </a:solidFill>
                <a:latin typeface="Arial" pitchFamily="34" charset="0"/>
                <a:ea typeface="Times New Roman"/>
                <a:cs typeface="Arial" pitchFamily="34" charset="0"/>
              </a:rPr>
              <a:t> </a:t>
            </a:r>
          </a:p>
        </p:txBody>
      </p:sp>
      <p:sp>
        <p:nvSpPr>
          <p:cNvPr id="8" name="Oval 7"/>
          <p:cNvSpPr/>
          <p:nvPr/>
        </p:nvSpPr>
        <p:spPr>
          <a:xfrm>
            <a:off x="4381500" y="2819400"/>
            <a:ext cx="20193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bwMode="auto">
          <a:xfrm>
            <a:off x="152400" y="152400"/>
            <a:ext cx="8458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kumimoji="0" lang="en-US" sz="4400" b="1" i="0" u="sng" strike="noStrike" kern="1200" cap="none" spc="0" normalizeH="0" baseline="0" noProof="0" dirty="0" smtClean="0">
                <a:ln>
                  <a:noFill/>
                </a:ln>
                <a:solidFill>
                  <a:schemeClr val="tx1"/>
                </a:solidFill>
                <a:effectLst/>
                <a:uLnTx/>
                <a:uFillTx/>
                <a:latin typeface="+mj-lt"/>
                <a:ea typeface="+mj-ea"/>
                <a:cs typeface="+mj-cs"/>
              </a:rPr>
              <a:t>LAWS  7 and 8 </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5" name="Picture 2" descr="OhioSouthshirt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2192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4543" y="119743"/>
            <a:ext cx="1023257" cy="10232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subTitle" idx="1"/>
          </p:nvPr>
        </p:nvSpPr>
        <p:spPr>
          <a:xfrm>
            <a:off x="228600" y="2209800"/>
            <a:ext cx="8534400" cy="1800493"/>
          </a:xfrm>
        </p:spPr>
        <p:txBody>
          <a:bodyPr wrap="square" tIns="0" bIns="0" anchor="ctr">
            <a:spAutoFit/>
          </a:bodyPr>
          <a:lstStyle/>
          <a:p>
            <a:pPr marL="460375" lvl="0" indent="-460375" algn="l">
              <a:spcBef>
                <a:spcPts val="0"/>
              </a:spcBef>
              <a:spcAft>
                <a:spcPts val="600"/>
              </a:spcAft>
              <a:buFont typeface="Wingdings" pitchFamily="2" charset="2"/>
              <a:buChar char="q"/>
            </a:pPr>
            <a:r>
              <a:rPr lang="en-US" sz="2800" dirty="0" smtClean="0">
                <a:solidFill>
                  <a:prstClr val="black"/>
                </a:solidFill>
                <a:latin typeface="Arial"/>
                <a:ea typeface="Times New Roman"/>
                <a:cs typeface="Times New Roman"/>
              </a:rPr>
              <a:t>  </a:t>
            </a:r>
            <a:r>
              <a:rPr lang="en-US" sz="2800" dirty="0" smtClean="0">
                <a:solidFill>
                  <a:schemeClr val="tx1"/>
                </a:solidFill>
                <a:latin typeface="Arial" pitchFamily="34" charset="0"/>
                <a:cs typeface="Arial" pitchFamily="34" charset="0"/>
              </a:rPr>
              <a:t>The referee has awarded a penalty kick.  Before the kick can be taken, time runs out for the first half.  What action should the referee take?</a:t>
            </a:r>
          </a:p>
          <a:p>
            <a:pPr lvl="1" algn="l" eaLnBrk="1" fontAlgn="auto" hangingPunct="1">
              <a:spcBef>
                <a:spcPts val="0"/>
              </a:spcBef>
              <a:spcAft>
                <a:spcPts val="600"/>
              </a:spcAft>
              <a:defRPr/>
            </a:pPr>
            <a:r>
              <a:rPr lang="en-US" b="1" dirty="0" smtClean="0">
                <a:solidFill>
                  <a:srgbClr val="FF0000"/>
                </a:solidFill>
                <a:latin typeface="Arial" pitchFamily="34" charset="0"/>
                <a:cs typeface="Arial" pitchFamily="34" charset="0"/>
              </a:rPr>
              <a:t>  Extend time for the taking of the penalty kick.</a:t>
            </a:r>
          </a:p>
        </p:txBody>
      </p:sp>
      <p:sp>
        <p:nvSpPr>
          <p:cNvPr id="7" name="Title 1"/>
          <p:cNvSpPr>
            <a:spLocks noGrp="1"/>
          </p:cNvSpPr>
          <p:nvPr>
            <p:ph type="ctrTitle"/>
          </p:nvPr>
        </p:nvSpPr>
        <p:spPr>
          <a:xfrm>
            <a:off x="685800" y="1"/>
            <a:ext cx="7772400" cy="990600"/>
          </a:xfrm>
        </p:spPr>
        <p:txBody>
          <a:bodyPr/>
          <a:lstStyle/>
          <a:p>
            <a:pPr eaLnBrk="1" hangingPunct="1"/>
            <a:r>
              <a:rPr lang="en-US" b="1" u="sng" dirty="0" smtClean="0"/>
              <a:t>LAWS  7 and 8 </a:t>
            </a:r>
            <a:endParaRPr lang="en-US" dirty="0" smtClean="0"/>
          </a:p>
        </p:txBody>
      </p:sp>
      <p:pic>
        <p:nvPicPr>
          <p:cNvPr id="4" name="Picture 2" descr="OhioSouthshirt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2192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4543" y="119743"/>
            <a:ext cx="1023257" cy="10232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subTitle" idx="1"/>
          </p:nvPr>
        </p:nvSpPr>
        <p:spPr>
          <a:xfrm>
            <a:off x="228600" y="2286000"/>
            <a:ext cx="8534400" cy="1800493"/>
          </a:xfrm>
        </p:spPr>
        <p:txBody>
          <a:bodyPr wrap="square" tIns="0" bIns="0" anchor="ctr">
            <a:spAutoFit/>
          </a:bodyPr>
          <a:lstStyle/>
          <a:p>
            <a:pPr marL="514350" indent="-514350" algn="l" eaLnBrk="1" fontAlgn="auto" hangingPunct="1">
              <a:spcBef>
                <a:spcPts val="0"/>
              </a:spcBef>
              <a:spcAft>
                <a:spcPts val="600"/>
              </a:spcAft>
              <a:buFont typeface="Wingdings" pitchFamily="2" charset="2"/>
              <a:buChar char="q"/>
              <a:defRPr/>
            </a:pPr>
            <a:r>
              <a:rPr lang="en-US" sz="2800" dirty="0" smtClean="0">
                <a:solidFill>
                  <a:schemeClr val="tx1"/>
                </a:solidFill>
                <a:latin typeface="Arial" pitchFamily="34" charset="0"/>
                <a:cs typeface="Arial" pitchFamily="34" charset="0"/>
              </a:rPr>
              <a:t>Before the start of the game, a coin is tossed, and the team that wins the coin toss has what option</a:t>
            </a:r>
          </a:p>
          <a:p>
            <a:pPr marL="971550" lvl="1" indent="-514350" eaLnBrk="1" fontAlgn="auto" hangingPunct="1">
              <a:spcBef>
                <a:spcPts val="0"/>
              </a:spcBef>
              <a:spcAft>
                <a:spcPts val="600"/>
              </a:spcAft>
              <a:defRPr/>
            </a:pPr>
            <a:r>
              <a:rPr lang="en-US" b="1" dirty="0" smtClean="0">
                <a:solidFill>
                  <a:srgbClr val="FF0000"/>
                </a:solidFill>
                <a:latin typeface="Arial" pitchFamily="34" charset="0"/>
                <a:cs typeface="Arial" pitchFamily="34" charset="0"/>
              </a:rPr>
              <a:t>which goal they will attack.</a:t>
            </a:r>
          </a:p>
        </p:txBody>
      </p:sp>
      <p:sp>
        <p:nvSpPr>
          <p:cNvPr id="7" name="Title 1"/>
          <p:cNvSpPr>
            <a:spLocks noGrp="1"/>
          </p:cNvSpPr>
          <p:nvPr>
            <p:ph type="ctrTitle"/>
          </p:nvPr>
        </p:nvSpPr>
        <p:spPr>
          <a:xfrm>
            <a:off x="685800" y="1"/>
            <a:ext cx="7772400" cy="990600"/>
          </a:xfrm>
        </p:spPr>
        <p:txBody>
          <a:bodyPr/>
          <a:lstStyle/>
          <a:p>
            <a:pPr eaLnBrk="1" hangingPunct="1"/>
            <a:r>
              <a:rPr lang="en-US" b="1" u="sng" dirty="0" smtClean="0"/>
              <a:t>LAWS  7 and 8 </a:t>
            </a:r>
            <a:endParaRPr lang="en-US" dirty="0" smtClean="0"/>
          </a:p>
        </p:txBody>
      </p:sp>
      <p:pic>
        <p:nvPicPr>
          <p:cNvPr id="4" name="Picture 2" descr="OhioSouthshirt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2192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4543" y="119743"/>
            <a:ext cx="1023257" cy="1023257"/>
          </a:xfrm>
          <a:prstGeom prst="rect">
            <a:avLst/>
          </a:prstGeom>
        </p:spPr>
      </p:pic>
    </p:spTree>
    <p:extLst>
      <p:ext uri="{BB962C8B-B14F-4D97-AF65-F5344CB8AC3E}">
        <p14:creationId xmlns:p14="http://schemas.microsoft.com/office/powerpoint/2010/main" val="131442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3" name="Rectangle 1"/>
          <p:cNvSpPr>
            <a:spLocks noGrp="1" noChangeArrowheads="1"/>
          </p:cNvSpPr>
          <p:nvPr>
            <p:ph type="subTitle" idx="1"/>
          </p:nvPr>
        </p:nvSpPr>
        <p:spPr>
          <a:xfrm>
            <a:off x="228600" y="1671899"/>
            <a:ext cx="8534400" cy="2671501"/>
          </a:xfrm>
        </p:spPr>
        <p:txBody>
          <a:bodyPr wrap="square" tIns="0" bIns="0" anchor="ctr">
            <a:spAutoFit/>
          </a:bodyPr>
          <a:lstStyle/>
          <a:p>
            <a:pPr marL="457200" indent="-457200" algn="l" eaLnBrk="1" hangingPunct="1">
              <a:buFont typeface="Wingdings" pitchFamily="2" charset="2"/>
              <a:buChar char="q"/>
            </a:pPr>
            <a:r>
              <a:rPr lang="en-US" sz="2800" dirty="0" smtClean="0">
                <a:solidFill>
                  <a:schemeClr val="tx1"/>
                </a:solidFill>
                <a:latin typeface="Arial" pitchFamily="34" charset="0"/>
                <a:cs typeface="Arial" pitchFamily="34" charset="0"/>
              </a:rPr>
              <a:t>A goalkeeper caught and maintained possession of the ball inside her goal area, but injured herself in the process. The referee stops the game to allow the coach to attend to the goalkeeper.  When ready, restart play with a…… </a:t>
            </a:r>
          </a:p>
          <a:p>
            <a:pPr marL="914400" lvl="1" indent="-457200" algn="l" eaLnBrk="1" hangingPunct="1"/>
            <a:r>
              <a:rPr lang="en-US" b="1" dirty="0" smtClean="0">
                <a:solidFill>
                  <a:srgbClr val="FF0000"/>
                </a:solidFill>
                <a:latin typeface="Arial" pitchFamily="34" charset="0"/>
                <a:cs typeface="Arial" pitchFamily="34" charset="0"/>
              </a:rPr>
              <a:t> 	                     Dropped ball.</a:t>
            </a:r>
          </a:p>
        </p:txBody>
      </p:sp>
      <p:sp>
        <p:nvSpPr>
          <p:cNvPr id="7" name="Title 1"/>
          <p:cNvSpPr>
            <a:spLocks noGrp="1"/>
          </p:cNvSpPr>
          <p:nvPr>
            <p:ph type="ctrTitle"/>
          </p:nvPr>
        </p:nvSpPr>
        <p:spPr>
          <a:xfrm>
            <a:off x="685800" y="1"/>
            <a:ext cx="7772400" cy="990600"/>
          </a:xfrm>
        </p:spPr>
        <p:txBody>
          <a:bodyPr/>
          <a:lstStyle/>
          <a:p>
            <a:pPr eaLnBrk="1" hangingPunct="1"/>
            <a:r>
              <a:rPr lang="en-US" b="1" u="sng" dirty="0" smtClean="0"/>
              <a:t>LAWS  7 and 8</a:t>
            </a:r>
            <a:endParaRPr lang="en-US" dirty="0" smtClean="0"/>
          </a:p>
        </p:txBody>
      </p:sp>
      <p:cxnSp>
        <p:nvCxnSpPr>
          <p:cNvPr id="5" name="Straight Connector 4"/>
          <p:cNvCxnSpPr/>
          <p:nvPr/>
        </p:nvCxnSpPr>
        <p:spPr>
          <a:xfrm>
            <a:off x="533400" y="1371600"/>
            <a:ext cx="7772400" cy="3200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2" descr="OhioSouthshirt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2192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4543" y="119743"/>
            <a:ext cx="1023257" cy="10232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subTitle" idx="1"/>
          </p:nvPr>
        </p:nvSpPr>
        <p:spPr>
          <a:xfrm>
            <a:off x="762000" y="1520547"/>
            <a:ext cx="8229600" cy="2954655"/>
          </a:xfrm>
        </p:spPr>
        <p:txBody>
          <a:bodyPr wrap="square" tIns="0" bIns="0" anchor="ctr">
            <a:spAutoFit/>
          </a:bodyPr>
          <a:lstStyle/>
          <a:p>
            <a:pPr marL="338138" lvl="0" indent="-338138" algn="l">
              <a:spcBef>
                <a:spcPts val="0"/>
              </a:spcBef>
              <a:spcAft>
                <a:spcPts val="0"/>
              </a:spcAft>
              <a:tabLst>
                <a:tab pos="341313" algn="l"/>
              </a:tabLst>
            </a:pPr>
            <a:r>
              <a:rPr lang="en-US" sz="2400" dirty="0" smtClean="0">
                <a:solidFill>
                  <a:prstClr val="black"/>
                </a:solidFill>
                <a:latin typeface="Arial" pitchFamily="34" charset="0"/>
                <a:ea typeface="Times New Roman"/>
                <a:cs typeface="Arial" pitchFamily="34" charset="0"/>
              </a:rPr>
              <a:t>				 </a:t>
            </a:r>
          </a:p>
          <a:p>
            <a:pPr marL="342900" lvl="0" indent="-342900" algn="l">
              <a:spcBef>
                <a:spcPts val="0"/>
              </a:spcBef>
              <a:spcAft>
                <a:spcPts val="0"/>
              </a:spcAft>
              <a:buFont typeface="Wingdings" panose="05000000000000000000" pitchFamily="2" charset="2"/>
              <a:buChar char="q"/>
              <a:tabLst>
                <a:tab pos="341313" algn="l"/>
              </a:tabLst>
            </a:pPr>
            <a:r>
              <a:rPr lang="en-US" sz="2400" dirty="0" smtClean="0">
                <a:solidFill>
                  <a:prstClr val="black"/>
                </a:solidFill>
                <a:latin typeface="Arial" pitchFamily="34" charset="0"/>
                <a:ea typeface="Times New Roman"/>
                <a:cs typeface="Arial" pitchFamily="34" charset="0"/>
              </a:rPr>
              <a:t>The ball is “out of play” when:</a:t>
            </a:r>
          </a:p>
          <a:p>
            <a:pPr marL="914400" lvl="0" indent="-519113" algn="l">
              <a:spcBef>
                <a:spcPts val="0"/>
              </a:spcBef>
              <a:spcAft>
                <a:spcPts val="0"/>
              </a:spcAft>
              <a:tabLst>
                <a:tab pos="914400" algn="l"/>
              </a:tabLst>
            </a:pPr>
            <a:r>
              <a:rPr lang="en-US" sz="2400" dirty="0" smtClean="0">
                <a:solidFill>
                  <a:prstClr val="black"/>
                </a:solidFill>
                <a:latin typeface="Arial" pitchFamily="34" charset="0"/>
                <a:ea typeface="Times New Roman"/>
                <a:cs typeface="Arial" pitchFamily="34" charset="0"/>
              </a:rPr>
              <a:t>	A.  it has completely or wholly crossed the entire width of the goal line or the touch line.</a:t>
            </a:r>
          </a:p>
          <a:p>
            <a:pPr marL="914400" lvl="0" indent="-519113" algn="l">
              <a:spcBef>
                <a:spcPts val="0"/>
              </a:spcBef>
              <a:spcAft>
                <a:spcPts val="0"/>
              </a:spcAft>
              <a:tabLst>
                <a:tab pos="914400" algn="l"/>
              </a:tabLst>
            </a:pPr>
            <a:r>
              <a:rPr lang="en-US" sz="2400" dirty="0" smtClean="0">
                <a:solidFill>
                  <a:prstClr val="black"/>
                </a:solidFill>
                <a:latin typeface="Arial" pitchFamily="34" charset="0"/>
                <a:ea typeface="Times New Roman"/>
                <a:cs typeface="Arial" pitchFamily="34" charset="0"/>
              </a:rPr>
              <a:t>	B.  the referee has blown her whistle</a:t>
            </a:r>
          </a:p>
          <a:p>
            <a:pPr marL="914400" lvl="0" indent="-519113" algn="l">
              <a:spcBef>
                <a:spcPts val="0"/>
              </a:spcBef>
              <a:spcAft>
                <a:spcPts val="0"/>
              </a:spcAft>
              <a:tabLst>
                <a:tab pos="914400" algn="l"/>
              </a:tabLst>
            </a:pPr>
            <a:r>
              <a:rPr lang="en-US" sz="2400" dirty="0" smtClean="0">
                <a:solidFill>
                  <a:prstClr val="black"/>
                </a:solidFill>
                <a:latin typeface="Arial" pitchFamily="34" charset="0"/>
                <a:ea typeface="Times New Roman"/>
                <a:cs typeface="Arial" pitchFamily="34" charset="0"/>
              </a:rPr>
              <a:t>	C.  if it hits the referee</a:t>
            </a:r>
          </a:p>
          <a:p>
            <a:pPr marL="914400" lvl="0" indent="-519113" algn="l">
              <a:spcBef>
                <a:spcPts val="0"/>
              </a:spcBef>
              <a:spcAft>
                <a:spcPts val="0"/>
              </a:spcAft>
              <a:tabLst>
                <a:tab pos="914400" algn="l"/>
              </a:tabLst>
            </a:pPr>
            <a:r>
              <a:rPr lang="en-US" sz="2400" dirty="0" smtClean="0">
                <a:solidFill>
                  <a:prstClr val="black"/>
                </a:solidFill>
                <a:latin typeface="Arial" pitchFamily="34" charset="0"/>
                <a:ea typeface="Times New Roman"/>
                <a:cs typeface="Arial" pitchFamily="34" charset="0"/>
              </a:rPr>
              <a:t>	D.  if either A or B occurs.</a:t>
            </a:r>
          </a:p>
          <a:p>
            <a:pPr marL="914400" lvl="0" indent="-519113" algn="l">
              <a:spcBef>
                <a:spcPts val="0"/>
              </a:spcBef>
              <a:spcAft>
                <a:spcPts val="0"/>
              </a:spcAft>
              <a:tabLst>
                <a:tab pos="914400" algn="l"/>
              </a:tabLst>
            </a:pPr>
            <a:r>
              <a:rPr lang="en-US" sz="2400" dirty="0" smtClean="0">
                <a:solidFill>
                  <a:prstClr val="black"/>
                </a:solidFill>
                <a:latin typeface="Arial" pitchFamily="34" charset="0"/>
                <a:ea typeface="Times New Roman"/>
                <a:cs typeface="Arial" pitchFamily="34" charset="0"/>
              </a:rPr>
              <a:t>	E.  if either A or B or C occurs.</a:t>
            </a:r>
          </a:p>
        </p:txBody>
      </p:sp>
      <p:sp>
        <p:nvSpPr>
          <p:cNvPr id="9" name="Oval 8"/>
          <p:cNvSpPr/>
          <p:nvPr/>
        </p:nvSpPr>
        <p:spPr>
          <a:xfrm>
            <a:off x="1295400" y="3684896"/>
            <a:ext cx="4648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bwMode="auto">
          <a:xfrm>
            <a:off x="228600" y="152400"/>
            <a:ext cx="8458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kumimoji="0" lang="en-US" sz="4400" b="1" i="0" u="sng" strike="noStrike" kern="1200" cap="none" spc="0" normalizeH="0" baseline="0" noProof="0" dirty="0" smtClean="0">
                <a:ln>
                  <a:noFill/>
                </a:ln>
                <a:solidFill>
                  <a:schemeClr val="tx1"/>
                </a:solidFill>
                <a:effectLst/>
                <a:uLnTx/>
                <a:uFillTx/>
                <a:latin typeface="+mj-lt"/>
                <a:ea typeface="+mj-ea"/>
                <a:cs typeface="+mj-cs"/>
              </a:rPr>
              <a:t>LAWS  9 and 10 </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5" name="Picture 2" descr="OhioSouthshirt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2192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4543" y="119743"/>
            <a:ext cx="1023257" cy="1023257"/>
          </a:xfrm>
          <a:prstGeom prst="rect">
            <a:avLst/>
          </a:prstGeom>
        </p:spPr>
      </p:pic>
    </p:spTree>
    <p:extLst>
      <p:ext uri="{BB962C8B-B14F-4D97-AF65-F5344CB8AC3E}">
        <p14:creationId xmlns:p14="http://schemas.microsoft.com/office/powerpoint/2010/main" val="351406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0" y="1"/>
            <a:ext cx="8458200" cy="990600"/>
          </a:xfrm>
        </p:spPr>
        <p:txBody>
          <a:bodyPr/>
          <a:lstStyle/>
          <a:p>
            <a:pPr eaLnBrk="1" hangingPunct="1"/>
            <a:r>
              <a:rPr lang="en-US" b="1" u="sng" dirty="0" smtClean="0"/>
              <a:t>LAWS  1 – 4 </a:t>
            </a:r>
            <a:endParaRPr lang="en-US" dirty="0" smtClean="0"/>
          </a:p>
        </p:txBody>
      </p:sp>
      <p:sp>
        <p:nvSpPr>
          <p:cNvPr id="3073" name="Rectangle 1"/>
          <p:cNvSpPr>
            <a:spLocks noGrp="1" noChangeArrowheads="1"/>
          </p:cNvSpPr>
          <p:nvPr>
            <p:ph type="subTitle" idx="1"/>
          </p:nvPr>
        </p:nvSpPr>
        <p:spPr>
          <a:xfrm>
            <a:off x="533400" y="2209800"/>
            <a:ext cx="8229600" cy="2046714"/>
          </a:xfrm>
        </p:spPr>
        <p:txBody>
          <a:bodyPr tIns="0" bIns="0" rtlCol="0" anchor="ctr">
            <a:spAutoFit/>
          </a:bodyPr>
          <a:lstStyle/>
          <a:p>
            <a:pPr marL="573088" indent="-573088" algn="l">
              <a:spcBef>
                <a:spcPct val="0"/>
              </a:spcBef>
              <a:spcAft>
                <a:spcPts val="600"/>
              </a:spcAft>
              <a:buFont typeface="Wingdings" panose="05000000000000000000" pitchFamily="2" charset="2"/>
              <a:buChar char="q"/>
              <a:defRPr/>
            </a:pPr>
            <a:r>
              <a:rPr lang="en-US" dirty="0" smtClean="0">
                <a:solidFill>
                  <a:schemeClr val="tx1"/>
                </a:solidFill>
                <a:latin typeface="Arial" pitchFamily="34" charset="0"/>
                <a:ea typeface="Times New Roman" pitchFamily="18" charset="0"/>
              </a:rPr>
              <a:t>Goals MUST be anchored securely to the ground. If they cannot be secured, the game must NOT be played.</a:t>
            </a:r>
          </a:p>
          <a:p>
            <a:pPr marL="573088" indent="-573088" algn="l">
              <a:spcBef>
                <a:spcPct val="0"/>
              </a:spcBef>
              <a:spcAft>
                <a:spcPts val="600"/>
              </a:spcAft>
              <a:defRPr/>
            </a:pPr>
            <a:r>
              <a:rPr lang="en-US" dirty="0" smtClean="0">
                <a:solidFill>
                  <a:schemeClr val="tx1"/>
                </a:solidFill>
                <a:latin typeface="Arial" pitchFamily="34" charset="0"/>
                <a:ea typeface="Times New Roman" pitchFamily="18" charset="0"/>
              </a:rPr>
              <a:t>		A. True		B. False</a:t>
            </a:r>
          </a:p>
        </p:txBody>
      </p:sp>
      <p:sp>
        <p:nvSpPr>
          <p:cNvPr id="5" name="Oval 4"/>
          <p:cNvSpPr/>
          <p:nvPr/>
        </p:nvSpPr>
        <p:spPr>
          <a:xfrm>
            <a:off x="1219200" y="3581400"/>
            <a:ext cx="20574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OhioSouthshirt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2192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4543" y="119743"/>
            <a:ext cx="1023257" cy="10232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subTitle" idx="1"/>
          </p:nvPr>
        </p:nvSpPr>
        <p:spPr>
          <a:xfrm>
            <a:off x="381000" y="1752600"/>
            <a:ext cx="8534400" cy="3216265"/>
          </a:xfrm>
        </p:spPr>
        <p:txBody>
          <a:bodyPr wrap="square" tIns="0" bIns="0" anchor="ctr">
            <a:spAutoFit/>
          </a:bodyPr>
          <a:lstStyle/>
          <a:p>
            <a:pPr lvl="0" indent="-228600" algn="l">
              <a:spcBef>
                <a:spcPts val="0"/>
              </a:spcBef>
              <a:spcAft>
                <a:spcPts val="0"/>
              </a:spcAft>
            </a:pPr>
            <a:r>
              <a:rPr lang="en-US" sz="1200" dirty="0" smtClean="0">
                <a:solidFill>
                  <a:prstClr val="black"/>
                </a:solidFill>
                <a:latin typeface="Arial"/>
                <a:ea typeface="Times New Roman"/>
                <a:cs typeface="Times New Roman"/>
              </a:rPr>
              <a:t>  </a:t>
            </a:r>
            <a:endParaRPr lang="en-US" sz="1200" dirty="0" smtClean="0">
              <a:solidFill>
                <a:prstClr val="black"/>
              </a:solidFill>
              <a:latin typeface="Monaco"/>
              <a:ea typeface="Times New Roman"/>
              <a:cs typeface="Times New Roman"/>
            </a:endParaRPr>
          </a:p>
          <a:p>
            <a:pPr marL="463550" lvl="0" indent="-463550" algn="l">
              <a:spcBef>
                <a:spcPts val="0"/>
              </a:spcBef>
              <a:spcAft>
                <a:spcPts val="600"/>
              </a:spcAft>
              <a:buFont typeface="Wingdings" panose="05000000000000000000" pitchFamily="2" charset="2"/>
              <a:buChar char="q"/>
              <a:tabLst>
                <a:tab pos="463550" algn="l"/>
                <a:tab pos="914400" algn="l"/>
                <a:tab pos="1377950" algn="l"/>
                <a:tab pos="1828800" algn="l"/>
              </a:tabLst>
            </a:pPr>
            <a:r>
              <a:rPr lang="en-US" sz="2400" dirty="0" smtClean="0">
                <a:solidFill>
                  <a:prstClr val="black"/>
                </a:solidFill>
                <a:latin typeface="Arial" pitchFamily="34" charset="0"/>
                <a:cs typeface="Arial" pitchFamily="34" charset="0"/>
              </a:rPr>
              <a:t>The ball, while in play, crosses completely over the touchline, but does not touch the ground and is blown back onto the field by the wind.  The referee should:</a:t>
            </a:r>
          </a:p>
          <a:p>
            <a:pPr marL="463550" lvl="0" indent="-463550" algn="l">
              <a:spcBef>
                <a:spcPts val="0"/>
              </a:spcBef>
              <a:spcAft>
                <a:spcPts val="0"/>
              </a:spcAft>
              <a:tabLst>
                <a:tab pos="463550" algn="l"/>
                <a:tab pos="914400" algn="l"/>
                <a:tab pos="1377950" algn="l"/>
                <a:tab pos="1828800" algn="l"/>
              </a:tabLst>
            </a:pPr>
            <a:r>
              <a:rPr lang="en-US" sz="2400" dirty="0" smtClean="0">
                <a:solidFill>
                  <a:prstClr val="black"/>
                </a:solidFill>
                <a:latin typeface="Arial" pitchFamily="34" charset="0"/>
                <a:cs typeface="Arial" pitchFamily="34" charset="0"/>
              </a:rPr>
              <a:t>		A.	allow play to continue since the ball never touched</a:t>
            </a:r>
          </a:p>
          <a:p>
            <a:pPr marL="463550" lvl="0" indent="-463550" algn="l">
              <a:spcBef>
                <a:spcPts val="0"/>
              </a:spcBef>
              <a:spcAft>
                <a:spcPts val="0"/>
              </a:spcAft>
              <a:tabLst>
                <a:tab pos="463550" algn="l"/>
                <a:tab pos="914400" algn="l"/>
                <a:tab pos="1377950" algn="l"/>
                <a:tab pos="1828800" algn="l"/>
              </a:tabLst>
            </a:pPr>
            <a:r>
              <a:rPr lang="en-US" sz="2400" dirty="0" smtClean="0">
                <a:solidFill>
                  <a:prstClr val="black"/>
                </a:solidFill>
                <a:latin typeface="Arial" pitchFamily="34" charset="0"/>
                <a:cs typeface="Arial" pitchFamily="34" charset="0"/>
              </a:rPr>
              <a:t>                 the ground outside the field of play</a:t>
            </a:r>
          </a:p>
          <a:p>
            <a:pPr marL="463550" lvl="0" indent="-463550" algn="l">
              <a:spcBef>
                <a:spcPts val="0"/>
              </a:spcBef>
              <a:spcAft>
                <a:spcPts val="0"/>
              </a:spcAft>
              <a:tabLst>
                <a:tab pos="463550" algn="l"/>
                <a:tab pos="914400" algn="l"/>
                <a:tab pos="1377950" algn="l"/>
                <a:tab pos="1828800" algn="l"/>
              </a:tabLst>
            </a:pPr>
            <a:r>
              <a:rPr lang="en-US" sz="2400" dirty="0" smtClean="0">
                <a:solidFill>
                  <a:prstClr val="black"/>
                </a:solidFill>
                <a:latin typeface="Arial" pitchFamily="34" charset="0"/>
                <a:cs typeface="Arial" pitchFamily="34" charset="0"/>
              </a:rPr>
              <a:t>		B.	stop play and restart with a corner kick</a:t>
            </a:r>
          </a:p>
          <a:p>
            <a:pPr marL="463550" lvl="0" indent="-463550" algn="l">
              <a:spcBef>
                <a:spcPts val="0"/>
              </a:spcBef>
              <a:spcAft>
                <a:spcPts val="0"/>
              </a:spcAft>
              <a:tabLst>
                <a:tab pos="463550" algn="l"/>
                <a:tab pos="914400" algn="l"/>
                <a:tab pos="1377950" algn="l"/>
                <a:tab pos="1828800" algn="l"/>
              </a:tabLst>
            </a:pPr>
            <a:r>
              <a:rPr lang="en-US" sz="2400" dirty="0" smtClean="0">
                <a:solidFill>
                  <a:prstClr val="black"/>
                </a:solidFill>
                <a:latin typeface="Arial" pitchFamily="34" charset="0"/>
                <a:cs typeface="Arial" pitchFamily="34" charset="0"/>
              </a:rPr>
              <a:t>		C.	stop play and restart with a goal kick</a:t>
            </a:r>
          </a:p>
          <a:p>
            <a:pPr marL="463550" lvl="0" indent="-463550" algn="l">
              <a:spcBef>
                <a:spcPts val="0"/>
              </a:spcBef>
              <a:spcAft>
                <a:spcPts val="600"/>
              </a:spcAft>
              <a:tabLst>
                <a:tab pos="463550" algn="l"/>
                <a:tab pos="914400" algn="l"/>
                <a:tab pos="1377950" algn="l"/>
                <a:tab pos="1828800" algn="l"/>
              </a:tabLst>
            </a:pPr>
            <a:r>
              <a:rPr lang="en-US" sz="2400" dirty="0" smtClean="0">
                <a:solidFill>
                  <a:prstClr val="black"/>
                </a:solidFill>
                <a:latin typeface="Arial" pitchFamily="34" charset="0"/>
                <a:cs typeface="Arial" pitchFamily="34" charset="0"/>
              </a:rPr>
              <a:t>		D.	stop play and restart with a throw-in</a:t>
            </a:r>
          </a:p>
        </p:txBody>
      </p:sp>
      <p:sp>
        <p:nvSpPr>
          <p:cNvPr id="8" name="Oval 7"/>
          <p:cNvSpPr/>
          <p:nvPr/>
        </p:nvSpPr>
        <p:spPr>
          <a:xfrm>
            <a:off x="914400" y="4495800"/>
            <a:ext cx="67818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bwMode="auto">
          <a:xfrm>
            <a:off x="304800" y="1"/>
            <a:ext cx="8458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kumimoji="0" lang="en-US" sz="4400" b="1" i="0" u="sng" strike="noStrike" kern="1200" cap="none" spc="0" normalizeH="0" baseline="0" noProof="0" dirty="0" smtClean="0">
                <a:ln>
                  <a:noFill/>
                </a:ln>
                <a:solidFill>
                  <a:schemeClr val="tx1"/>
                </a:solidFill>
                <a:effectLst/>
                <a:uLnTx/>
                <a:uFillTx/>
                <a:latin typeface="+mj-lt"/>
                <a:ea typeface="+mj-ea"/>
                <a:cs typeface="+mj-cs"/>
              </a:rPr>
              <a:t>LAWS  9 and 10</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5" name="Picture 2" descr="OhioSouthshirt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2192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4543" y="119743"/>
            <a:ext cx="1023257" cy="10232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3" name="Rectangle 1"/>
          <p:cNvSpPr>
            <a:spLocks noGrp="1" noChangeArrowheads="1"/>
          </p:cNvSpPr>
          <p:nvPr>
            <p:ph type="subTitle" idx="1"/>
          </p:nvPr>
        </p:nvSpPr>
        <p:spPr>
          <a:xfrm>
            <a:off x="381000" y="2209800"/>
            <a:ext cx="8534400" cy="1923604"/>
          </a:xfrm>
        </p:spPr>
        <p:txBody>
          <a:bodyPr wrap="square" tIns="0" bIns="0" anchor="ctr">
            <a:spAutoFit/>
          </a:bodyPr>
          <a:lstStyle/>
          <a:p>
            <a:pPr marL="463550" lvl="0" indent="-463550" algn="l">
              <a:spcBef>
                <a:spcPts val="0"/>
              </a:spcBef>
              <a:spcAft>
                <a:spcPts val="600"/>
              </a:spcAft>
              <a:buFont typeface="Wingdings" panose="05000000000000000000" pitchFamily="2" charset="2"/>
              <a:buChar char="q"/>
              <a:tabLst>
                <a:tab pos="463550" algn="l"/>
                <a:tab pos="914400" algn="l"/>
                <a:tab pos="1377950" algn="l"/>
                <a:tab pos="1828800" algn="l"/>
              </a:tabLst>
            </a:pPr>
            <a:r>
              <a:rPr lang="en-US" sz="2400" dirty="0" smtClean="0">
                <a:solidFill>
                  <a:prstClr val="black"/>
                </a:solidFill>
                <a:latin typeface="Arial" pitchFamily="34" charset="0"/>
                <a:cs typeface="Arial" pitchFamily="34" charset="0"/>
              </a:rPr>
              <a:t>A goal should be awarded if, after an indirect free kick taken by a member of the attacking team, the ball bounces off the goal post, hits an opponent's leg, and then goes into the goal.</a:t>
            </a:r>
          </a:p>
          <a:p>
            <a:pPr marL="463550" lvl="0" indent="-463550" algn="l">
              <a:spcBef>
                <a:spcPts val="0"/>
              </a:spcBef>
              <a:spcAft>
                <a:spcPts val="0"/>
              </a:spcAft>
              <a:tabLst>
                <a:tab pos="463550" algn="l"/>
                <a:tab pos="914400" algn="l"/>
                <a:tab pos="1377950" algn="l"/>
                <a:tab pos="1828800" algn="l"/>
              </a:tabLst>
            </a:pPr>
            <a:r>
              <a:rPr lang="en-US" sz="2400" dirty="0" smtClean="0">
                <a:solidFill>
                  <a:prstClr val="black"/>
                </a:solidFill>
                <a:latin typeface="Arial" pitchFamily="34" charset="0"/>
                <a:cs typeface="Arial" pitchFamily="34" charset="0"/>
              </a:rPr>
              <a:t>                       A. True		B. False</a:t>
            </a:r>
          </a:p>
        </p:txBody>
      </p:sp>
      <p:sp>
        <p:nvSpPr>
          <p:cNvPr id="9" name="Oval 8"/>
          <p:cNvSpPr/>
          <p:nvPr/>
        </p:nvSpPr>
        <p:spPr>
          <a:xfrm>
            <a:off x="2057400" y="3657600"/>
            <a:ext cx="16764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bwMode="auto">
          <a:xfrm>
            <a:off x="304800" y="1"/>
            <a:ext cx="8458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kumimoji="0" lang="en-US" sz="4400" b="1" i="0" u="sng" strike="noStrike" kern="1200" cap="none" spc="0" normalizeH="0" baseline="0" noProof="0" dirty="0" smtClean="0">
                <a:ln>
                  <a:noFill/>
                </a:ln>
                <a:solidFill>
                  <a:schemeClr val="tx1"/>
                </a:solidFill>
                <a:effectLst/>
                <a:uLnTx/>
                <a:uFillTx/>
                <a:latin typeface="+mj-lt"/>
                <a:ea typeface="+mj-ea"/>
                <a:cs typeface="+mj-cs"/>
              </a:rPr>
              <a:t>LAWS  9 and 10</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5" name="Picture 2" descr="OhioSouthshirt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2192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4543" y="119743"/>
            <a:ext cx="1023257" cy="1023257"/>
          </a:xfrm>
          <a:prstGeom prst="rect">
            <a:avLst/>
          </a:prstGeom>
        </p:spPr>
      </p:pic>
    </p:spTree>
    <p:extLst>
      <p:ext uri="{BB962C8B-B14F-4D97-AF65-F5344CB8AC3E}">
        <p14:creationId xmlns:p14="http://schemas.microsoft.com/office/powerpoint/2010/main" val="4057624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extLst>
              <p:ext uri="{D42A27DB-BD31-4B8C-83A1-F6EECF244321}">
                <p14:modId xmlns:p14="http://schemas.microsoft.com/office/powerpoint/2010/main" val="278930613"/>
              </p:ext>
            </p:extLst>
          </p:nvPr>
        </p:nvGraphicFramePr>
        <p:xfrm>
          <a:off x="762000" y="1899312"/>
          <a:ext cx="8001000" cy="3295650"/>
        </p:xfrm>
        <a:graphic>
          <a:graphicData uri="http://schemas.openxmlformats.org/presentationml/2006/ole">
            <mc:AlternateContent xmlns:mc="http://schemas.openxmlformats.org/markup-compatibility/2006">
              <mc:Choice xmlns:v="urn:schemas-microsoft-com:vml" Requires="v">
                <p:oleObj spid="_x0000_s1138" name="Bitmap Image" r:id="rId4" imgW="6638095" imgH="2734057" progId="PBrush">
                  <p:embed/>
                </p:oleObj>
              </mc:Choice>
              <mc:Fallback>
                <p:oleObj name="Bitmap Image" r:id="rId4" imgW="6638095" imgH="2734057" progId="PBrush">
                  <p:embed/>
                  <p:pic>
                    <p:nvPicPr>
                      <p:cNvPr id="0"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899312"/>
                        <a:ext cx="8001000"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0" name="Rectangle 3"/>
          <p:cNvSpPr>
            <a:spLocks noGrp="1" noChangeArrowheads="1"/>
          </p:cNvSpPr>
          <p:nvPr>
            <p:ph type="title"/>
          </p:nvPr>
        </p:nvSpPr>
        <p:spPr>
          <a:xfrm>
            <a:off x="685800" y="152400"/>
            <a:ext cx="7772400" cy="1143000"/>
          </a:xfrm>
        </p:spPr>
        <p:txBody>
          <a:bodyPr/>
          <a:lstStyle/>
          <a:p>
            <a:pPr eaLnBrk="1" hangingPunct="1"/>
            <a:r>
              <a:rPr lang="en-US" sz="3200" b="1" dirty="0" smtClean="0"/>
              <a:t>BALL CROSSING LINES</a:t>
            </a:r>
            <a:endParaRPr lang="en-US" dirty="0" smtClean="0"/>
          </a:p>
        </p:txBody>
      </p:sp>
      <p:sp>
        <p:nvSpPr>
          <p:cNvPr id="69636" name="Rectangle 4"/>
          <p:cNvSpPr>
            <a:spLocks noChangeArrowheads="1"/>
          </p:cNvSpPr>
          <p:nvPr/>
        </p:nvSpPr>
        <p:spPr bwMode="auto">
          <a:xfrm>
            <a:off x="685800" y="5486400"/>
            <a:ext cx="7848600" cy="914400"/>
          </a:xfrm>
          <a:prstGeom prst="rect">
            <a:avLst/>
          </a:prstGeom>
          <a:noFill/>
          <a:ln w="12700">
            <a:noFill/>
            <a:miter lim="800000"/>
            <a:headEnd/>
            <a:tailEnd/>
          </a:ln>
        </p:spPr>
        <p:txBody>
          <a:bodyPr lIns="90488" tIns="44450" rIns="90488" bIns="44450"/>
          <a:lstStyle/>
          <a:p>
            <a:pPr marL="342900" indent="-342900">
              <a:lnSpc>
                <a:spcPct val="90000"/>
              </a:lnSpc>
              <a:spcBef>
                <a:spcPct val="20000"/>
              </a:spcBef>
              <a:buClr>
                <a:srgbClr val="0033CC"/>
              </a:buClr>
              <a:buFont typeface="Wingdings" pitchFamily="2" charset="2"/>
              <a:buChar char="Ø"/>
            </a:pPr>
            <a:r>
              <a:rPr lang="en-US" sz="2800" b="1">
                <a:latin typeface="Times New Roman" pitchFamily="18" charset="0"/>
              </a:rPr>
              <a:t>A ball is not out if any </a:t>
            </a:r>
            <a:r>
              <a:rPr lang="en-US" sz="2800" b="1" u="sng">
                <a:latin typeface="Times New Roman" pitchFamily="18" charset="0"/>
              </a:rPr>
              <a:t>part</a:t>
            </a:r>
            <a:r>
              <a:rPr lang="en-US" sz="2800" b="1">
                <a:latin typeface="Times New Roman" pitchFamily="18" charset="0"/>
              </a:rPr>
              <a:t> of the ball is on or above any part of the line</a:t>
            </a:r>
          </a:p>
        </p:txBody>
      </p:sp>
      <p:sp>
        <p:nvSpPr>
          <p:cNvPr id="69637" name="Rectangle 5"/>
          <p:cNvSpPr>
            <a:spLocks noChangeArrowheads="1"/>
          </p:cNvSpPr>
          <p:nvPr/>
        </p:nvSpPr>
        <p:spPr bwMode="auto">
          <a:xfrm>
            <a:off x="609600" y="1066800"/>
            <a:ext cx="7924800" cy="838200"/>
          </a:xfrm>
          <a:prstGeom prst="rect">
            <a:avLst/>
          </a:prstGeom>
          <a:noFill/>
          <a:ln w="12700">
            <a:noFill/>
            <a:miter lim="800000"/>
            <a:headEnd/>
            <a:tailEnd/>
          </a:ln>
        </p:spPr>
        <p:txBody>
          <a:bodyPr lIns="90488" tIns="44450" rIns="90488" bIns="44450"/>
          <a:lstStyle/>
          <a:p>
            <a:pPr marL="342900" indent="-342900">
              <a:lnSpc>
                <a:spcPct val="90000"/>
              </a:lnSpc>
              <a:spcBef>
                <a:spcPct val="20000"/>
              </a:spcBef>
              <a:buClr>
                <a:srgbClr val="0033CC"/>
              </a:buClr>
              <a:buSzPct val="90000"/>
              <a:buFont typeface="Wingdings" pitchFamily="2" charset="2"/>
              <a:buChar char="Ø"/>
            </a:pPr>
            <a:r>
              <a:rPr lang="en-US" sz="2800" b="1">
                <a:latin typeface="Times New Roman" pitchFamily="18" charset="0"/>
              </a:rPr>
              <a:t>A ball may cross a boundary line on the ground or in the air</a:t>
            </a:r>
            <a:endParaRPr lang="en-US" sz="4800" b="1">
              <a:latin typeface="Times New Roman" pitchFamily="18" charset="0"/>
            </a:endParaRPr>
          </a:p>
        </p:txBody>
      </p:sp>
      <p:grpSp>
        <p:nvGrpSpPr>
          <p:cNvPr id="2" name="Group 6"/>
          <p:cNvGrpSpPr>
            <a:grpSpLocks/>
          </p:cNvGrpSpPr>
          <p:nvPr/>
        </p:nvGrpSpPr>
        <p:grpSpPr bwMode="auto">
          <a:xfrm>
            <a:off x="1752600" y="2217742"/>
            <a:ext cx="2767013" cy="1219200"/>
            <a:chOff x="1632" y="1397"/>
            <a:chExt cx="1743" cy="768"/>
          </a:xfrm>
        </p:grpSpPr>
        <p:sp>
          <p:nvSpPr>
            <p:cNvPr id="1039" name="Line 7"/>
            <p:cNvSpPr>
              <a:spLocks noChangeShapeType="1"/>
            </p:cNvSpPr>
            <p:nvPr/>
          </p:nvSpPr>
          <p:spPr bwMode="auto">
            <a:xfrm flipH="1">
              <a:off x="2415" y="1728"/>
              <a:ext cx="960" cy="0"/>
            </a:xfrm>
            <a:prstGeom prst="line">
              <a:avLst/>
            </a:prstGeom>
            <a:noFill/>
            <a:ln w="63500">
              <a:solidFill>
                <a:srgbClr val="0033CC"/>
              </a:solidFill>
              <a:round/>
              <a:headEnd/>
              <a:tailEnd type="triangle" w="med" len="med"/>
            </a:ln>
          </p:spPr>
          <p:txBody>
            <a:bodyPr/>
            <a:lstStyle/>
            <a:p>
              <a:endParaRPr lang="en-US"/>
            </a:p>
          </p:txBody>
        </p:sp>
        <p:graphicFrame>
          <p:nvGraphicFramePr>
            <p:cNvPr id="1029" name="Object 5"/>
            <p:cNvGraphicFramePr>
              <a:graphicFrameLocks noChangeAspect="1"/>
            </p:cNvGraphicFramePr>
            <p:nvPr>
              <p:extLst>
                <p:ext uri="{D42A27DB-BD31-4B8C-83A1-F6EECF244321}">
                  <p14:modId xmlns:p14="http://schemas.microsoft.com/office/powerpoint/2010/main" val="2578669670"/>
                </p:ext>
              </p:extLst>
            </p:nvPr>
          </p:nvGraphicFramePr>
          <p:xfrm>
            <a:off x="1632" y="1397"/>
            <a:ext cx="762" cy="768"/>
          </p:xfrm>
          <a:graphic>
            <a:graphicData uri="http://schemas.openxmlformats.org/presentationml/2006/ole">
              <mc:AlternateContent xmlns:mc="http://schemas.openxmlformats.org/markup-compatibility/2006">
                <mc:Choice xmlns:v="urn:schemas-microsoft-com:vml" Requires="v">
                  <p:oleObj spid="_x0000_s1139" name="Bitmap Image" r:id="rId6" imgW="1209524" imgH="1219370" progId="PBrush">
                    <p:embed/>
                  </p:oleObj>
                </mc:Choice>
                <mc:Fallback>
                  <p:oleObj name="Bitmap Image" r:id="rId6" imgW="1209524" imgH="1219370" progId="PBrush">
                    <p:embed/>
                    <p:pic>
                      <p:nvPicPr>
                        <p:cNvPr id="0" name="Picture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2" y="1397"/>
                          <a:ext cx="762" cy="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15" name="Picture 2" descr="OhioSouthshirt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2400" y="12192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44543" y="119743"/>
            <a:ext cx="1023257" cy="1023257"/>
          </a:xfrm>
          <a:prstGeom prst="rect">
            <a:avLst/>
          </a:prstGeom>
        </p:spPr>
      </p:pic>
      <p:grpSp>
        <p:nvGrpSpPr>
          <p:cNvPr id="6" name="Group 5"/>
          <p:cNvGrpSpPr/>
          <p:nvPr/>
        </p:nvGrpSpPr>
        <p:grpSpPr>
          <a:xfrm>
            <a:off x="3048001" y="2802742"/>
            <a:ext cx="2438399" cy="1277938"/>
            <a:chOff x="3048001" y="2820062"/>
            <a:chExt cx="2438399" cy="1277938"/>
          </a:xfrm>
        </p:grpSpPr>
        <p:graphicFrame>
          <p:nvGraphicFramePr>
            <p:cNvPr id="1028" name="Object 4"/>
            <p:cNvGraphicFramePr>
              <a:graphicFrameLocks noChangeAspect="1"/>
            </p:cNvGraphicFramePr>
            <p:nvPr>
              <p:extLst>
                <p:ext uri="{D42A27DB-BD31-4B8C-83A1-F6EECF244321}">
                  <p14:modId xmlns:p14="http://schemas.microsoft.com/office/powerpoint/2010/main" val="2230964998"/>
                </p:ext>
              </p:extLst>
            </p:nvPr>
          </p:nvGraphicFramePr>
          <p:xfrm>
            <a:off x="3048001" y="2820062"/>
            <a:ext cx="1371608" cy="1277938"/>
          </p:xfrm>
          <a:graphic>
            <a:graphicData uri="http://schemas.openxmlformats.org/presentationml/2006/ole">
              <mc:AlternateContent xmlns:mc="http://schemas.openxmlformats.org/markup-compatibility/2006">
                <mc:Choice xmlns:v="urn:schemas-microsoft-com:vml" Requires="v">
                  <p:oleObj spid="_x0000_s1140" name="Bitmap Image" r:id="rId10" imgW="1257476" imgH="1171429" progId="PBrush">
                    <p:embed/>
                  </p:oleObj>
                </mc:Choice>
                <mc:Fallback>
                  <p:oleObj name="Bitmap Image" r:id="rId10" imgW="1257476" imgH="1171429" progId="PBrush">
                    <p:embed/>
                    <p:pic>
                      <p:nvPicPr>
                        <p:cNvPr id="0" name="Picture 3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1" y="2820062"/>
                          <a:ext cx="1371608" cy="127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 name="Line 13"/>
            <p:cNvSpPr>
              <a:spLocks noChangeShapeType="1"/>
            </p:cNvSpPr>
            <p:nvPr/>
          </p:nvSpPr>
          <p:spPr bwMode="auto">
            <a:xfrm flipH="1" flipV="1">
              <a:off x="4495800" y="3467100"/>
              <a:ext cx="990600" cy="0"/>
            </a:xfrm>
            <a:prstGeom prst="line">
              <a:avLst/>
            </a:prstGeom>
            <a:noFill/>
            <a:ln w="63500">
              <a:solidFill>
                <a:srgbClr val="0033CC"/>
              </a:solidFill>
              <a:round/>
              <a:headEnd/>
              <a:tailEnd type="triangle" w="med" len="med"/>
            </a:ln>
          </p:spPr>
          <p:txBody>
            <a:bodyPr/>
            <a:lstStyle/>
            <a:p>
              <a:endParaRPr lang="en-US"/>
            </a:p>
          </p:txBody>
        </p:sp>
      </p:grpSp>
      <p:grpSp>
        <p:nvGrpSpPr>
          <p:cNvPr id="8" name="Group 7"/>
          <p:cNvGrpSpPr/>
          <p:nvPr/>
        </p:nvGrpSpPr>
        <p:grpSpPr>
          <a:xfrm>
            <a:off x="4343401" y="3532912"/>
            <a:ext cx="2209799" cy="1431656"/>
            <a:chOff x="4419601" y="3532912"/>
            <a:chExt cx="2209799" cy="1431656"/>
          </a:xfrm>
        </p:grpSpPr>
        <p:pic>
          <p:nvPicPr>
            <p:cNvPr id="7" name="Picture 6"/>
            <p:cNvPicPr>
              <a:picLocks noChangeAspect="1"/>
            </p:cNvPicPr>
            <p:nvPr/>
          </p:nvPicPr>
          <p:blipFill>
            <a:blip r:embed="rId12"/>
            <a:stretch>
              <a:fillRect/>
            </a:stretch>
          </p:blipFill>
          <p:spPr>
            <a:xfrm rot="10800000">
              <a:off x="4419601" y="3532912"/>
              <a:ext cx="1470004" cy="1431656"/>
            </a:xfrm>
            <a:prstGeom prst="rect">
              <a:avLst/>
            </a:prstGeom>
          </p:spPr>
        </p:pic>
        <p:sp>
          <p:nvSpPr>
            <p:cNvPr id="27" name="Line 13"/>
            <p:cNvSpPr>
              <a:spLocks noChangeShapeType="1"/>
            </p:cNvSpPr>
            <p:nvPr/>
          </p:nvSpPr>
          <p:spPr bwMode="auto">
            <a:xfrm flipH="1" flipV="1">
              <a:off x="5867400" y="4292616"/>
              <a:ext cx="762000" cy="5760"/>
            </a:xfrm>
            <a:prstGeom prst="line">
              <a:avLst/>
            </a:prstGeom>
            <a:noFill/>
            <a:ln w="63500">
              <a:solidFill>
                <a:srgbClr val="0033CC"/>
              </a:solidFill>
              <a:round/>
              <a:headEnd/>
              <a:tailEnd type="triangle" w="med" len="med"/>
            </a:ln>
          </p:spPr>
          <p:txBody>
            <a:bodyPr/>
            <a:lstStyle/>
            <a:p>
              <a:endParaRPr lang="en-US"/>
            </a:p>
          </p:txBody>
        </p:sp>
      </p:grpSp>
      <p:grpSp>
        <p:nvGrpSpPr>
          <p:cNvPr id="9" name="Group 8"/>
          <p:cNvGrpSpPr/>
          <p:nvPr/>
        </p:nvGrpSpPr>
        <p:grpSpPr>
          <a:xfrm>
            <a:off x="6527800" y="4136100"/>
            <a:ext cx="2235200" cy="1314450"/>
            <a:chOff x="6451600" y="4136100"/>
            <a:chExt cx="2235200" cy="1314450"/>
          </a:xfrm>
        </p:grpSpPr>
        <p:graphicFrame>
          <p:nvGraphicFramePr>
            <p:cNvPr id="1027" name="Object 3"/>
            <p:cNvGraphicFramePr>
              <a:graphicFrameLocks noChangeAspect="1"/>
            </p:cNvGraphicFramePr>
            <p:nvPr>
              <p:extLst>
                <p:ext uri="{D42A27DB-BD31-4B8C-83A1-F6EECF244321}">
                  <p14:modId xmlns:p14="http://schemas.microsoft.com/office/powerpoint/2010/main" val="3703086150"/>
                </p:ext>
              </p:extLst>
            </p:nvPr>
          </p:nvGraphicFramePr>
          <p:xfrm>
            <a:off x="6451600" y="4136100"/>
            <a:ext cx="1447800" cy="1314450"/>
          </p:xfrm>
          <a:graphic>
            <a:graphicData uri="http://schemas.openxmlformats.org/presentationml/2006/ole">
              <mc:AlternateContent xmlns:mc="http://schemas.openxmlformats.org/markup-compatibility/2006">
                <mc:Choice xmlns:v="urn:schemas-microsoft-com:vml" Requires="v">
                  <p:oleObj spid="_x0000_s1141" name="Bitmap Image" r:id="rId13" imgW="1448002" imgH="1314286" progId="PBrush">
                    <p:embed/>
                  </p:oleObj>
                </mc:Choice>
                <mc:Fallback>
                  <p:oleObj name="Bitmap Image" r:id="rId13" imgW="1448002" imgH="1314286" progId="PBrush">
                    <p:embed/>
                    <p:pic>
                      <p:nvPicPr>
                        <p:cNvPr id="0" name="Picture 3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51600" y="4136100"/>
                          <a:ext cx="14478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 name="Line 13"/>
            <p:cNvSpPr>
              <a:spLocks noChangeShapeType="1"/>
            </p:cNvSpPr>
            <p:nvPr/>
          </p:nvSpPr>
          <p:spPr bwMode="auto">
            <a:xfrm flipH="1" flipV="1">
              <a:off x="7924800" y="4724400"/>
              <a:ext cx="762000" cy="0"/>
            </a:xfrm>
            <a:prstGeom prst="line">
              <a:avLst/>
            </a:prstGeom>
            <a:noFill/>
            <a:ln w="63500">
              <a:solidFill>
                <a:srgbClr val="0033CC"/>
              </a:solidFill>
              <a:round/>
              <a:headEnd/>
              <a:tailEnd type="triangle" w="med" len="me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031" descr="LAW93"/>
          <p:cNvPicPr>
            <a:picLocks noChangeAspect="1" noChangeArrowheads="1"/>
          </p:cNvPicPr>
          <p:nvPr/>
        </p:nvPicPr>
        <p:blipFill>
          <a:blip r:embed="rId3" cstate="print"/>
          <a:srcRect/>
          <a:stretch>
            <a:fillRect/>
          </a:stretch>
        </p:blipFill>
        <p:spPr bwMode="auto">
          <a:xfrm>
            <a:off x="1235075" y="1371600"/>
            <a:ext cx="7070725" cy="4562475"/>
          </a:xfrm>
          <a:prstGeom prst="rect">
            <a:avLst/>
          </a:prstGeom>
          <a:noFill/>
          <a:ln w="9525">
            <a:noFill/>
            <a:miter lim="800000"/>
            <a:headEnd/>
            <a:tailEnd/>
          </a:ln>
        </p:spPr>
      </p:pic>
      <p:sp>
        <p:nvSpPr>
          <p:cNvPr id="26627" name="Rectangle 1026"/>
          <p:cNvSpPr>
            <a:spLocks noGrp="1" noChangeArrowheads="1"/>
          </p:cNvSpPr>
          <p:nvPr>
            <p:ph type="title"/>
          </p:nvPr>
        </p:nvSpPr>
        <p:spPr/>
        <p:txBody>
          <a:bodyPr/>
          <a:lstStyle/>
          <a:p>
            <a:pPr eaLnBrk="1" hangingPunct="1"/>
            <a:r>
              <a:rPr lang="en-US" sz="3200" b="1" smtClean="0"/>
              <a:t>BALL NEAR LINE</a:t>
            </a:r>
            <a:endParaRPr lang="en-US" smtClean="0"/>
          </a:p>
        </p:txBody>
      </p:sp>
      <p:sp>
        <p:nvSpPr>
          <p:cNvPr id="52230" name="Text Box 1030"/>
          <p:cNvSpPr txBox="1">
            <a:spLocks noChangeArrowheads="1"/>
          </p:cNvSpPr>
          <p:nvPr/>
        </p:nvSpPr>
        <p:spPr bwMode="auto">
          <a:xfrm>
            <a:off x="457200" y="3886200"/>
            <a:ext cx="5791200" cy="2849563"/>
          </a:xfrm>
          <a:prstGeom prst="rect">
            <a:avLst/>
          </a:prstGeom>
          <a:noFill/>
          <a:ln w="9525">
            <a:noFill/>
            <a:miter lim="800000"/>
            <a:headEnd/>
            <a:tailEnd/>
          </a:ln>
        </p:spPr>
        <p:txBody>
          <a:bodyPr>
            <a:spAutoFit/>
          </a:bodyPr>
          <a:lstStyle/>
          <a:p>
            <a:pPr>
              <a:lnSpc>
                <a:spcPct val="40000"/>
              </a:lnSpc>
              <a:spcBef>
                <a:spcPct val="80000"/>
              </a:spcBef>
            </a:pPr>
            <a:endParaRPr lang="en-US" sz="2800" b="1" dirty="0"/>
          </a:p>
          <a:p>
            <a:pPr algn="ctr">
              <a:lnSpc>
                <a:spcPct val="40000"/>
              </a:lnSpc>
              <a:spcBef>
                <a:spcPct val="80000"/>
              </a:spcBef>
            </a:pPr>
            <a:r>
              <a:rPr lang="en-US" sz="2800" b="1" dirty="0"/>
              <a:t>NO!  </a:t>
            </a:r>
          </a:p>
          <a:p>
            <a:pPr algn="ctr">
              <a:lnSpc>
                <a:spcPct val="40000"/>
              </a:lnSpc>
              <a:spcBef>
                <a:spcPct val="80000"/>
              </a:spcBef>
            </a:pPr>
            <a:endParaRPr lang="en-US" sz="2800" b="1" dirty="0"/>
          </a:p>
          <a:p>
            <a:pPr algn="ctr">
              <a:lnSpc>
                <a:spcPct val="40000"/>
              </a:lnSpc>
              <a:spcBef>
                <a:spcPct val="80000"/>
              </a:spcBef>
            </a:pPr>
            <a:r>
              <a:rPr lang="en-US" sz="2800" b="1" dirty="0"/>
              <a:t>Ball above the line is still </a:t>
            </a:r>
          </a:p>
          <a:p>
            <a:pPr algn="ctr">
              <a:lnSpc>
                <a:spcPct val="40000"/>
              </a:lnSpc>
              <a:spcBef>
                <a:spcPct val="80000"/>
              </a:spcBef>
            </a:pPr>
            <a:r>
              <a:rPr lang="en-US" sz="2800" b="1" dirty="0">
                <a:solidFill>
                  <a:srgbClr val="FF0000"/>
                </a:solidFill>
              </a:rPr>
              <a:t>“</a:t>
            </a:r>
            <a:r>
              <a:rPr lang="en-US" sz="2800" b="1" dirty="0" smtClean="0">
                <a:solidFill>
                  <a:srgbClr val="FF0000"/>
                </a:solidFill>
              </a:rPr>
              <a:t>touching”</a:t>
            </a:r>
            <a:r>
              <a:rPr lang="en-US" sz="2800" b="1" dirty="0" smtClean="0"/>
              <a:t> outside </a:t>
            </a:r>
            <a:r>
              <a:rPr lang="en-US" sz="2800" b="1" dirty="0"/>
              <a:t>plane of line</a:t>
            </a:r>
          </a:p>
          <a:p>
            <a:pPr>
              <a:lnSpc>
                <a:spcPct val="40000"/>
              </a:lnSpc>
              <a:spcBef>
                <a:spcPct val="80000"/>
              </a:spcBef>
            </a:pPr>
            <a:endParaRPr lang="en-US" sz="2800" b="1" dirty="0"/>
          </a:p>
        </p:txBody>
      </p:sp>
      <p:sp>
        <p:nvSpPr>
          <p:cNvPr id="26629" name="Text Box 1032"/>
          <p:cNvSpPr txBox="1">
            <a:spLocks noChangeArrowheads="1"/>
          </p:cNvSpPr>
          <p:nvPr/>
        </p:nvSpPr>
        <p:spPr bwMode="auto">
          <a:xfrm>
            <a:off x="8153400" y="3124200"/>
            <a:ext cx="533400" cy="523220"/>
          </a:xfrm>
          <a:prstGeom prst="rect">
            <a:avLst/>
          </a:prstGeom>
          <a:noFill/>
          <a:ln w="12700">
            <a:noFill/>
            <a:miter lim="800000"/>
            <a:headEnd/>
            <a:tailEnd/>
          </a:ln>
        </p:spPr>
        <p:txBody>
          <a:bodyPr wrap="square">
            <a:spAutoFit/>
          </a:bodyPr>
          <a:lstStyle/>
          <a:p>
            <a:pPr>
              <a:spcBef>
                <a:spcPct val="50000"/>
              </a:spcBef>
            </a:pPr>
            <a:r>
              <a:rPr lang="en-US" sz="2800" b="1" dirty="0"/>
              <a:t>?</a:t>
            </a:r>
          </a:p>
        </p:txBody>
      </p:sp>
      <p:pic>
        <p:nvPicPr>
          <p:cNvPr id="6" name="Picture 2" descr="OhioSouthshirt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2192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44543" y="119743"/>
            <a:ext cx="1023257" cy="10232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371600" y="1219200"/>
            <a:ext cx="6400800" cy="533400"/>
          </a:xfrm>
        </p:spPr>
        <p:txBody>
          <a:bodyPr/>
          <a:lstStyle/>
          <a:p>
            <a:pPr eaLnBrk="1" hangingPunct="1"/>
            <a:r>
              <a:rPr lang="en-US" sz="3200" b="1" smtClean="0"/>
              <a:t>CURVING BALL BLOWN BACK</a:t>
            </a:r>
            <a:endParaRPr lang="en-US" smtClean="0"/>
          </a:p>
        </p:txBody>
      </p:sp>
      <p:pic>
        <p:nvPicPr>
          <p:cNvPr id="27651" name="Picture 4" descr="LAW94"/>
          <p:cNvPicPr>
            <a:picLocks noChangeAspect="1" noChangeArrowheads="1"/>
          </p:cNvPicPr>
          <p:nvPr/>
        </p:nvPicPr>
        <p:blipFill>
          <a:blip r:embed="rId3" cstate="print"/>
          <a:srcRect/>
          <a:stretch>
            <a:fillRect/>
          </a:stretch>
        </p:blipFill>
        <p:spPr bwMode="auto">
          <a:xfrm>
            <a:off x="533400" y="2209800"/>
            <a:ext cx="8001000" cy="3317875"/>
          </a:xfrm>
          <a:prstGeom prst="rect">
            <a:avLst/>
          </a:prstGeom>
          <a:noFill/>
          <a:ln w="9525">
            <a:noFill/>
            <a:miter lim="800000"/>
            <a:headEnd/>
            <a:tailEnd/>
          </a:ln>
        </p:spPr>
      </p:pic>
      <p:sp>
        <p:nvSpPr>
          <p:cNvPr id="27652" name="Text Box 5"/>
          <p:cNvSpPr txBox="1">
            <a:spLocks noChangeArrowheads="1"/>
          </p:cNvSpPr>
          <p:nvPr/>
        </p:nvSpPr>
        <p:spPr bwMode="auto">
          <a:xfrm>
            <a:off x="3810000" y="2743200"/>
            <a:ext cx="3429000" cy="366713"/>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Field of Play</a:t>
            </a:r>
            <a:endParaRPr lang="en-US">
              <a:latin typeface="Times New Roman" pitchFamily="18" charset="0"/>
            </a:endParaRPr>
          </a:p>
        </p:txBody>
      </p:sp>
      <p:sp>
        <p:nvSpPr>
          <p:cNvPr id="27653" name="Text Box 6"/>
          <p:cNvSpPr txBox="1">
            <a:spLocks noChangeArrowheads="1"/>
          </p:cNvSpPr>
          <p:nvPr/>
        </p:nvSpPr>
        <p:spPr bwMode="auto">
          <a:xfrm>
            <a:off x="3581400" y="5410200"/>
            <a:ext cx="1676400" cy="366713"/>
          </a:xfrm>
          <a:prstGeom prst="rect">
            <a:avLst/>
          </a:prstGeom>
          <a:noFill/>
          <a:ln w="9525">
            <a:noFill/>
            <a:miter lim="800000"/>
            <a:headEnd/>
            <a:tailEnd/>
          </a:ln>
        </p:spPr>
        <p:txBody>
          <a:bodyPr>
            <a:spAutoFit/>
          </a:bodyPr>
          <a:lstStyle/>
          <a:p>
            <a:pPr algn="r">
              <a:spcBef>
                <a:spcPct val="50000"/>
              </a:spcBef>
            </a:pPr>
            <a:r>
              <a:rPr lang="en-US" b="1">
                <a:latin typeface="Helvetica"/>
              </a:rPr>
              <a:t>Out of Play</a:t>
            </a:r>
            <a:endParaRPr lang="en-US" sz="1600">
              <a:latin typeface="Helvetica"/>
            </a:endParaRPr>
          </a:p>
        </p:txBody>
      </p:sp>
      <p:pic>
        <p:nvPicPr>
          <p:cNvPr id="6" name="Picture 2" descr="OhioSouthshirt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2192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44543" y="119743"/>
            <a:ext cx="1023257" cy="1023257"/>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8" name="Picture 4" descr="A:\LAW103.JPG"/>
          <p:cNvPicPr>
            <a:picLocks noChangeAspect="1" noChangeArrowheads="1"/>
          </p:cNvPicPr>
          <p:nvPr/>
        </p:nvPicPr>
        <p:blipFill>
          <a:blip r:embed="rId3" cstate="print"/>
          <a:srcRect/>
          <a:stretch>
            <a:fillRect/>
          </a:stretch>
        </p:blipFill>
        <p:spPr bwMode="auto">
          <a:xfrm>
            <a:off x="3017838" y="1219200"/>
            <a:ext cx="4983162" cy="5410200"/>
          </a:xfrm>
          <a:prstGeom prst="rect">
            <a:avLst/>
          </a:prstGeom>
          <a:noFill/>
          <a:ln w="9525">
            <a:noFill/>
            <a:miter lim="800000"/>
            <a:headEnd/>
            <a:tailEnd/>
          </a:ln>
        </p:spPr>
      </p:pic>
      <p:sp>
        <p:nvSpPr>
          <p:cNvPr id="29699" name="Rectangle 5"/>
          <p:cNvSpPr>
            <a:spLocks noGrp="1" noChangeArrowheads="1"/>
          </p:cNvSpPr>
          <p:nvPr>
            <p:ph type="title"/>
          </p:nvPr>
        </p:nvSpPr>
        <p:spPr>
          <a:xfrm>
            <a:off x="742950" y="422275"/>
            <a:ext cx="7772400" cy="1143000"/>
          </a:xfrm>
        </p:spPr>
        <p:txBody>
          <a:bodyPr/>
          <a:lstStyle/>
          <a:p>
            <a:pPr eaLnBrk="1" hangingPunct="1"/>
            <a:r>
              <a:rPr lang="en-US" sz="3200" b="1" smtClean="0"/>
              <a:t>WHAT’S A GOAL?  AND WHAT’S NOT?</a:t>
            </a:r>
            <a:endParaRPr lang="en-US" smtClean="0"/>
          </a:p>
        </p:txBody>
      </p:sp>
      <p:sp>
        <p:nvSpPr>
          <p:cNvPr id="60422" name="Rectangle 6"/>
          <p:cNvSpPr>
            <a:spLocks noGrp="1" noChangeArrowheads="1"/>
          </p:cNvSpPr>
          <p:nvPr>
            <p:ph type="body" idx="1"/>
          </p:nvPr>
        </p:nvSpPr>
        <p:spPr>
          <a:xfrm>
            <a:off x="1295400" y="1524000"/>
            <a:ext cx="1447800" cy="609600"/>
          </a:xfrm>
        </p:spPr>
        <p:txBody>
          <a:bodyPr/>
          <a:lstStyle/>
          <a:p>
            <a:pPr eaLnBrk="1" hangingPunct="1">
              <a:lnSpc>
                <a:spcPct val="120000"/>
              </a:lnSpc>
              <a:buClr>
                <a:schemeClr val="tx1"/>
              </a:buClr>
              <a:buFont typeface="Monotype Sorts" pitchFamily="2" charset="2"/>
              <a:buNone/>
            </a:pPr>
            <a:r>
              <a:rPr lang="en-US" sz="2800" b="1" smtClean="0">
                <a:solidFill>
                  <a:srgbClr val="FF0000"/>
                </a:solidFill>
                <a:latin typeface="Times New Roman" pitchFamily="18" charset="0"/>
                <a:cs typeface="Times New Roman" pitchFamily="18" charset="0"/>
              </a:rPr>
              <a:t>No Goal </a:t>
            </a:r>
          </a:p>
        </p:txBody>
      </p:sp>
      <p:sp>
        <p:nvSpPr>
          <p:cNvPr id="60423" name="Rectangle 7"/>
          <p:cNvSpPr>
            <a:spLocks noChangeArrowheads="1"/>
          </p:cNvSpPr>
          <p:nvPr/>
        </p:nvSpPr>
        <p:spPr bwMode="auto">
          <a:xfrm>
            <a:off x="1371600" y="3352800"/>
            <a:ext cx="1143000" cy="762000"/>
          </a:xfrm>
          <a:prstGeom prst="rect">
            <a:avLst/>
          </a:prstGeom>
          <a:noFill/>
          <a:ln w="12700">
            <a:noFill/>
            <a:miter lim="800000"/>
            <a:headEnd/>
            <a:tailEnd/>
          </a:ln>
          <a:effectLst/>
        </p:spPr>
        <p:txBody>
          <a:bodyPr lIns="90488" tIns="44450" rIns="90488" bIns="44450"/>
          <a:lstStyle/>
          <a:p>
            <a:pPr marL="342900" indent="-342900" fontAlgn="auto">
              <a:lnSpc>
                <a:spcPct val="65000"/>
              </a:lnSpc>
              <a:spcBef>
                <a:spcPct val="20000"/>
              </a:spcBef>
              <a:spcAft>
                <a:spcPts val="0"/>
              </a:spcAft>
              <a:buClr>
                <a:schemeClr val="tx1"/>
              </a:buClr>
              <a:buSzPct val="60000"/>
              <a:buFont typeface="Monotype Sorts" pitchFamily="2" charset="2"/>
              <a:buNone/>
              <a:defRPr/>
            </a:pPr>
            <a:endParaRPr lang="en-US" sz="2800" b="1" dirty="0">
              <a:solidFill>
                <a:srgbClr val="008000"/>
              </a:solidFill>
              <a:effectLst>
                <a:outerShdw blurRad="38100" dist="38100" dir="2700000" algn="tl">
                  <a:srgbClr val="C0C0C0"/>
                </a:outerShdw>
              </a:effectLst>
              <a:latin typeface="Times New Roman" pitchFamily="18" charset="0"/>
            </a:endParaRPr>
          </a:p>
          <a:p>
            <a:pPr marL="342900" indent="-342900" fontAlgn="auto">
              <a:lnSpc>
                <a:spcPct val="65000"/>
              </a:lnSpc>
              <a:spcBef>
                <a:spcPct val="20000"/>
              </a:spcBef>
              <a:spcAft>
                <a:spcPts val="0"/>
              </a:spcAft>
              <a:buClr>
                <a:schemeClr val="tx1"/>
              </a:buClr>
              <a:buSzPct val="60000"/>
              <a:buFont typeface="Monotype Sorts" pitchFamily="2" charset="2"/>
              <a:buNone/>
              <a:defRPr/>
            </a:pPr>
            <a:r>
              <a:rPr lang="en-US" sz="2800" b="1" dirty="0">
                <a:solidFill>
                  <a:srgbClr val="008000"/>
                </a:solidFill>
                <a:effectLst>
                  <a:outerShdw blurRad="38100" dist="38100" dir="2700000" algn="tl">
                    <a:srgbClr val="C0C0C0"/>
                  </a:outerShdw>
                </a:effectLst>
                <a:latin typeface="Times New Roman" pitchFamily="18" charset="0"/>
              </a:rPr>
              <a:t>Goal</a:t>
            </a:r>
          </a:p>
        </p:txBody>
      </p:sp>
      <p:sp>
        <p:nvSpPr>
          <p:cNvPr id="60424" name="Rectangle 8"/>
          <p:cNvSpPr>
            <a:spLocks noChangeArrowheads="1"/>
          </p:cNvSpPr>
          <p:nvPr/>
        </p:nvSpPr>
        <p:spPr bwMode="auto">
          <a:xfrm>
            <a:off x="1371600" y="4953000"/>
            <a:ext cx="1447800" cy="609600"/>
          </a:xfrm>
          <a:prstGeom prst="rect">
            <a:avLst/>
          </a:prstGeom>
          <a:noFill/>
          <a:ln w="12700">
            <a:noFill/>
            <a:miter lim="800000"/>
            <a:headEnd/>
            <a:tailEnd/>
          </a:ln>
        </p:spPr>
        <p:txBody>
          <a:bodyPr lIns="90488" tIns="44450" rIns="90488" bIns="44450"/>
          <a:lstStyle/>
          <a:p>
            <a:pPr marL="342900" indent="-342900">
              <a:lnSpc>
                <a:spcPct val="120000"/>
              </a:lnSpc>
              <a:spcBef>
                <a:spcPct val="20000"/>
              </a:spcBef>
              <a:buClr>
                <a:schemeClr val="tx1"/>
              </a:buClr>
              <a:buSzPct val="60000"/>
              <a:buFont typeface="Monotype Sorts" pitchFamily="2" charset="2"/>
              <a:buNone/>
            </a:pPr>
            <a:r>
              <a:rPr lang="en-US" sz="2800" b="1">
                <a:solidFill>
                  <a:srgbClr val="FF0000"/>
                </a:solidFill>
                <a:latin typeface="Times New Roman" pitchFamily="18" charset="0"/>
              </a:rPr>
              <a:t>No Goal</a:t>
            </a:r>
            <a:endParaRPr lang="en-US" sz="2800" b="1">
              <a:latin typeface="Times New Roman" pitchFamily="18" charset="0"/>
            </a:endParaRPr>
          </a:p>
          <a:p>
            <a:pPr marL="342900" indent="-342900">
              <a:lnSpc>
                <a:spcPct val="180000"/>
              </a:lnSpc>
              <a:spcBef>
                <a:spcPct val="20000"/>
              </a:spcBef>
              <a:buClr>
                <a:schemeClr val="tx1"/>
              </a:buClr>
              <a:buSzPct val="60000"/>
              <a:buFont typeface="Monotype Sorts" pitchFamily="2" charset="2"/>
              <a:buNone/>
            </a:pPr>
            <a:endParaRPr lang="en-US" sz="2400" b="1">
              <a:solidFill>
                <a:srgbClr val="FF0000"/>
              </a:solidFill>
              <a:latin typeface="Times New Roman" pitchFamily="18" charset="0"/>
            </a:endParaRPr>
          </a:p>
        </p:txBody>
      </p:sp>
      <p:sp>
        <p:nvSpPr>
          <p:cNvPr id="60425" name="Rectangle 9"/>
          <p:cNvSpPr>
            <a:spLocks noChangeArrowheads="1"/>
          </p:cNvSpPr>
          <p:nvPr/>
        </p:nvSpPr>
        <p:spPr bwMode="auto">
          <a:xfrm>
            <a:off x="1295400" y="2438400"/>
            <a:ext cx="1447800" cy="609600"/>
          </a:xfrm>
          <a:prstGeom prst="rect">
            <a:avLst/>
          </a:prstGeom>
          <a:noFill/>
          <a:ln w="12700">
            <a:noFill/>
            <a:miter lim="800000"/>
            <a:headEnd/>
            <a:tailEnd/>
          </a:ln>
        </p:spPr>
        <p:txBody>
          <a:bodyPr lIns="90488" tIns="44450" rIns="90488" bIns="44450"/>
          <a:lstStyle/>
          <a:p>
            <a:pPr marL="342900" indent="-342900">
              <a:lnSpc>
                <a:spcPct val="120000"/>
              </a:lnSpc>
              <a:spcBef>
                <a:spcPct val="20000"/>
              </a:spcBef>
              <a:buClr>
                <a:schemeClr val="tx1"/>
              </a:buClr>
              <a:buSzPct val="60000"/>
              <a:buFont typeface="Monotype Sorts" pitchFamily="2" charset="2"/>
              <a:buNone/>
            </a:pPr>
            <a:r>
              <a:rPr lang="en-US" sz="2800" b="1">
                <a:solidFill>
                  <a:srgbClr val="FF0000"/>
                </a:solidFill>
                <a:latin typeface="Times New Roman" pitchFamily="18" charset="0"/>
              </a:rPr>
              <a:t>No Goal </a:t>
            </a:r>
          </a:p>
        </p:txBody>
      </p:sp>
      <p:sp>
        <p:nvSpPr>
          <p:cNvPr id="8" name="Title 1"/>
          <p:cNvSpPr txBox="1">
            <a:spLocks/>
          </p:cNvSpPr>
          <p:nvPr/>
        </p:nvSpPr>
        <p:spPr>
          <a:xfrm>
            <a:off x="304800" y="76200"/>
            <a:ext cx="8458200" cy="990600"/>
          </a:xfrm>
          <a:prstGeom prst="rect">
            <a:avLst/>
          </a:prstGeom>
        </p:spPr>
        <p:txBody>
          <a:bodyPr anchor="ctr">
            <a:normAutofit fontScale="82500" lnSpcReduction="20000"/>
          </a:bodyPr>
          <a:lstStyle/>
          <a:p>
            <a:pPr algn="ctr" fontAlgn="auto">
              <a:spcAft>
                <a:spcPts val="0"/>
              </a:spcAft>
              <a:defRPr/>
            </a:pPr>
            <a:r>
              <a:rPr lang="en-US" sz="4400" b="1" u="sng" dirty="0">
                <a:ea typeface="+mj-ea"/>
                <a:cs typeface="Arial" pitchFamily="34" charset="0"/>
              </a:rPr>
              <a:t>LAW  10 - Method of Scoring</a:t>
            </a:r>
            <a:r>
              <a:rPr lang="en-US" sz="4000" dirty="0">
                <a:ea typeface="+mj-ea"/>
                <a:cs typeface="Arial" pitchFamily="34" charset="0"/>
              </a:rPr>
              <a:t/>
            </a:r>
            <a:br>
              <a:rPr lang="en-US" sz="4000" dirty="0">
                <a:ea typeface="+mj-ea"/>
                <a:cs typeface="Arial" pitchFamily="34" charset="0"/>
              </a:rPr>
            </a:br>
            <a:endParaRPr lang="en-US" sz="4400" dirty="0">
              <a:latin typeface="+mj-lt"/>
              <a:ea typeface="+mj-ea"/>
              <a:cs typeface="+mj-cs"/>
            </a:endParaRPr>
          </a:p>
        </p:txBody>
      </p:sp>
      <p:pic>
        <p:nvPicPr>
          <p:cNvPr id="9" name="Picture 2" descr="OhioSouthshirt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2192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44543" y="119743"/>
            <a:ext cx="1023257" cy="10232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4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4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04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2" grpId="0" build="p" bldLvl="5" autoUpdateAnimBg="0"/>
      <p:bldP spid="60423" grpId="0" autoUpdateAnimBg="0"/>
      <p:bldP spid="60424" grpId="0" autoUpdateAnimBg="0"/>
      <p:bldP spid="60425"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subTitle" idx="1"/>
          </p:nvPr>
        </p:nvSpPr>
        <p:spPr>
          <a:xfrm>
            <a:off x="381000" y="2135861"/>
            <a:ext cx="8458200" cy="2893100"/>
          </a:xfrm>
        </p:spPr>
        <p:txBody>
          <a:bodyPr tIns="0" bIns="0" rtlCol="0" anchor="ctr">
            <a:spAutoFit/>
          </a:bodyPr>
          <a:lstStyle/>
          <a:p>
            <a:pPr algn="l" eaLnBrk="1" fontAlgn="auto" hangingPunct="1">
              <a:spcAft>
                <a:spcPts val="0"/>
              </a:spcAft>
              <a:defRPr/>
            </a:pPr>
            <a:r>
              <a:rPr lang="en-US" dirty="0" smtClean="0">
                <a:solidFill>
                  <a:schemeClr val="tx1"/>
                </a:solidFill>
                <a:latin typeface="Arial" pitchFamily="34" charset="0"/>
                <a:cs typeface="Arial" pitchFamily="34" charset="0"/>
              </a:rPr>
              <a:t> </a:t>
            </a:r>
          </a:p>
          <a:p>
            <a:pPr marL="736600" indent="-736600" algn="l" eaLnBrk="1" hangingPunct="1">
              <a:buFont typeface="Wingdings" pitchFamily="2" charset="2"/>
              <a:buChar char="q"/>
              <a:defRPr/>
            </a:pPr>
            <a:r>
              <a:rPr lang="en-US" sz="2800" dirty="0" smtClean="0">
                <a:solidFill>
                  <a:schemeClr val="tx1"/>
                </a:solidFill>
                <a:latin typeface="Arial" pitchFamily="34" charset="0"/>
                <a:cs typeface="Arial" pitchFamily="34" charset="0"/>
              </a:rPr>
              <a:t>A shot is taken and the ball is obviously going to enter the goal.  Just before it does so, a dog touches the ball, and the ball continues on into the goal.   The referee should….</a:t>
            </a:r>
          </a:p>
          <a:p>
            <a:pPr marL="914400" lvl="1" indent="-457200" algn="l" eaLnBrk="1" fontAlgn="auto" hangingPunct="1">
              <a:spcAft>
                <a:spcPts val="0"/>
              </a:spcAft>
              <a:defRPr/>
            </a:pPr>
            <a:endParaRPr lang="en-US" sz="3200" b="1" dirty="0" smtClean="0">
              <a:solidFill>
                <a:srgbClr val="0000FF"/>
              </a:solidFill>
              <a:latin typeface="Arial" pitchFamily="34" charset="0"/>
              <a:cs typeface="Arial" pitchFamily="34" charset="0"/>
            </a:endParaRPr>
          </a:p>
        </p:txBody>
      </p:sp>
      <p:sp>
        <p:nvSpPr>
          <p:cNvPr id="7" name="Title 1"/>
          <p:cNvSpPr>
            <a:spLocks noGrp="1"/>
          </p:cNvSpPr>
          <p:nvPr>
            <p:ph type="ctrTitle"/>
          </p:nvPr>
        </p:nvSpPr>
        <p:spPr>
          <a:xfrm>
            <a:off x="685800" y="1"/>
            <a:ext cx="7772400" cy="990600"/>
          </a:xfrm>
        </p:spPr>
        <p:txBody>
          <a:bodyPr/>
          <a:lstStyle/>
          <a:p>
            <a:pPr eaLnBrk="1" hangingPunct="1"/>
            <a:r>
              <a:rPr lang="en-US" b="1" u="sng" dirty="0" smtClean="0"/>
              <a:t>LAWS  9 and 10 </a:t>
            </a:r>
            <a:endParaRPr lang="en-US" dirty="0" smtClean="0"/>
          </a:p>
        </p:txBody>
      </p:sp>
      <p:pic>
        <p:nvPicPr>
          <p:cNvPr id="4" name="Picture 2" descr="OhioSouthshirt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2192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4543" y="119743"/>
            <a:ext cx="1023257" cy="1023257"/>
          </a:xfrm>
          <a:prstGeom prst="rect">
            <a:avLst/>
          </a:prstGeom>
        </p:spPr>
      </p:pic>
      <p:sp>
        <p:nvSpPr>
          <p:cNvPr id="2" name="TextBox 1"/>
          <p:cNvSpPr txBox="1"/>
          <p:nvPr/>
        </p:nvSpPr>
        <p:spPr>
          <a:xfrm>
            <a:off x="2667000" y="5028961"/>
            <a:ext cx="4648200" cy="769441"/>
          </a:xfrm>
          <a:prstGeom prst="rect">
            <a:avLst/>
          </a:prstGeom>
          <a:noFill/>
        </p:spPr>
        <p:txBody>
          <a:bodyPr wrap="square" rtlCol="0">
            <a:spAutoFit/>
          </a:bodyPr>
          <a:lstStyle/>
          <a:p>
            <a:r>
              <a:rPr lang="en-US" sz="4400" b="1" dirty="0" smtClean="0">
                <a:solidFill>
                  <a:srgbClr val="C00000"/>
                </a:solidFill>
              </a:rPr>
              <a:t>Award the goal.</a:t>
            </a:r>
            <a:endParaRPr lang="en-US" sz="4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0"/>
            <a:ext cx="7772400" cy="1143000"/>
          </a:xfrm>
        </p:spPr>
        <p:txBody>
          <a:bodyPr/>
          <a:lstStyle/>
          <a:p>
            <a:pPr eaLnBrk="1" hangingPunct="1"/>
            <a:r>
              <a:rPr lang="en-US" sz="3200" b="1" smtClean="0"/>
              <a:t>Goal?????</a:t>
            </a:r>
            <a:endParaRPr lang="en-US" smtClean="0"/>
          </a:p>
        </p:txBody>
      </p:sp>
      <p:pic>
        <p:nvPicPr>
          <p:cNvPr id="31747" name="Picture 7" descr="A:\LAW102.JPG"/>
          <p:cNvPicPr>
            <a:picLocks noChangeAspect="1" noChangeArrowheads="1"/>
          </p:cNvPicPr>
          <p:nvPr/>
        </p:nvPicPr>
        <p:blipFill>
          <a:blip r:embed="rId3" cstate="print"/>
          <a:srcRect/>
          <a:stretch>
            <a:fillRect/>
          </a:stretch>
        </p:blipFill>
        <p:spPr bwMode="auto">
          <a:xfrm>
            <a:off x="838200" y="1134452"/>
            <a:ext cx="7620000" cy="5342548"/>
          </a:xfrm>
          <a:prstGeom prst="rect">
            <a:avLst/>
          </a:prstGeom>
          <a:noFill/>
          <a:ln w="9525">
            <a:noFill/>
            <a:miter lim="800000"/>
            <a:headEnd/>
            <a:tailEnd/>
          </a:ln>
        </p:spPr>
      </p:pic>
      <p:pic>
        <p:nvPicPr>
          <p:cNvPr id="4" name="Picture 2" descr="OhioSouthshirt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2192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44543" y="119743"/>
            <a:ext cx="1023257" cy="10232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0" y="1"/>
            <a:ext cx="8458200" cy="990600"/>
          </a:xfrm>
        </p:spPr>
        <p:txBody>
          <a:bodyPr/>
          <a:lstStyle/>
          <a:p>
            <a:pPr eaLnBrk="1" hangingPunct="1"/>
            <a:r>
              <a:rPr lang="en-US" b="1" u="sng" dirty="0" smtClean="0"/>
              <a:t>LAWS  1 – 4 </a:t>
            </a:r>
            <a:endParaRPr lang="en-US" dirty="0" smtClean="0"/>
          </a:p>
        </p:txBody>
      </p:sp>
      <p:sp>
        <p:nvSpPr>
          <p:cNvPr id="3073" name="Rectangle 1"/>
          <p:cNvSpPr>
            <a:spLocks noGrp="1" noChangeArrowheads="1"/>
          </p:cNvSpPr>
          <p:nvPr>
            <p:ph type="subTitle" idx="1"/>
          </p:nvPr>
        </p:nvSpPr>
        <p:spPr>
          <a:xfrm>
            <a:off x="533400" y="2362200"/>
            <a:ext cx="8229600" cy="1554272"/>
          </a:xfrm>
        </p:spPr>
        <p:txBody>
          <a:bodyPr tIns="0" bIns="0" rtlCol="0" anchor="ctr">
            <a:spAutoFit/>
          </a:bodyPr>
          <a:lstStyle/>
          <a:p>
            <a:pPr marL="573088" indent="-573088" algn="l">
              <a:spcBef>
                <a:spcPct val="0"/>
              </a:spcBef>
              <a:spcAft>
                <a:spcPts val="600"/>
              </a:spcAft>
              <a:buFont typeface="Wingdings" panose="05000000000000000000" pitchFamily="2" charset="2"/>
              <a:buChar char="q"/>
              <a:defRPr/>
            </a:pPr>
            <a:r>
              <a:rPr lang="en-US" dirty="0" smtClean="0">
                <a:solidFill>
                  <a:schemeClr val="tx1"/>
                </a:solidFill>
                <a:latin typeface="Arial" pitchFamily="34" charset="0"/>
                <a:ea typeface="Times New Roman" pitchFamily="18" charset="0"/>
              </a:rPr>
              <a:t>The penalty marks are located 12 yards from the center of each goal line.</a:t>
            </a:r>
          </a:p>
          <a:p>
            <a:pPr marL="573088" indent="-573088" algn="l">
              <a:spcBef>
                <a:spcPct val="0"/>
              </a:spcBef>
              <a:spcAft>
                <a:spcPts val="600"/>
              </a:spcAft>
              <a:defRPr/>
            </a:pPr>
            <a:r>
              <a:rPr lang="en-US" dirty="0" smtClean="0">
                <a:solidFill>
                  <a:schemeClr val="tx1"/>
                </a:solidFill>
                <a:latin typeface="Arial" pitchFamily="34" charset="0"/>
                <a:ea typeface="Times New Roman" pitchFamily="18" charset="0"/>
              </a:rPr>
              <a:t>		A. True 		B. False</a:t>
            </a:r>
          </a:p>
        </p:txBody>
      </p:sp>
      <p:sp>
        <p:nvSpPr>
          <p:cNvPr id="5" name="Oval 4"/>
          <p:cNvSpPr/>
          <p:nvPr/>
        </p:nvSpPr>
        <p:spPr>
          <a:xfrm>
            <a:off x="1219200" y="3276600"/>
            <a:ext cx="20574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a:off x="609600" y="2057400"/>
            <a:ext cx="7467600" cy="22098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2" descr="OhioSouthshirt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2192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4543" y="119743"/>
            <a:ext cx="1023257" cy="1023257"/>
          </a:xfrm>
          <a:prstGeom prst="rect">
            <a:avLst/>
          </a:prstGeom>
        </p:spPr>
      </p:pic>
    </p:spTree>
    <p:extLst>
      <p:ext uri="{BB962C8B-B14F-4D97-AF65-F5344CB8AC3E}">
        <p14:creationId xmlns:p14="http://schemas.microsoft.com/office/powerpoint/2010/main" val="1297605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subTitle" idx="1"/>
          </p:nvPr>
        </p:nvSpPr>
        <p:spPr>
          <a:xfrm>
            <a:off x="609600" y="2209800"/>
            <a:ext cx="8229600" cy="2585323"/>
          </a:xfrm>
        </p:spPr>
        <p:txBody>
          <a:bodyPr tIns="0" bIns="0" anchor="ctr">
            <a:spAutoFit/>
          </a:bodyPr>
          <a:lstStyle/>
          <a:p>
            <a:pPr marL="514350" indent="-514350" algn="l">
              <a:spcBef>
                <a:spcPct val="0"/>
              </a:spcBef>
              <a:buFont typeface="Wingdings" panose="05000000000000000000" pitchFamily="2" charset="2"/>
              <a:buChar char="q"/>
            </a:pPr>
            <a:r>
              <a:rPr lang="en-US" sz="2800" dirty="0" smtClean="0">
                <a:solidFill>
                  <a:schemeClr val="tx1"/>
                </a:solidFill>
                <a:latin typeface="Arial" pitchFamily="34" charset="0"/>
                <a:cs typeface="Times New Roman" pitchFamily="18" charset="0"/>
              </a:rPr>
              <a:t>The lines on the field are part of the area they enclose, which means that a ball on the penalty area line is considered to be in the penalty area.</a:t>
            </a:r>
          </a:p>
          <a:p>
            <a:pPr marL="514350" indent="-514350" algn="l">
              <a:spcBef>
                <a:spcPct val="0"/>
              </a:spcBef>
            </a:pPr>
            <a:endParaRPr lang="en-US" sz="2800" dirty="0" smtClean="0">
              <a:solidFill>
                <a:schemeClr val="tx1"/>
              </a:solidFill>
              <a:latin typeface="Arial" pitchFamily="34" charset="0"/>
              <a:cs typeface="Times New Roman" pitchFamily="18" charset="0"/>
            </a:endParaRPr>
          </a:p>
          <a:p>
            <a:pPr marL="514350" indent="-514350" algn="l">
              <a:spcBef>
                <a:spcPct val="0"/>
              </a:spcBef>
            </a:pPr>
            <a:r>
              <a:rPr lang="en-US" sz="2800" dirty="0" smtClean="0">
                <a:solidFill>
                  <a:schemeClr val="tx1"/>
                </a:solidFill>
                <a:latin typeface="Arial" pitchFamily="34" charset="0"/>
                <a:cs typeface="Times New Roman" pitchFamily="18" charset="0"/>
              </a:rPr>
              <a:t>		A. True		B. False</a:t>
            </a:r>
          </a:p>
        </p:txBody>
      </p:sp>
      <p:sp>
        <p:nvSpPr>
          <p:cNvPr id="6" name="Oval 5"/>
          <p:cNvSpPr/>
          <p:nvPr/>
        </p:nvSpPr>
        <p:spPr>
          <a:xfrm>
            <a:off x="1173051" y="4191000"/>
            <a:ext cx="20574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bwMode="auto">
          <a:xfrm>
            <a:off x="0" y="1"/>
            <a:ext cx="8458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kumimoji="0" lang="en-US" sz="4400" b="1" i="0" u="sng" strike="noStrike" kern="1200" cap="none" spc="0" normalizeH="0" baseline="0" noProof="0" dirty="0" smtClean="0">
                <a:ln>
                  <a:noFill/>
                </a:ln>
                <a:solidFill>
                  <a:schemeClr val="tx1"/>
                </a:solidFill>
                <a:effectLst/>
                <a:uLnTx/>
                <a:uFillTx/>
                <a:latin typeface="+mj-lt"/>
                <a:ea typeface="+mj-ea"/>
                <a:cs typeface="+mj-cs"/>
              </a:rPr>
              <a:t>LAWS  1 – 4 </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8" name="Picture 2" descr="OhioSouthshirt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2192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4543" y="119743"/>
            <a:ext cx="1023257" cy="10232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subTitle" idx="1"/>
          </p:nvPr>
        </p:nvSpPr>
        <p:spPr>
          <a:xfrm>
            <a:off x="609600" y="2133600"/>
            <a:ext cx="8229600" cy="1800493"/>
          </a:xfrm>
        </p:spPr>
        <p:txBody>
          <a:bodyPr tIns="0" bIns="0" anchor="ctr">
            <a:spAutoFit/>
          </a:bodyPr>
          <a:lstStyle/>
          <a:p>
            <a:pPr marL="514350" indent="-514350" algn="l">
              <a:spcBef>
                <a:spcPct val="0"/>
              </a:spcBef>
              <a:spcAft>
                <a:spcPts val="600"/>
              </a:spcAft>
              <a:buFont typeface="Wingdings" panose="05000000000000000000" pitchFamily="2" charset="2"/>
              <a:buChar char="q"/>
            </a:pPr>
            <a:r>
              <a:rPr lang="en-US" sz="2800" dirty="0" smtClean="0">
                <a:solidFill>
                  <a:schemeClr val="tx1"/>
                </a:solidFill>
                <a:latin typeface="Arial" pitchFamily="34" charset="0"/>
                <a:cs typeface="Times New Roman" pitchFamily="18" charset="0"/>
              </a:rPr>
              <a:t>Players are allowed to wear jewelry, such as earrings or a bracelet, as long as it is properly taped.</a:t>
            </a:r>
          </a:p>
          <a:p>
            <a:pPr marL="514350" indent="-514350" algn="l">
              <a:spcBef>
                <a:spcPct val="0"/>
              </a:spcBef>
            </a:pPr>
            <a:r>
              <a:rPr lang="en-US" sz="2800" dirty="0" smtClean="0">
                <a:solidFill>
                  <a:schemeClr val="tx1"/>
                </a:solidFill>
                <a:latin typeface="Arial" pitchFamily="34" charset="0"/>
                <a:cs typeface="Times New Roman" pitchFamily="18" charset="0"/>
              </a:rPr>
              <a:t>		A. True		B. False</a:t>
            </a:r>
          </a:p>
        </p:txBody>
      </p:sp>
      <p:sp>
        <p:nvSpPr>
          <p:cNvPr id="6" name="Oval 5"/>
          <p:cNvSpPr/>
          <p:nvPr/>
        </p:nvSpPr>
        <p:spPr>
          <a:xfrm>
            <a:off x="3886200" y="3329354"/>
            <a:ext cx="20574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bwMode="auto">
          <a:xfrm>
            <a:off x="0" y="1"/>
            <a:ext cx="8458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kumimoji="0" lang="en-US" sz="4400" b="1" i="0" u="sng" strike="noStrike" kern="1200" cap="none" spc="0" normalizeH="0" baseline="0" noProof="0" dirty="0" smtClean="0">
                <a:ln>
                  <a:noFill/>
                </a:ln>
                <a:solidFill>
                  <a:schemeClr val="tx1"/>
                </a:solidFill>
                <a:effectLst/>
                <a:uLnTx/>
                <a:uFillTx/>
                <a:latin typeface="+mj-lt"/>
                <a:ea typeface="+mj-ea"/>
                <a:cs typeface="+mj-cs"/>
              </a:rPr>
              <a:t>LAWS  1 – 4 </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5" name="Picture 2" descr="OhioSouthshirt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2192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4543" y="119743"/>
            <a:ext cx="1023257" cy="1023257"/>
          </a:xfrm>
          <a:prstGeom prst="rect">
            <a:avLst/>
          </a:prstGeom>
        </p:spPr>
      </p:pic>
    </p:spTree>
    <p:extLst>
      <p:ext uri="{BB962C8B-B14F-4D97-AF65-F5344CB8AC3E}">
        <p14:creationId xmlns:p14="http://schemas.microsoft.com/office/powerpoint/2010/main" val="80185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3" name="Rectangle 1"/>
          <p:cNvSpPr>
            <a:spLocks noGrp="1" noChangeArrowheads="1"/>
          </p:cNvSpPr>
          <p:nvPr>
            <p:ph type="subTitle" idx="1"/>
          </p:nvPr>
        </p:nvSpPr>
        <p:spPr>
          <a:xfrm>
            <a:off x="457200" y="1307559"/>
            <a:ext cx="8229600" cy="3400931"/>
          </a:xfrm>
        </p:spPr>
        <p:txBody>
          <a:bodyPr wrap="square" tIns="0" bIns="0" rtlCol="0" anchor="ctr">
            <a:spAutoFit/>
          </a:bodyPr>
          <a:lstStyle/>
          <a:p>
            <a:pPr marL="514350" indent="-514350" algn="l" eaLnBrk="1" fontAlgn="auto" hangingPunct="1">
              <a:spcBef>
                <a:spcPts val="0"/>
              </a:spcBef>
              <a:spcAft>
                <a:spcPts val="1200"/>
              </a:spcAft>
              <a:buFont typeface="Wingdings" panose="05000000000000000000" pitchFamily="2" charset="2"/>
              <a:buChar char="q"/>
              <a:tabLst>
                <a:tab pos="457200" algn="l"/>
              </a:tabLst>
              <a:defRPr/>
            </a:pPr>
            <a:r>
              <a:rPr lang="en-US" sz="2800" dirty="0" smtClean="0">
                <a:solidFill>
                  <a:schemeClr val="tx1"/>
                </a:solidFill>
                <a:latin typeface="Arial" pitchFamily="34" charset="0"/>
                <a:ea typeface="Times New Roman"/>
                <a:cs typeface="Arial" pitchFamily="34" charset="0"/>
              </a:rPr>
              <a:t>The required equipment of a player includes shinguards.  Shinguards must</a:t>
            </a:r>
          </a:p>
          <a:p>
            <a:pPr marL="1023938" indent="-504825" algn="l" eaLnBrk="1" fontAlgn="auto" hangingPunct="1">
              <a:spcBef>
                <a:spcPts val="0"/>
              </a:spcBef>
              <a:spcAft>
                <a:spcPts val="600"/>
              </a:spcAft>
              <a:tabLst>
                <a:tab pos="1023938" algn="l"/>
              </a:tabLst>
              <a:defRPr/>
            </a:pPr>
            <a:r>
              <a:rPr lang="en-US" sz="2800" dirty="0" smtClean="0">
                <a:solidFill>
                  <a:schemeClr val="tx1"/>
                </a:solidFill>
                <a:latin typeface="Arial" pitchFamily="34" charset="0"/>
                <a:ea typeface="Times New Roman"/>
                <a:cs typeface="Arial" pitchFamily="34" charset="0"/>
              </a:rPr>
              <a:t>A.  be covered entirely by the socks.</a:t>
            </a:r>
          </a:p>
          <a:p>
            <a:pPr marL="1023938" indent="-504825" algn="l" eaLnBrk="1" fontAlgn="auto" hangingPunct="1">
              <a:spcBef>
                <a:spcPts val="0"/>
              </a:spcBef>
              <a:spcAft>
                <a:spcPts val="600"/>
              </a:spcAft>
              <a:tabLst>
                <a:tab pos="1023938" algn="l"/>
              </a:tabLst>
              <a:defRPr/>
            </a:pPr>
            <a:r>
              <a:rPr lang="en-US" sz="2800" dirty="0" smtClean="0">
                <a:solidFill>
                  <a:schemeClr val="tx1"/>
                </a:solidFill>
                <a:latin typeface="Arial" pitchFamily="34" charset="0"/>
                <a:ea typeface="Times New Roman"/>
                <a:cs typeface="Arial" pitchFamily="34" charset="0"/>
              </a:rPr>
              <a:t>B.	be made of a suitable material (rubber, plastic, or similar material).</a:t>
            </a:r>
          </a:p>
          <a:p>
            <a:pPr marL="1023938" indent="-504825" algn="l" eaLnBrk="1" fontAlgn="auto" hangingPunct="1">
              <a:spcBef>
                <a:spcPts val="0"/>
              </a:spcBef>
              <a:spcAft>
                <a:spcPts val="600"/>
              </a:spcAft>
              <a:tabLst>
                <a:tab pos="1023938" algn="l"/>
              </a:tabLst>
              <a:defRPr/>
            </a:pPr>
            <a:r>
              <a:rPr lang="en-US" sz="2800" dirty="0" smtClean="0">
                <a:solidFill>
                  <a:schemeClr val="tx1"/>
                </a:solidFill>
                <a:latin typeface="Arial" pitchFamily="34" charset="0"/>
                <a:ea typeface="Times New Roman"/>
                <a:cs typeface="Arial" pitchFamily="34" charset="0"/>
              </a:rPr>
              <a:t>C.	 provide a reasonable degree of protection.</a:t>
            </a:r>
          </a:p>
          <a:p>
            <a:pPr marL="1023938" indent="-504825" algn="l" eaLnBrk="1" fontAlgn="auto" hangingPunct="1">
              <a:spcBef>
                <a:spcPts val="0"/>
              </a:spcBef>
              <a:spcAft>
                <a:spcPts val="600"/>
              </a:spcAft>
              <a:tabLst>
                <a:tab pos="1023938" algn="l"/>
              </a:tabLst>
              <a:defRPr/>
            </a:pPr>
            <a:r>
              <a:rPr lang="en-US" sz="2800" dirty="0" smtClean="0">
                <a:solidFill>
                  <a:schemeClr val="tx1"/>
                </a:solidFill>
                <a:latin typeface="Arial" pitchFamily="34" charset="0"/>
                <a:ea typeface="Times New Roman"/>
                <a:cs typeface="Arial" pitchFamily="34" charset="0"/>
              </a:rPr>
              <a:t>D.	satisfy all three of the above requirements.</a:t>
            </a:r>
          </a:p>
        </p:txBody>
      </p:sp>
      <p:sp>
        <p:nvSpPr>
          <p:cNvPr id="9" name="Oval 8"/>
          <p:cNvSpPr/>
          <p:nvPr/>
        </p:nvSpPr>
        <p:spPr>
          <a:xfrm>
            <a:off x="457200" y="4114800"/>
            <a:ext cx="83058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bwMode="auto">
          <a:xfrm>
            <a:off x="0" y="1"/>
            <a:ext cx="8458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kumimoji="0" lang="en-US" sz="4400" b="1" i="0" u="sng" strike="noStrike" kern="1200" cap="none" spc="0" normalizeH="0" baseline="0" noProof="0" dirty="0" smtClean="0">
                <a:ln>
                  <a:noFill/>
                </a:ln>
                <a:solidFill>
                  <a:schemeClr val="tx1"/>
                </a:solidFill>
                <a:effectLst/>
                <a:uLnTx/>
                <a:uFillTx/>
                <a:latin typeface="+mj-lt"/>
                <a:ea typeface="+mj-ea"/>
                <a:cs typeface="+mj-cs"/>
              </a:rPr>
              <a:t>LAWS  1 – 4 </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cxnSp>
        <p:nvCxnSpPr>
          <p:cNvPr id="3" name="Straight Connector 2"/>
          <p:cNvCxnSpPr/>
          <p:nvPr/>
        </p:nvCxnSpPr>
        <p:spPr>
          <a:xfrm>
            <a:off x="609600" y="1219200"/>
            <a:ext cx="7696200" cy="4191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2" descr="OhioSouthshirt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2192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4543" y="119743"/>
            <a:ext cx="1023257" cy="10232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subTitle" idx="1"/>
          </p:nvPr>
        </p:nvSpPr>
        <p:spPr>
          <a:xfrm>
            <a:off x="533400" y="2286000"/>
            <a:ext cx="8229600" cy="1631216"/>
          </a:xfrm>
        </p:spPr>
        <p:txBody>
          <a:bodyPr tIns="0" bIns="0" rtlCol="0" anchor="ctr">
            <a:spAutoFit/>
          </a:bodyPr>
          <a:lstStyle/>
          <a:p>
            <a:pPr marL="573088" indent="-573088" algn="l">
              <a:spcBef>
                <a:spcPct val="0"/>
              </a:spcBef>
              <a:spcAft>
                <a:spcPts val="1200"/>
              </a:spcAft>
              <a:buFont typeface="Wingdings" pitchFamily="2" charset="2"/>
              <a:buChar char="q"/>
              <a:defRPr/>
            </a:pPr>
            <a:r>
              <a:rPr lang="en-US" dirty="0" smtClean="0">
                <a:solidFill>
                  <a:schemeClr val="tx1"/>
                </a:solidFill>
                <a:latin typeface="Arial" pitchFamily="34" charset="0"/>
                <a:ea typeface="Times New Roman" pitchFamily="18" charset="0"/>
              </a:rPr>
              <a:t>To prevent an injury, the minimum height of the corner flags-post must be at least</a:t>
            </a:r>
            <a:endParaRPr lang="en-US" dirty="0" smtClean="0">
              <a:solidFill>
                <a:schemeClr val="tx1"/>
              </a:solidFill>
              <a:latin typeface="Arial" pitchFamily="34" charset="0"/>
            </a:endParaRPr>
          </a:p>
          <a:p>
            <a:pPr marL="393700" lvl="1" indent="-393700" algn="l">
              <a:spcBef>
                <a:spcPct val="0"/>
              </a:spcBef>
              <a:spcAft>
                <a:spcPts val="1200"/>
              </a:spcAft>
              <a:defRPr/>
            </a:pPr>
            <a:r>
              <a:rPr lang="en-US" sz="3200" dirty="0" smtClean="0">
                <a:solidFill>
                  <a:schemeClr val="tx1"/>
                </a:solidFill>
                <a:latin typeface="Arial" pitchFamily="34" charset="0"/>
                <a:ea typeface="Times New Roman" pitchFamily="18" charset="0"/>
              </a:rPr>
              <a:t>			      </a:t>
            </a:r>
            <a:r>
              <a:rPr lang="en-US" sz="3200" b="1" dirty="0" smtClean="0">
                <a:solidFill>
                  <a:srgbClr val="FF0000"/>
                </a:solidFill>
                <a:latin typeface="Arial" pitchFamily="34" charset="0"/>
                <a:ea typeface="Times New Roman" pitchFamily="18" charset="0"/>
              </a:rPr>
              <a:t> 5 feet</a:t>
            </a:r>
            <a:r>
              <a:rPr lang="en-US" sz="3200" dirty="0" smtClean="0">
                <a:solidFill>
                  <a:schemeClr val="tx1"/>
                </a:solidFill>
                <a:latin typeface="Arial" pitchFamily="34" charset="0"/>
                <a:ea typeface="Times New Roman" pitchFamily="18" charset="0"/>
              </a:rPr>
              <a:t>	</a:t>
            </a:r>
          </a:p>
        </p:txBody>
      </p:sp>
      <p:sp>
        <p:nvSpPr>
          <p:cNvPr id="6" name="Title 1"/>
          <p:cNvSpPr txBox="1">
            <a:spLocks/>
          </p:cNvSpPr>
          <p:nvPr/>
        </p:nvSpPr>
        <p:spPr bwMode="auto">
          <a:xfrm>
            <a:off x="533400" y="0"/>
            <a:ext cx="7772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sng" strike="noStrike" kern="1200" cap="none" spc="0" normalizeH="0" baseline="0" noProof="0" dirty="0" smtClean="0">
                <a:ln>
                  <a:noFill/>
                </a:ln>
                <a:solidFill>
                  <a:schemeClr val="tx1"/>
                </a:solidFill>
                <a:effectLst/>
                <a:uLnTx/>
                <a:uFillTx/>
                <a:latin typeface="+mj-lt"/>
                <a:ea typeface="+mj-ea"/>
                <a:cs typeface="+mj-cs"/>
              </a:rPr>
              <a:t>LAWS  1 – 4 </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4" name="Picture 2" descr="OhioSouthshirt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2192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4543" y="119743"/>
            <a:ext cx="1023257" cy="10232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3" name="Rectangle 1"/>
          <p:cNvSpPr>
            <a:spLocks noGrp="1" noChangeArrowheads="1"/>
          </p:cNvSpPr>
          <p:nvPr>
            <p:ph type="subTitle" idx="1"/>
          </p:nvPr>
        </p:nvSpPr>
        <p:spPr>
          <a:xfrm>
            <a:off x="990600" y="2514600"/>
            <a:ext cx="7315200" cy="1554272"/>
          </a:xfrm>
        </p:spPr>
        <p:txBody>
          <a:bodyPr wrap="square" tIns="0" bIns="0" rtlCol="0" anchor="ctr">
            <a:spAutoFit/>
          </a:bodyPr>
          <a:lstStyle/>
          <a:p>
            <a:pPr marL="514350" indent="-514350" algn="l" eaLnBrk="1" fontAlgn="auto" hangingPunct="1">
              <a:spcBef>
                <a:spcPts val="0"/>
              </a:spcBef>
              <a:spcAft>
                <a:spcPts val="600"/>
              </a:spcAft>
              <a:buFont typeface="Wingdings" pitchFamily="2" charset="2"/>
              <a:buChar char="q"/>
              <a:tabLst>
                <a:tab pos="457200" algn="l"/>
              </a:tabLst>
              <a:defRPr/>
            </a:pPr>
            <a:r>
              <a:rPr lang="en-US" dirty="0" smtClean="0">
                <a:solidFill>
                  <a:schemeClr val="tx1"/>
                </a:solidFill>
                <a:latin typeface="Arial" pitchFamily="34" charset="0"/>
                <a:ea typeface="Times New Roman"/>
                <a:cs typeface="Arial" pitchFamily="34" charset="0"/>
              </a:rPr>
              <a:t>The home team is responsible for providing the game ball.</a:t>
            </a:r>
          </a:p>
          <a:p>
            <a:pPr marL="457200" indent="-457200" algn="l" eaLnBrk="1" fontAlgn="auto" hangingPunct="1">
              <a:spcBef>
                <a:spcPts val="0"/>
              </a:spcBef>
              <a:spcAft>
                <a:spcPts val="600"/>
              </a:spcAft>
              <a:tabLst>
                <a:tab pos="457200" algn="l"/>
              </a:tabLst>
              <a:defRPr/>
            </a:pPr>
            <a:r>
              <a:rPr lang="en-US" b="1" dirty="0" smtClean="0">
                <a:solidFill>
                  <a:srgbClr val="FF0000"/>
                </a:solidFill>
                <a:latin typeface="Arial" pitchFamily="34" charset="0"/>
                <a:ea typeface="Times New Roman"/>
                <a:cs typeface="Arial" pitchFamily="34" charset="0"/>
              </a:rPr>
              <a:t>		                True</a:t>
            </a:r>
            <a:r>
              <a:rPr lang="en-US" dirty="0" smtClean="0">
                <a:solidFill>
                  <a:schemeClr val="tx1"/>
                </a:solidFill>
                <a:latin typeface="Arial" pitchFamily="34" charset="0"/>
                <a:ea typeface="Times New Roman"/>
                <a:cs typeface="Arial" pitchFamily="34" charset="0"/>
              </a:rPr>
              <a:t>	</a:t>
            </a:r>
          </a:p>
        </p:txBody>
      </p:sp>
      <p:sp>
        <p:nvSpPr>
          <p:cNvPr id="6" name="Title 1"/>
          <p:cNvSpPr txBox="1">
            <a:spLocks/>
          </p:cNvSpPr>
          <p:nvPr/>
        </p:nvSpPr>
        <p:spPr bwMode="auto">
          <a:xfrm>
            <a:off x="533400" y="0"/>
            <a:ext cx="7772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sng" strike="noStrike" kern="1200" cap="none" spc="0" normalizeH="0" baseline="0" noProof="0" dirty="0" smtClean="0">
                <a:ln>
                  <a:noFill/>
                </a:ln>
                <a:solidFill>
                  <a:schemeClr val="tx1"/>
                </a:solidFill>
                <a:effectLst/>
                <a:uLnTx/>
                <a:uFillTx/>
                <a:latin typeface="+mj-lt"/>
                <a:ea typeface="+mj-ea"/>
                <a:cs typeface="+mj-cs"/>
              </a:rPr>
              <a:t>LAWS  1 – 4 </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cxnSp>
        <p:nvCxnSpPr>
          <p:cNvPr id="5" name="Straight Connector 4"/>
          <p:cNvCxnSpPr/>
          <p:nvPr/>
        </p:nvCxnSpPr>
        <p:spPr>
          <a:xfrm>
            <a:off x="1371600" y="2057400"/>
            <a:ext cx="5715000" cy="19812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2" descr="OhioSouthshirt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2192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4543" y="119743"/>
            <a:ext cx="1023257" cy="1023257"/>
          </a:xfrm>
          <a:prstGeom prst="rect">
            <a:avLst/>
          </a:prstGeom>
        </p:spPr>
      </p:pic>
    </p:spTree>
    <p:extLst>
      <p:ext uri="{BB962C8B-B14F-4D97-AF65-F5344CB8AC3E}">
        <p14:creationId xmlns:p14="http://schemas.microsoft.com/office/powerpoint/2010/main" val="895882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subTitle" idx="1"/>
          </p:nvPr>
        </p:nvSpPr>
        <p:spPr>
          <a:xfrm>
            <a:off x="507242" y="1905000"/>
            <a:ext cx="8229600" cy="2954655"/>
          </a:xfrm>
        </p:spPr>
        <p:txBody>
          <a:bodyPr wrap="square" tIns="0" bIns="0" rtlCol="0" anchor="ctr">
            <a:spAutoFit/>
          </a:bodyPr>
          <a:lstStyle/>
          <a:p>
            <a:pPr marL="736600" indent="-736600" algn="l" eaLnBrk="1" hangingPunct="1">
              <a:spcBef>
                <a:spcPts val="0"/>
              </a:spcBef>
              <a:buFont typeface="Wingdings" pitchFamily="2" charset="2"/>
              <a:buChar char="q"/>
            </a:pPr>
            <a:r>
              <a:rPr lang="en-US" dirty="0" smtClean="0">
                <a:solidFill>
                  <a:schemeClr val="tx1"/>
                </a:solidFill>
                <a:latin typeface="Arial" pitchFamily="34" charset="0"/>
                <a:cs typeface="Arial" pitchFamily="34" charset="0"/>
              </a:rPr>
              <a:t>The maximum number of players on a U-14 and older soccer team is…</a:t>
            </a:r>
          </a:p>
          <a:p>
            <a:pPr marL="736600" indent="-736600" algn="l" eaLnBrk="1" hangingPunct="1">
              <a:spcBef>
                <a:spcPts val="0"/>
              </a:spcBef>
            </a:pPr>
            <a:r>
              <a:rPr lang="en-US" dirty="0" smtClean="0">
                <a:solidFill>
                  <a:schemeClr val="tx1"/>
                </a:solidFill>
                <a:latin typeface="Arial" pitchFamily="34" charset="0"/>
                <a:cs typeface="Arial" pitchFamily="34" charset="0"/>
              </a:rPr>
              <a:t>					</a:t>
            </a:r>
            <a:r>
              <a:rPr lang="en-US" b="1" dirty="0" smtClean="0">
                <a:solidFill>
                  <a:srgbClr val="FF0000"/>
                </a:solidFill>
                <a:latin typeface="Arial" pitchFamily="34" charset="0"/>
                <a:cs typeface="Arial" pitchFamily="34" charset="0"/>
              </a:rPr>
              <a:t>11</a:t>
            </a:r>
          </a:p>
          <a:p>
            <a:pPr marL="736600" indent="-736600" algn="l" eaLnBrk="1" hangingPunct="1">
              <a:spcBef>
                <a:spcPts val="0"/>
              </a:spcBef>
            </a:pPr>
            <a:endParaRPr lang="en-US" b="1" dirty="0" smtClean="0">
              <a:solidFill>
                <a:srgbClr val="FF0000"/>
              </a:solidFill>
              <a:latin typeface="Arial" pitchFamily="34" charset="0"/>
              <a:cs typeface="Arial" pitchFamily="34" charset="0"/>
            </a:endParaRPr>
          </a:p>
          <a:p>
            <a:pPr marL="736600" indent="-736600" algn="l" eaLnBrk="1" hangingPunct="1">
              <a:spcBef>
                <a:spcPts val="0"/>
              </a:spcBef>
              <a:buFont typeface="Wingdings" pitchFamily="2" charset="2"/>
              <a:buChar char="q"/>
            </a:pPr>
            <a:r>
              <a:rPr lang="en-US" dirty="0" smtClean="0">
                <a:solidFill>
                  <a:schemeClr val="tx1"/>
                </a:solidFill>
                <a:latin typeface="Arial" pitchFamily="34" charset="0"/>
                <a:cs typeface="Arial" pitchFamily="34" charset="0"/>
              </a:rPr>
              <a:t>The minimum number of players is…</a:t>
            </a:r>
          </a:p>
          <a:p>
            <a:pPr marL="736600" indent="-736600" algn="l" eaLnBrk="1" hangingPunct="1">
              <a:spcBef>
                <a:spcPts val="0"/>
              </a:spcBef>
            </a:pPr>
            <a:r>
              <a:rPr lang="en-US" b="1" dirty="0" smtClean="0">
                <a:solidFill>
                  <a:srgbClr val="FF0000"/>
                </a:solidFill>
                <a:latin typeface="Arial" pitchFamily="34" charset="0"/>
                <a:cs typeface="Arial" pitchFamily="34" charset="0"/>
              </a:rPr>
              <a:t>           			7</a:t>
            </a:r>
          </a:p>
        </p:txBody>
      </p:sp>
      <p:sp>
        <p:nvSpPr>
          <p:cNvPr id="8" name="Title 1"/>
          <p:cNvSpPr txBox="1">
            <a:spLocks/>
          </p:cNvSpPr>
          <p:nvPr/>
        </p:nvSpPr>
        <p:spPr bwMode="auto">
          <a:xfrm>
            <a:off x="533400" y="0"/>
            <a:ext cx="7772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sng" strike="noStrike" kern="1200" cap="none" spc="0" normalizeH="0" baseline="0" noProof="0" dirty="0" smtClean="0">
                <a:ln>
                  <a:noFill/>
                </a:ln>
                <a:solidFill>
                  <a:schemeClr val="tx1"/>
                </a:solidFill>
                <a:effectLst/>
                <a:uLnTx/>
                <a:uFillTx/>
                <a:latin typeface="+mj-lt"/>
                <a:ea typeface="+mj-ea"/>
                <a:cs typeface="+mj-cs"/>
              </a:rPr>
              <a:t>LAWS  1 – 4 </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4" name="Picture 2" descr="OhioSouthshirt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2192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4543" y="119743"/>
            <a:ext cx="1023257" cy="10232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defade">
  <a:themeElements>
    <a:clrScheme name="Sidefade 1">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fontScheme name="Sidefad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fade 1">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clrMap bg1="dk2" tx1="lt1" bg2="dk1" tx2="lt2" accent1="accent1" accent2="accent2" accent3="accent3" accent4="accent4" accent5="accent5" accent6="accent6" hlink="hlink" folHlink="folHlink"/>
    </a:extraClrScheme>
    <a:extraClrScheme>
      <a:clrScheme name="Sidefade 2">
        <a:dk1>
          <a:srgbClr val="4D4D4D"/>
        </a:dk1>
        <a:lt1>
          <a:srgbClr val="D6EFD0"/>
        </a:lt1>
        <a:dk2>
          <a:srgbClr val="336699"/>
        </a:dk2>
        <a:lt2>
          <a:srgbClr val="65B5D1"/>
        </a:lt2>
        <a:accent1>
          <a:srgbClr val="9BB9C3"/>
        </a:accent1>
        <a:accent2>
          <a:srgbClr val="99CCFF"/>
        </a:accent2>
        <a:accent3>
          <a:srgbClr val="E8F6E4"/>
        </a:accent3>
        <a:accent4>
          <a:srgbClr val="404040"/>
        </a:accent4>
        <a:accent5>
          <a:srgbClr val="CBD9DE"/>
        </a:accent5>
        <a:accent6>
          <a:srgbClr val="8AB9E7"/>
        </a:accent6>
        <a:hlink>
          <a:srgbClr val="009999"/>
        </a:hlink>
        <a:folHlink>
          <a:srgbClr val="CCCCFF"/>
        </a:folHlink>
      </a:clrScheme>
      <a:clrMap bg1="lt1" tx1="dk1" bg2="lt2" tx2="dk2" accent1="accent1" accent2="accent2" accent3="accent3" accent4="accent4" accent5="accent5" accent6="accent6" hlink="hlink" folHlink="folHlink"/>
    </a:extraClrScheme>
    <a:extraClrScheme>
      <a:clrScheme name="Sidefade 3">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1495</TotalTime>
  <Words>1160</Words>
  <Application>Microsoft Office PowerPoint</Application>
  <PresentationFormat>On-screen Show (4:3)</PresentationFormat>
  <Paragraphs>257</Paragraphs>
  <Slides>27</Slides>
  <Notes>27</Notes>
  <HiddenSlides>9</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27</vt:i4>
      </vt:variant>
    </vt:vector>
  </HeadingPairs>
  <TitlesOfParts>
    <vt:vector size="31" baseType="lpstr">
      <vt:lpstr>Custom Design</vt:lpstr>
      <vt:lpstr>Office Theme</vt:lpstr>
      <vt:lpstr>Sidefade</vt:lpstr>
      <vt:lpstr>Bitmap Image</vt:lpstr>
      <vt:lpstr>On-Line Review – Part 1 Laws 1-4 &amp; 7-10</vt:lpstr>
      <vt:lpstr>LAWS  1 – 4 </vt:lpstr>
      <vt:lpstr>LAWS  1 – 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LAWS  7 and 8 </vt:lpstr>
      <vt:lpstr>LAWS  7 and 8 </vt:lpstr>
      <vt:lpstr>LAWS  7 and 8</vt:lpstr>
      <vt:lpstr>PowerPoint Presentation</vt:lpstr>
      <vt:lpstr>PowerPoint Presentation</vt:lpstr>
      <vt:lpstr>PowerPoint Presentation</vt:lpstr>
      <vt:lpstr>BALL CROSSING LINES</vt:lpstr>
      <vt:lpstr>BALL NEAR LINE</vt:lpstr>
      <vt:lpstr>CURVING BALL BLOWN BACK</vt:lpstr>
      <vt:lpstr>WHAT’S A GOAL?  AND WHAT’S NOT?</vt:lpstr>
      <vt:lpstr>LAWS  9 and 10 </vt:lpstr>
      <vt:lpstr>Goal?????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  1 - Field of Play</dc:title>
  <dc:creator>Mike Rothgeb</dc:creator>
  <cp:lastModifiedBy>Charles Keaney</cp:lastModifiedBy>
  <cp:revision>168</cp:revision>
  <dcterms:created xsi:type="dcterms:W3CDTF">2009-02-18T01:09:52Z</dcterms:created>
  <dcterms:modified xsi:type="dcterms:W3CDTF">2017-01-18T14:53:51Z</dcterms:modified>
</cp:coreProperties>
</file>