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2" r:id="rId2"/>
    <p:sldId id="288" r:id="rId3"/>
    <p:sldId id="259" r:id="rId4"/>
    <p:sldId id="281" r:id="rId5"/>
    <p:sldId id="282" r:id="rId6"/>
    <p:sldId id="276" r:id="rId7"/>
    <p:sldId id="277" r:id="rId8"/>
    <p:sldId id="268" r:id="rId9"/>
    <p:sldId id="285" r:id="rId10"/>
    <p:sldId id="286" r:id="rId11"/>
    <p:sldId id="264" r:id="rId12"/>
    <p:sldId id="287" r:id="rId13"/>
    <p:sldId id="267" r:id="rId14"/>
    <p:sldId id="279" r:id="rId15"/>
    <p:sldId id="28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9966"/>
    <a:srgbClr val="66FF33"/>
    <a:srgbClr val="FF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D57D6-5AA2-44A7-80BE-F64AACFDDE72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F8009-1889-43DB-8C6E-08DEC7E3D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50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D16BF7-B84A-44AC-9861-6EB3D36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22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344F3-2531-4C6D-847F-E1188DC17DC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4211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B4852-35B7-4C31-809A-B3F1ADF408E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9566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B3C9B-2F54-42B5-98F9-D59CBCB0C358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4327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5B640-EAAD-4057-8A87-84E12D5A6B4F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0180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5B640-EAAD-4057-8A87-84E12D5A6B4F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7935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D16BF7-B84A-44AC-9861-6EB3D3635F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4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344F3-2531-4C6D-847F-E1188DC17DC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542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344F3-2531-4C6D-847F-E1188DC17DC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7556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344F3-2531-4C6D-847F-E1188DC17DC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1267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344F3-2531-4C6D-847F-E1188DC17DC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340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0C6CF-A501-4283-97AC-D35613B6FDE0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0596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0C6CF-A501-4283-97AC-D35613B6FDE0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0668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7C67C-A6EC-4C56-B95C-7FB04A7A498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596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7C67C-A6EC-4C56-B95C-7FB04A7A498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687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914C2E29-5766-445C-A84B-530C72033DE4}" type="datetimeFigureOut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1/18/2017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847C7251-59B2-4DF6-A2AC-AB5418B26233}" type="slidenum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10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4589BF53-956C-4A5D-94E4-7DDEDFAD2040}" type="datetimeFigureOut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1/18/2017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74B97FE3-C829-45DB-9D8D-937DBA270A95}" type="slidenum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89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17877AB2-674C-4AD6-BC49-4D3B1DA65C56}" type="datetimeFigureOut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1/18/2017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EE480FB6-F412-4678-8FCD-97327E2AF0C1}" type="slidenum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48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background 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4"/>
          <p:cNvSpPr txBox="1">
            <a:spLocks noChangeArrowheads="1"/>
          </p:cNvSpPr>
          <p:nvPr userDrawn="1"/>
        </p:nvSpPr>
        <p:spPr bwMode="auto">
          <a:xfrm>
            <a:off x="8229600" y="6553200"/>
            <a:ext cx="4572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Rockwel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9pPr>
          </a:lstStyle>
          <a:p>
            <a:pPr algn="r" defTabSz="457200" eaLnBrk="1" hangingPunct="1">
              <a:defRPr/>
            </a:pPr>
            <a:fld id="{DB51BAE5-D1C2-4351-AFFC-26114BE1FDC1}" type="slidenum">
              <a:rPr lang="en-US" sz="800" b="1" smtClean="0">
                <a:solidFill>
                  <a:srgbClr val="595959"/>
                </a:solidFill>
                <a:latin typeface="Arial" pitchFamily="34" charset="0"/>
                <a:cs typeface="Arial" pitchFamily="34" charset="0"/>
              </a:rPr>
              <a:pPr algn="r" defTabSz="457200" eaLnBrk="1" hangingPunct="1">
                <a:defRPr/>
              </a:pPr>
              <a:t>‹#›</a:t>
            </a:fld>
            <a:endParaRPr lang="en-US" sz="800" b="1" smtClean="0">
              <a:solidFill>
                <a:srgbClr val="59595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rot="10800000">
            <a:off x="457200" y="6477000"/>
            <a:ext cx="8229600" cy="1588"/>
          </a:xfrm>
          <a:prstGeom prst="line">
            <a:avLst/>
          </a:prstGeom>
          <a:ln w="9525" cap="rnd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4" descr="Referee Program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38100"/>
            <a:ext cx="9318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276600" y="73914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57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E4DDF075-05FD-4130-99C5-77EED1994158}" type="datetimeFigureOut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1/18/2017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1D87A97D-C947-49B7-8A09-05685378B470}" type="slidenum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43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2AC6A6FF-6495-4CE3-B004-A14CDB798215}" type="datetimeFigureOut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1/18/2017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98B51461-A30B-4C69-AD95-BAA13E56A0F1}" type="slidenum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337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BEE27722-7735-4F9B-8713-B52FC3B5F93A}" type="datetimeFigureOut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1/18/2017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822AF9A7-0948-422E-8263-9B6AEE074CD3}" type="slidenum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86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00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653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ACCE3795-523E-4D46-B213-F428DF9795D2}" type="datetimeFigureOut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1/18/2017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800" b="0"/>
            </a:lvl1pPr>
          </a:lstStyle>
          <a:p>
            <a:fld id="{282C9ACA-901D-4B52-ACDB-0E0D583374BA}" type="slidenum">
              <a:rPr lang="en-US">
                <a:solidFill>
                  <a:prstClr val="black"/>
                </a:solidFill>
                <a:latin typeface="Arial" pitchFamily="34" charset="0"/>
                <a:cs typeface="+mn-cs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92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4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background 5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315200" cy="868363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Box 13"/>
          <p:cNvSpPr txBox="1">
            <a:spLocks noChangeArrowheads="1"/>
          </p:cNvSpPr>
          <p:nvPr/>
        </p:nvSpPr>
        <p:spPr bwMode="auto">
          <a:xfrm>
            <a:off x="457200" y="6553200"/>
            <a:ext cx="1676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Rockwel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9pPr>
          </a:lstStyle>
          <a:p>
            <a:pPr defTabSz="457200" eaLnBrk="1" hangingPunct="1">
              <a:defRPr/>
            </a:pPr>
            <a:r>
              <a:rPr lang="en-US" sz="800" b="1" smtClean="0">
                <a:solidFill>
                  <a:srgbClr val="595959"/>
                </a:solidFill>
                <a:latin typeface="Arial" pitchFamily="34" charset="0"/>
                <a:cs typeface="Arial" pitchFamily="34" charset="0"/>
              </a:rPr>
              <a:t>© 2011 U.S. Soccer</a:t>
            </a:r>
          </a:p>
        </p:txBody>
      </p:sp>
      <p:sp>
        <p:nvSpPr>
          <p:cNvPr id="1030" name="TextBox 14"/>
          <p:cNvSpPr txBox="1">
            <a:spLocks noChangeArrowheads="1"/>
          </p:cNvSpPr>
          <p:nvPr/>
        </p:nvSpPr>
        <p:spPr bwMode="auto">
          <a:xfrm>
            <a:off x="8229600" y="6553200"/>
            <a:ext cx="4572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Rockwel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9pPr>
          </a:lstStyle>
          <a:p>
            <a:pPr algn="r" defTabSz="457200" eaLnBrk="1" hangingPunct="1">
              <a:defRPr/>
            </a:pPr>
            <a:fld id="{C9CBC6A1-C240-4526-84BE-88495AE1C289}" type="slidenum">
              <a:rPr lang="en-US" sz="800" b="1" smtClean="0">
                <a:solidFill>
                  <a:srgbClr val="595959"/>
                </a:solidFill>
                <a:latin typeface="Arial" pitchFamily="34" charset="0"/>
                <a:cs typeface="Arial" pitchFamily="34" charset="0"/>
              </a:rPr>
              <a:pPr algn="r" defTabSz="457200" eaLnBrk="1" hangingPunct="1">
                <a:defRPr/>
              </a:pPr>
              <a:t>‹#›</a:t>
            </a:fld>
            <a:endParaRPr lang="en-US" sz="800" b="1" smtClean="0">
              <a:solidFill>
                <a:srgbClr val="59595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1676400" y="6553200"/>
            <a:ext cx="6172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Rockwel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/>
              </a:defRPr>
            </a:lvl9pPr>
          </a:lstStyle>
          <a:p>
            <a:pPr algn="ctr" defTabSz="457200" eaLnBrk="1" hangingPunct="1">
              <a:defRPr/>
            </a:pPr>
            <a:r>
              <a:rPr lang="en-US" sz="800" b="1" smtClean="0">
                <a:solidFill>
                  <a:srgbClr val="595959"/>
                </a:solidFill>
                <a:latin typeface="Arial" pitchFamily="34" charset="0"/>
                <a:cs typeface="Arial" pitchFamily="34" charset="0"/>
              </a:rPr>
              <a:t>CONFIDENTIAL– Not to be shared without U.S. Soccer approval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0800000">
            <a:off x="457200" y="6477000"/>
            <a:ext cx="8229600" cy="1588"/>
          </a:xfrm>
          <a:prstGeom prst="line">
            <a:avLst/>
          </a:prstGeom>
          <a:ln w="9525" cap="rnd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14" descr="Referee Program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38100"/>
            <a:ext cx="9318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Rockwell"/>
          <a:cs typeface="Rockwel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Rockwell"/>
          <a:cs typeface="Rockwell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Rockwell"/>
          <a:cs typeface="Rockwell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Rockwell"/>
          <a:cs typeface="Rockwell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Rockwell"/>
          <a:cs typeface="Rockwell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Rockwell"/>
          <a:ea typeface="Rockwell"/>
          <a:cs typeface="Rockwell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Rockwell"/>
          <a:ea typeface="Rockwell"/>
          <a:cs typeface="Rockwell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Rockwell"/>
          <a:ea typeface="Rockwell"/>
          <a:cs typeface="Rockwell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Rockwell"/>
          <a:ea typeface="Rockwell"/>
          <a:cs typeface="Rockwell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Lucida Grande"/>
        <a:buChar char="»"/>
        <a:defRPr sz="2500" kern="1200">
          <a:solidFill>
            <a:srgbClr val="0D0D0D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Lucida Grande"/>
        <a:buChar char="»"/>
        <a:defRPr sz="2500" kern="1200">
          <a:solidFill>
            <a:srgbClr val="0D0D0D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Lucida Grande"/>
        <a:buChar char="»"/>
        <a:defRPr sz="2500" kern="1200">
          <a:solidFill>
            <a:srgbClr val="0D0D0D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Lucida Grande"/>
        <a:buChar char="»"/>
        <a:defRPr sz="2500" kern="1200">
          <a:solidFill>
            <a:srgbClr val="0D0D0D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Lucida Grande"/>
        <a:buChar char="»"/>
        <a:defRPr sz="2500" kern="1200">
          <a:solidFill>
            <a:srgbClr val="0D0D0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29200" y="1047750"/>
            <a:ext cx="3962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LAW 12              </a:t>
            </a:r>
          </a:p>
          <a:p>
            <a:pPr algn="ctr" eaLnBrk="0" hangingPunct="0">
              <a:spcBef>
                <a:spcPct val="50000"/>
              </a:spcBef>
            </a:pPr>
            <a:endParaRPr lang="en-US" sz="3600" b="1" dirty="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Fouls and Misconduct</a:t>
            </a:r>
          </a:p>
        </p:txBody>
      </p:sp>
      <p:pic>
        <p:nvPicPr>
          <p:cNvPr id="5" name="Picture 4" descr="goalkee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99444"/>
            <a:ext cx="3810000" cy="451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5927725"/>
            <a:ext cx="3505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Fouls Overview</a:t>
            </a:r>
            <a:endParaRPr lang="en-US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172200" y="4419600"/>
            <a:ext cx="1524000" cy="1524000"/>
            <a:chOff x="3936" y="1891"/>
            <a:chExt cx="1536" cy="159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4102" y="1891"/>
            <a:ext cx="1031" cy="1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2" name="Bitmap Image" r:id="rId4" imgW="1609524" imgH="2266667" progId="PBrush">
                    <p:embed/>
                  </p:oleObj>
                </mc:Choice>
                <mc:Fallback>
                  <p:oleObj name="Bitmap Image" r:id="rId4" imgW="1609524" imgH="2266667" progId="PBrush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2" y="1891"/>
                          <a:ext cx="1031" cy="15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" name="Picture 8" descr="ftgotg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6" y="2976"/>
              <a:ext cx="153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3" descr="OhioSouthogo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057400" y="2286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Law 12:  Fouls  Overview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29600" y="6477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2017</a:t>
            </a:r>
            <a:endParaRPr lang="en-US" dirty="0"/>
          </a:p>
        </p:txBody>
      </p:sp>
      <p:pic>
        <p:nvPicPr>
          <p:cNvPr id="13" name="Picture 2" descr="OhioSouthshirt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5334000" cy="762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DFK FOULS – 10 TOTAL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00400"/>
            <a:ext cx="8305800" cy="2590800"/>
          </a:xfrm>
        </p:spPr>
        <p:txBody>
          <a:bodyPr/>
          <a:lstStyle/>
          <a:p>
            <a:pPr marL="0" indent="0" eaLnBrk="1" hangingPunct="1">
              <a:buClr>
                <a:srgbClr val="0000FF"/>
              </a:buClr>
              <a:buSzPct val="90000"/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(3) with the Feet </a:t>
            </a:r>
          </a:p>
          <a:p>
            <a:pPr marL="0" indent="0" eaLnBrk="1" hangingPunct="1">
              <a:buClr>
                <a:srgbClr val="0000FF"/>
              </a:buClr>
              <a:buSzPct val="90000"/>
              <a:buNone/>
            </a:pP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buClr>
                <a:srgbClr val="C00000"/>
              </a:buClr>
              <a:buSzPct val="90000"/>
              <a:buFont typeface="+mj-lt"/>
              <a:buAutoNum type="arabicPeriod" startAt="5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Kicks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attempts to kick an opponent</a:t>
            </a:r>
          </a:p>
          <a:p>
            <a:pPr marL="609600" indent="-609600" eaLnBrk="1" hangingPunct="1">
              <a:buClr>
                <a:srgbClr val="C00000"/>
              </a:buClr>
              <a:buSzPct val="90000"/>
              <a:buFont typeface="+mj-lt"/>
              <a:buAutoNum type="arabicPeriod" startAt="5"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Trips or attempts to trip an opponent</a:t>
            </a:r>
          </a:p>
          <a:p>
            <a:pPr marL="609600" indent="-609600" eaLnBrk="1" hangingPunct="1">
              <a:buClr>
                <a:srgbClr val="C00000"/>
              </a:buClr>
              <a:buSzPct val="90000"/>
              <a:buFont typeface="+mj-lt"/>
              <a:buAutoNum type="arabicPeriod" startAt="5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Tackles or Challenges an opponent </a:t>
            </a:r>
          </a:p>
          <a:p>
            <a:pPr marL="609600" indent="-609600" eaLnBrk="1" hangingPunct="1">
              <a:buClr>
                <a:srgbClr val="0000FF"/>
              </a:buClr>
              <a:buSzPct val="90000"/>
              <a:buFont typeface="Monotype Sorts" pitchFamily="2" charset="2"/>
              <a:buAutoNum type="arabicPeriod" startAt="5"/>
            </a:pPr>
            <a:endParaRPr lang="en-US" sz="2800" b="1" dirty="0" smtClean="0"/>
          </a:p>
          <a:p>
            <a:pPr marL="609600" indent="-609600" eaLnBrk="1" hangingPunct="1">
              <a:buClr>
                <a:srgbClr val="0000FF"/>
              </a:buClr>
              <a:buSzPct val="90000"/>
              <a:buFont typeface="Monotype Sorts" pitchFamily="2" charset="2"/>
              <a:buAutoNum type="arabicPeriod" startAt="5"/>
            </a:pPr>
            <a:endParaRPr lang="en-US" sz="2800" b="1" dirty="0" smtClean="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04800" y="1371600"/>
            <a:ext cx="86106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  <a:buFontTx/>
              <a:buChar char=" "/>
            </a:pPr>
            <a:r>
              <a:rPr lang="en-US" sz="2400" b="1" dirty="0"/>
              <a:t>The first 7 DFK fouls result in a </a:t>
            </a:r>
            <a:r>
              <a:rPr lang="en-US" sz="2400" b="1" dirty="0" smtClean="0"/>
              <a:t>DFK if </a:t>
            </a:r>
            <a:r>
              <a:rPr lang="en-US" sz="2400" b="1" dirty="0"/>
              <a:t>the referee decides it was done </a:t>
            </a:r>
            <a:r>
              <a:rPr lang="en-US" sz="2400" b="1" dirty="0">
                <a:solidFill>
                  <a:srgbClr val="FF0000"/>
                </a:solidFill>
              </a:rPr>
              <a:t>carelessly, recklessly or using excessive </a:t>
            </a:r>
            <a:r>
              <a:rPr lang="en-US" sz="2400" b="1" dirty="0" smtClean="0">
                <a:solidFill>
                  <a:srgbClr val="FF0000"/>
                </a:solidFill>
              </a:rPr>
              <a:t>force.  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WHAT ARE THEY??</a:t>
            </a:r>
            <a:endParaRPr lang="en-US" sz="2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5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2843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5181600" cy="762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DFK FOULS – 10 TOTAL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70560" y="1752600"/>
            <a:ext cx="7330440" cy="4038600"/>
          </a:xfrm>
        </p:spPr>
        <p:txBody>
          <a:bodyPr/>
          <a:lstStyle/>
          <a:p>
            <a:pPr marL="609600" indent="-609600" eaLnBrk="1" hangingPunct="1">
              <a:buClr>
                <a:srgbClr val="0000FF"/>
              </a:buClr>
              <a:buSzPct val="90000"/>
              <a:buFont typeface="Monotype Sorts" pitchFamily="2" charset="2"/>
              <a:buAutoNum type="arabicPeriod"/>
            </a:pPr>
            <a:endParaRPr lang="en-US" sz="2400" b="1" dirty="0" smtClean="0"/>
          </a:p>
          <a:p>
            <a:pPr marL="609600" indent="-609600" eaLnBrk="1" hangingPunct="1">
              <a:buClr>
                <a:srgbClr val="0000FF"/>
              </a:buClr>
              <a:buSzPct val="90000"/>
              <a:buFontTx/>
              <a:buAutoNum type="arabicPeriod" startAt="8"/>
            </a:pPr>
            <a:r>
              <a:rPr lang="en-US" sz="2800" b="1" dirty="0" smtClean="0"/>
              <a:t>Holds an opponent</a:t>
            </a:r>
          </a:p>
          <a:p>
            <a:pPr marL="609600" indent="-609600" eaLnBrk="1" hangingPunct="1">
              <a:buClr>
                <a:srgbClr val="0000FF"/>
              </a:buClr>
              <a:buSzPct val="90000"/>
              <a:buFont typeface="Monotype Sorts" pitchFamily="2" charset="2"/>
              <a:buAutoNum type="arabicPeriod" startAt="8"/>
            </a:pPr>
            <a:r>
              <a:rPr lang="en-US" sz="2800" b="1" dirty="0" smtClean="0"/>
              <a:t>Spits at an opponent</a:t>
            </a:r>
          </a:p>
          <a:p>
            <a:pPr marL="609600" indent="-609600" eaLnBrk="1" hangingPunct="1">
              <a:buClr>
                <a:srgbClr val="0000FF"/>
              </a:buClr>
              <a:buSzPct val="90000"/>
              <a:buFont typeface="Monotype Sorts" pitchFamily="2" charset="2"/>
              <a:buAutoNum type="arabicPeriod" startAt="8"/>
            </a:pPr>
            <a:r>
              <a:rPr lang="en-US" sz="2800" b="1" dirty="0" smtClean="0"/>
              <a:t>Handles the ball deliberately (except for the goalkeeper within his/her own penalty area)</a:t>
            </a:r>
            <a:endParaRPr lang="en-US" sz="2800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" y="1295400"/>
            <a:ext cx="8610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  <a:buFontTx/>
              <a:buChar char=" "/>
            </a:pPr>
            <a:r>
              <a:rPr lang="en-US" sz="2800" b="1" dirty="0">
                <a:solidFill>
                  <a:srgbClr val="0000CC"/>
                </a:solidFill>
              </a:rPr>
              <a:t>The other </a:t>
            </a:r>
            <a:r>
              <a:rPr lang="en-US" sz="2800" b="1" dirty="0" smtClean="0">
                <a:solidFill>
                  <a:srgbClr val="0000CC"/>
                </a:solidFill>
              </a:rPr>
              <a:t>3 DFK </a:t>
            </a:r>
            <a:r>
              <a:rPr lang="en-US" sz="2800" b="1" dirty="0">
                <a:solidFill>
                  <a:srgbClr val="0000CC"/>
                </a:solidFill>
              </a:rPr>
              <a:t>fouls </a:t>
            </a:r>
            <a:r>
              <a:rPr lang="en-US" sz="2800" b="1" dirty="0" smtClean="0">
                <a:solidFill>
                  <a:srgbClr val="0000CC"/>
                </a:solidFill>
              </a:rPr>
              <a:t>are??</a:t>
            </a:r>
            <a:endParaRPr lang="en-US" sz="2800" dirty="0">
              <a:solidFill>
                <a:srgbClr val="0000CC"/>
              </a:solidFill>
            </a:endParaRPr>
          </a:p>
        </p:txBody>
      </p:sp>
      <p:pic>
        <p:nvPicPr>
          <p:cNvPr id="5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" y="1219200"/>
            <a:ext cx="7772400" cy="1828800"/>
          </a:xfrm>
        </p:spPr>
        <p:txBody>
          <a:bodyPr/>
          <a:lstStyle/>
          <a:p>
            <a:pPr algn="ctr" eaLnBrk="1" hangingPunct="1"/>
            <a:r>
              <a:rPr lang="en-US" sz="5400" b="1" dirty="0" smtClean="0">
                <a:solidFill>
                  <a:schemeClr val="tx1"/>
                </a:solidFill>
              </a:rPr>
              <a:t>INDIRECT FREE KICK (IFK) FOULS</a:t>
            </a:r>
            <a:endParaRPr lang="en-US" sz="5400" dirty="0" smtClean="0">
              <a:solidFill>
                <a:schemeClr val="tx1"/>
              </a:solidFill>
            </a:endParaRPr>
          </a:p>
        </p:txBody>
      </p:sp>
      <p:pic>
        <p:nvPicPr>
          <p:cNvPr id="3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724850" y="3200400"/>
            <a:ext cx="6047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How Many??</a:t>
            </a:r>
          </a:p>
          <a:p>
            <a:pPr algn="ctr"/>
            <a:endParaRPr lang="en-US" sz="1200" b="1" dirty="0"/>
          </a:p>
          <a:p>
            <a:pPr algn="ctr"/>
            <a:r>
              <a:rPr lang="en-US" sz="5400" b="1" dirty="0" smtClean="0">
                <a:solidFill>
                  <a:srgbClr val="0000CC"/>
                </a:solidFill>
              </a:rPr>
              <a:t>7</a:t>
            </a:r>
          </a:p>
          <a:p>
            <a:r>
              <a:rPr lang="en-US" sz="4800" b="1" dirty="0" smtClean="0">
                <a:solidFill>
                  <a:srgbClr val="0000CC"/>
                </a:solidFill>
              </a:rPr>
              <a:t>4 by the Goalkeeper </a:t>
            </a:r>
          </a:p>
          <a:p>
            <a:r>
              <a:rPr lang="en-US" sz="4800" b="1" dirty="0" smtClean="0">
                <a:solidFill>
                  <a:srgbClr val="0000CC"/>
                </a:solidFill>
              </a:rPr>
              <a:t>3 by the Players</a:t>
            </a:r>
            <a:endParaRPr lang="en-US" sz="4800" b="1" dirty="0">
              <a:solidFill>
                <a:srgbClr val="0000CC"/>
              </a:solidFill>
            </a:endParaRPr>
          </a:p>
        </p:txBody>
      </p:sp>
      <p:pic>
        <p:nvPicPr>
          <p:cNvPr id="5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24157" y="138519"/>
            <a:ext cx="7895685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</a:rPr>
              <a:t>IFK Fouls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2578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76200"/>
            <a:ext cx="57150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IFK FOULS – 7 TOTAL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0" indent="0" eaLnBrk="1" hangingPunct="1">
              <a:buClr>
                <a:srgbClr val="0000FF"/>
              </a:buClr>
              <a:buSzPct val="90000"/>
              <a:buNone/>
              <a:defRPr/>
            </a:pPr>
            <a:endParaRPr lang="en-US" sz="1000" b="1" dirty="0" smtClean="0"/>
          </a:p>
          <a:p>
            <a:pPr marL="533400" indent="-533400" algn="ctr" eaLnBrk="1" hangingPunct="1">
              <a:buClr>
                <a:srgbClr val="0000FF"/>
              </a:buClr>
              <a:buSzPct val="90000"/>
              <a:buFont typeface="Monotype Sorts" pitchFamily="2" charset="2"/>
              <a:buNone/>
              <a:defRPr/>
            </a:pP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are the </a:t>
            </a:r>
          </a:p>
          <a:p>
            <a:pPr marL="533400" indent="-533400" algn="ctr" eaLnBrk="1" hangingPunct="1">
              <a:buClr>
                <a:srgbClr val="0000FF"/>
              </a:buClr>
              <a:buSzPct val="90000"/>
              <a:buFont typeface="Monotype Sorts" pitchFamily="2" charset="2"/>
              <a:buNone/>
              <a:defRPr/>
            </a:pP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by Goalkeeper Inside Own Penalty Area?</a:t>
            </a:r>
          </a:p>
          <a:p>
            <a:pPr marL="533400" indent="-533400" algn="ctr" eaLnBrk="1" hangingPunct="1">
              <a:buClr>
                <a:srgbClr val="0000FF"/>
              </a:buClr>
              <a:buSzPct val="90000"/>
              <a:buFont typeface="Monotype Sorts" pitchFamily="2" charset="2"/>
              <a:buNone/>
              <a:defRPr/>
            </a:pPr>
            <a:endPara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1" hangingPunct="1">
              <a:buClr>
                <a:srgbClr val="0000FF"/>
              </a:buClr>
              <a:buSzPct val="90000"/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Takes more than 6 seconds while controlling the ball with their hands before releasing it from their possession</a:t>
            </a:r>
          </a:p>
          <a:p>
            <a:pPr marL="457200" indent="-457200" eaLnBrk="1" hangingPunct="1">
              <a:buClr>
                <a:srgbClr val="0000FF"/>
              </a:buClr>
              <a:buSzPct val="90000"/>
              <a:buFont typeface="+mj-lt"/>
              <a:buAutoNum type="arabicPeriod"/>
              <a:defRPr/>
            </a:pPr>
            <a:endParaRPr lang="en-US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1" hangingPunct="1">
              <a:buClr>
                <a:srgbClr val="0000FF"/>
              </a:buClr>
              <a:buSzPct val="90000"/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Touches ball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again with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hands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prior to touch by another player</a:t>
            </a:r>
          </a:p>
          <a:p>
            <a:pPr marL="457200" indent="-457200" eaLnBrk="1" hangingPunct="1">
              <a:buClr>
                <a:srgbClr val="0000FF"/>
              </a:buClr>
              <a:buSzPct val="90000"/>
              <a:buFont typeface="+mj-lt"/>
              <a:buAutoNum type="arabicPeriod"/>
              <a:defRPr/>
            </a:pPr>
            <a:endParaRPr lang="en-US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1" hangingPunct="1">
              <a:buClr>
                <a:srgbClr val="0000FF"/>
              </a:buClr>
              <a:buSzPct val="90000"/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ouches ball with hands after it is deliberately kicked to him/her by a team-mate</a:t>
            </a:r>
          </a:p>
          <a:p>
            <a:pPr marL="457200" indent="-457200" eaLnBrk="1" hangingPunct="1">
              <a:buClr>
                <a:srgbClr val="0000FF"/>
              </a:buClr>
              <a:buSzPct val="90000"/>
              <a:buFont typeface="+mj-lt"/>
              <a:buAutoNum type="arabicPeriod"/>
              <a:defRPr/>
            </a:pPr>
            <a:endParaRPr lang="en-US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1" hangingPunct="1">
              <a:buClr>
                <a:srgbClr val="0000FF"/>
              </a:buClr>
              <a:buSzPct val="90000"/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Touches ball with hands after receiving it directly from  throw-in by team-mate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76200"/>
            <a:ext cx="57150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IFK FOULS – 7 TOTAL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848600" cy="4800600"/>
          </a:xfrm>
        </p:spPr>
        <p:txBody>
          <a:bodyPr/>
          <a:lstStyle/>
          <a:p>
            <a:pPr marL="0" indent="0" algn="ctr" eaLnBrk="1" hangingPunct="1">
              <a:buClr>
                <a:srgbClr val="0000FF"/>
              </a:buClr>
              <a:buSzPct val="90000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What are the </a:t>
            </a:r>
            <a:r>
              <a:rPr lang="en-US" sz="4000" b="1" u="sng" dirty="0" smtClean="0">
                <a:solidFill>
                  <a:schemeClr val="tx1"/>
                </a:solidFill>
              </a:rPr>
              <a:t>3 by Players?</a:t>
            </a:r>
            <a:endParaRPr lang="en-US" sz="4000" b="1" u="sng" dirty="0" smtClean="0"/>
          </a:p>
          <a:p>
            <a:pPr marL="0" indent="0" eaLnBrk="1" hangingPunct="1">
              <a:buClr>
                <a:srgbClr val="0000FF"/>
              </a:buClr>
              <a:buSzPct val="90000"/>
              <a:buNone/>
              <a:defRPr/>
            </a:pPr>
            <a:endParaRPr lang="en-US" sz="2000" b="1" dirty="0" smtClean="0"/>
          </a:p>
          <a:p>
            <a:pPr marL="457200" indent="-457200" eaLnBrk="1" hangingPunct="1">
              <a:buClr>
                <a:srgbClr val="0000FF"/>
              </a:buClr>
              <a:buSzPct val="90000"/>
              <a:buAutoNum type="arabicPeriod" startAt="5"/>
              <a:defRPr/>
            </a:pPr>
            <a:r>
              <a:rPr lang="en-US" sz="2400" b="1" dirty="0" smtClean="0"/>
              <a:t>Plays in a dangerous manner</a:t>
            </a:r>
          </a:p>
          <a:p>
            <a:pPr marL="0" indent="0" eaLnBrk="1" hangingPunct="1">
              <a:buClr>
                <a:srgbClr val="0000FF"/>
              </a:buClr>
              <a:buSzPct val="90000"/>
              <a:buNone/>
              <a:defRPr/>
            </a:pPr>
            <a:endParaRPr lang="en-US" sz="1200" b="1" dirty="0" smtClean="0"/>
          </a:p>
          <a:p>
            <a:pPr marL="457200" indent="-457200" eaLnBrk="1" hangingPunct="1">
              <a:buClr>
                <a:srgbClr val="0000FF"/>
              </a:buClr>
              <a:buSzPct val="90000"/>
              <a:buAutoNum type="arabicPeriod" startAt="6"/>
              <a:defRPr/>
            </a:pPr>
            <a:r>
              <a:rPr lang="en-US" sz="2400" b="1" dirty="0" smtClean="0"/>
              <a:t>Impedes the progress of an opponent</a:t>
            </a:r>
          </a:p>
          <a:p>
            <a:pPr marL="0" indent="0" eaLnBrk="1" hangingPunct="1">
              <a:buClr>
                <a:srgbClr val="0000FF"/>
              </a:buClr>
              <a:buSzPct val="90000"/>
              <a:buNone/>
              <a:defRPr/>
            </a:pPr>
            <a:endParaRPr lang="en-US" sz="1200" b="1" dirty="0" smtClean="0"/>
          </a:p>
          <a:p>
            <a:pPr marL="457200" indent="-457200" eaLnBrk="1" hangingPunct="1">
              <a:buClr>
                <a:srgbClr val="0000FF"/>
              </a:buClr>
              <a:buSzPct val="90000"/>
              <a:buAutoNum type="arabicPeriod" startAt="7"/>
              <a:defRPr/>
            </a:pPr>
            <a:r>
              <a:rPr lang="en-US" sz="2400" b="1" dirty="0" smtClean="0"/>
              <a:t>Prevents goalkeeper from releasing the ball</a:t>
            </a:r>
          </a:p>
          <a:p>
            <a:pPr marL="457200" indent="-457200" eaLnBrk="1" hangingPunct="1">
              <a:buClr>
                <a:srgbClr val="0000FF"/>
              </a:buClr>
              <a:buSzPct val="90000"/>
              <a:buAutoNum type="arabicPeriod" startAt="7"/>
              <a:defRPr/>
            </a:pPr>
            <a:endParaRPr lang="en-US" sz="1200" b="1" dirty="0"/>
          </a:p>
          <a:p>
            <a:pPr marL="533400" indent="-533400" eaLnBrk="1" hangingPunct="1">
              <a:buClr>
                <a:srgbClr val="0000FF"/>
              </a:buClr>
              <a:buSzPct val="90000"/>
              <a:buFont typeface="Monotype Sorts" pitchFamily="2" charset="2"/>
              <a:buAutoNum type="arabicPeriod"/>
              <a:defRPr/>
            </a:pPr>
            <a:endParaRPr lang="en-US" sz="1000" b="1" dirty="0" smtClean="0"/>
          </a:p>
        </p:txBody>
      </p:sp>
      <p:pic>
        <p:nvPicPr>
          <p:cNvPr id="4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68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514600"/>
          </a:xfrm>
        </p:spPr>
        <p:txBody>
          <a:bodyPr/>
          <a:lstStyle/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 smtClean="0"/>
              <a:t>Quick Rule of Thumb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If the offence </a:t>
            </a:r>
            <a:r>
              <a:rPr lang="en-US" sz="4800" b="1" dirty="0"/>
              <a:t>involves contact it is </a:t>
            </a:r>
            <a:r>
              <a:rPr lang="en-US" sz="4800" b="1" dirty="0" smtClean="0"/>
              <a:t>penalized </a:t>
            </a:r>
            <a:r>
              <a:rPr lang="en-US" sz="4800" b="1" dirty="0"/>
              <a:t>by a </a:t>
            </a:r>
            <a:r>
              <a:rPr lang="en-US" sz="4800" b="1" dirty="0" smtClean="0"/>
              <a:t>DFK.</a:t>
            </a:r>
            <a:endParaRPr lang="en-US" sz="4800" b="1" dirty="0"/>
          </a:p>
        </p:txBody>
      </p:sp>
      <p:pic>
        <p:nvPicPr>
          <p:cNvPr id="4" name="Picture 2" descr="OhioSouthshirt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1266" y="126907"/>
            <a:ext cx="7895685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</a:rPr>
              <a:t>DFK or IFK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8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0292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FOULS – Definition </a:t>
            </a:r>
            <a:endParaRPr lang="en-US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47700" y="2057400"/>
            <a:ext cx="78486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indent="3175" algn="ctr" eaLnBrk="0" hangingPunct="0">
              <a:lnSpc>
                <a:spcPct val="110000"/>
              </a:lnSpc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latin typeface="Times New Roman" pitchFamily="18" charset="0"/>
              </a:rPr>
              <a:t>A foul is an infraction for which a Direct Free Kick (DFK) or an Indirect Free Kick (IFK) is awarded.  </a:t>
            </a:r>
            <a:endParaRPr lang="en-US" sz="4400" b="1" dirty="0">
              <a:latin typeface="Times New Roman" pitchFamily="18" charset="0"/>
            </a:endParaRPr>
          </a:p>
        </p:txBody>
      </p:sp>
      <p:pic>
        <p:nvPicPr>
          <p:cNvPr id="6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675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0292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FOULS – Definition </a:t>
            </a:r>
            <a:endParaRPr lang="en-US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47700" y="1981200"/>
            <a:ext cx="78486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indent="3175" algn="ctr" eaLnBrk="0" hangingPunct="0">
              <a:lnSpc>
                <a:spcPct val="110000"/>
              </a:lnSpc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latin typeface="Times New Roman" pitchFamily="18" charset="0"/>
              </a:rPr>
              <a:t>There  are the 4 Criteria required for a “foul” to occur.</a:t>
            </a:r>
          </a:p>
          <a:p>
            <a:pPr indent="3175" algn="ctr" eaLnBrk="0" hangingPunct="0">
              <a:lnSpc>
                <a:spcPct val="110000"/>
              </a:lnSpc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None/>
            </a:pPr>
            <a:endParaRPr lang="en-US" sz="4400" b="1" dirty="0">
              <a:latin typeface="Times New Roman" pitchFamily="18" charset="0"/>
            </a:endParaRPr>
          </a:p>
          <a:p>
            <a:pPr indent="3175" algn="ctr" eaLnBrk="0" hangingPunct="0">
              <a:lnSpc>
                <a:spcPct val="110000"/>
              </a:lnSpc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latin typeface="Times New Roman" pitchFamily="18" charset="0"/>
              </a:rPr>
              <a:t>What are they?</a:t>
            </a:r>
            <a:endParaRPr lang="en-US" sz="4400" b="1" dirty="0">
              <a:latin typeface="Times New Roman" pitchFamily="18" charset="0"/>
            </a:endParaRPr>
          </a:p>
        </p:txBody>
      </p:sp>
      <p:pic>
        <p:nvPicPr>
          <p:cNvPr id="6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0292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FOULS – Definition </a:t>
            </a:r>
            <a:endParaRPr lang="en-US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70560" y="2133600"/>
            <a:ext cx="784860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indent="3175" algn="ctr" eaLnBrk="0" hangingPunct="0">
              <a:lnSpc>
                <a:spcPct val="110000"/>
              </a:lnSpc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None/>
            </a:pP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00200" y="4343400"/>
            <a:ext cx="6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What Are They 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7857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0292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FOULS – Definition </a:t>
            </a:r>
            <a:endParaRPr lang="en-US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70560" y="1219200"/>
            <a:ext cx="7848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indent="3175" eaLnBrk="0" hangingPunct="0">
              <a:lnSpc>
                <a:spcPct val="110000"/>
              </a:lnSpc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latin typeface="Times New Roman" pitchFamily="18" charset="0"/>
              </a:rPr>
              <a:t>The 4 Criteria are:</a:t>
            </a:r>
            <a:endParaRPr lang="en-US" sz="4400" b="1" dirty="0">
              <a:latin typeface="Times New Roman" pitchFamily="18" charset="0"/>
            </a:endParaRPr>
          </a:p>
        </p:txBody>
      </p:sp>
      <p:pic>
        <p:nvPicPr>
          <p:cNvPr id="6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0" y="2313325"/>
            <a:ext cx="69951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b="1" dirty="0" smtClean="0"/>
              <a:t>  Who By</a:t>
            </a:r>
          </a:p>
          <a:p>
            <a:pPr marL="342900" indent="-342900">
              <a:buAutoNum type="arabicPeriod"/>
            </a:pPr>
            <a:endParaRPr lang="en-US" sz="2000" b="1" dirty="0"/>
          </a:p>
          <a:p>
            <a:pPr marL="342900" indent="-342900">
              <a:buAutoNum type="arabicPeriod"/>
            </a:pPr>
            <a:r>
              <a:rPr lang="en-US" sz="4000" b="1" dirty="0" smtClean="0"/>
              <a:t>  Against Who</a:t>
            </a:r>
          </a:p>
          <a:p>
            <a:pPr marL="342900" indent="-342900">
              <a:buAutoNum type="arabicPeriod"/>
            </a:pPr>
            <a:endParaRPr lang="en-US" sz="2000" b="1" dirty="0"/>
          </a:p>
          <a:p>
            <a:pPr marL="342900" indent="-342900">
              <a:buAutoNum type="arabicPeriod"/>
            </a:pPr>
            <a:r>
              <a:rPr lang="en-US" sz="4000" b="1" dirty="0" smtClean="0"/>
              <a:t>  Where</a:t>
            </a:r>
          </a:p>
          <a:p>
            <a:pPr marL="342900" indent="-342900">
              <a:buAutoNum type="arabicPeriod"/>
            </a:pPr>
            <a:endParaRPr lang="en-US" sz="2000" b="1" dirty="0"/>
          </a:p>
          <a:p>
            <a:pPr marL="342900" indent="-342900">
              <a:buAutoNum type="arabicPeriod"/>
            </a:pPr>
            <a:r>
              <a:rPr lang="en-US" sz="4000" b="1" dirty="0" smtClean="0"/>
              <a:t>  When </a:t>
            </a:r>
            <a:endParaRPr lang="en-US" sz="4000" b="1" dirty="0"/>
          </a:p>
        </p:txBody>
      </p:sp>
      <p:pic>
        <p:nvPicPr>
          <p:cNvPr id="7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215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0292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FOULS – Definition </a:t>
            </a:r>
            <a:endParaRPr lang="en-US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47700" y="1524000"/>
            <a:ext cx="78486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indent="3175" eaLnBrk="0" hangingPunct="0">
              <a:lnSpc>
                <a:spcPct val="110000"/>
              </a:lnSpc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</a:rPr>
              <a:t>A DFK or IFK is awarded for a FOUL if the infraction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was committed: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600200" y="2971800"/>
            <a:ext cx="6019800" cy="2667000"/>
          </a:xfrm>
          <a:prstGeom prst="rect">
            <a:avLst/>
          </a:prstGeom>
          <a:solidFill>
            <a:schemeClr val="bg1">
              <a:lumMod val="85000"/>
              <a:alpha val="21000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by a player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against an opponent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who is also a player (except handling)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800" b="1" i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 the field of 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play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endParaRPr lang="en-US" sz="2800" b="1" i="1" dirty="0">
              <a:solidFill>
                <a:srgbClr val="FFC000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800" b="1" i="1" dirty="0">
                <a:solidFill>
                  <a:srgbClr val="33CC33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while the ball is in </a:t>
            </a:r>
            <a:r>
              <a:rPr lang="en-US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play</a:t>
            </a:r>
            <a:endParaRPr lang="en-US" sz="2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3824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6764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chemeClr val="tx1"/>
                </a:solidFill>
              </a:rPr>
              <a:t>How Many Kinds of Fouls are there??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  <p:pic>
        <p:nvPicPr>
          <p:cNvPr id="3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433595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What are They ??</a:t>
            </a:r>
            <a:endParaRPr lang="en-US" sz="44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97939" y="3200400"/>
            <a:ext cx="8077200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</a:rPr>
              <a:t>Two </a:t>
            </a:r>
            <a:r>
              <a:rPr lang="en-US" sz="4400" b="1" dirty="0" smtClean="0">
                <a:solidFill>
                  <a:srgbClr val="FF0000"/>
                </a:solidFill>
              </a:rPr>
              <a:t>Kinds </a:t>
            </a:r>
            <a:r>
              <a:rPr lang="en-US" sz="4400" b="1" dirty="0">
                <a:solidFill>
                  <a:srgbClr val="FF0000"/>
                </a:solidFill>
              </a:rPr>
              <a:t>of </a:t>
            </a:r>
            <a:r>
              <a:rPr lang="en-US" sz="4400" b="1" dirty="0" smtClean="0">
                <a:solidFill>
                  <a:srgbClr val="FF0000"/>
                </a:solidFill>
              </a:rPr>
              <a:t>Fouls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91115" y="5181600"/>
            <a:ext cx="7895685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</a:rPr>
              <a:t>DFK and IFK Fouls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24157" y="138519"/>
            <a:ext cx="7895685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</a:rPr>
              <a:t>DFK and IFK Fouls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938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sz="5400" b="1" dirty="0" smtClean="0">
                <a:solidFill>
                  <a:schemeClr val="tx1"/>
                </a:solidFill>
              </a:rPr>
              <a:t>DIRECT FREE KICK (DFK) FOULS</a:t>
            </a:r>
            <a:endParaRPr lang="en-US" sz="5400" dirty="0" smtClean="0">
              <a:solidFill>
                <a:schemeClr val="tx1"/>
              </a:solidFill>
            </a:endParaRPr>
          </a:p>
        </p:txBody>
      </p:sp>
      <p:pic>
        <p:nvPicPr>
          <p:cNvPr id="3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15250" y="3852208"/>
            <a:ext cx="733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How Many??</a:t>
            </a:r>
          </a:p>
          <a:p>
            <a:pPr algn="ctr"/>
            <a:endParaRPr lang="en-US" sz="1200" b="1" dirty="0"/>
          </a:p>
          <a:p>
            <a:pPr algn="ctr"/>
            <a:r>
              <a:rPr lang="en-US" sz="5400" b="1" dirty="0" smtClean="0">
                <a:solidFill>
                  <a:srgbClr val="0000CC"/>
                </a:solidFill>
              </a:rPr>
              <a:t>10</a:t>
            </a:r>
            <a:endParaRPr lang="en-US" sz="5400" b="1" dirty="0">
              <a:solidFill>
                <a:srgbClr val="0000CC"/>
              </a:solidFill>
            </a:endParaRPr>
          </a:p>
        </p:txBody>
      </p:sp>
      <p:pic>
        <p:nvPicPr>
          <p:cNvPr id="5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24157" y="138519"/>
            <a:ext cx="7895685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</a:rPr>
              <a:t>DFK Fouls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5334000" cy="762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DFK FOULS – 10 TOTAL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0"/>
            <a:ext cx="8305800" cy="3124200"/>
          </a:xfrm>
        </p:spPr>
        <p:txBody>
          <a:bodyPr/>
          <a:lstStyle/>
          <a:p>
            <a:pPr marL="0" indent="0" eaLnBrk="1" hangingPunct="1">
              <a:buClr>
                <a:srgbClr val="0000FF"/>
              </a:buClr>
              <a:buSzPct val="90000"/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(4) with the Hands or Upper Body</a:t>
            </a:r>
          </a:p>
          <a:p>
            <a:pPr marL="609600" indent="-609600" eaLnBrk="1" hangingPunct="1">
              <a:buClr>
                <a:srgbClr val="0000FF"/>
              </a:buClr>
              <a:buSzPct val="90000"/>
              <a:buFont typeface="Monotype Sorts" pitchFamily="2" charset="2"/>
              <a:buAutoNum type="arabicPeriod"/>
            </a:pPr>
            <a:endParaRPr lang="en-US" sz="20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buClr>
                <a:srgbClr val="C00000"/>
              </a:buClr>
              <a:buSzPct val="90000"/>
              <a:buFont typeface="Monotype Sorts" pitchFamily="2" charset="2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Pushes an opponent</a:t>
            </a:r>
          </a:p>
          <a:p>
            <a:pPr marL="609600" indent="-609600" eaLnBrk="1" hangingPunct="1">
              <a:buClr>
                <a:srgbClr val="C00000"/>
              </a:buClr>
              <a:buSzPct val="90000"/>
              <a:buFont typeface="Monotype Sorts" pitchFamily="2" charset="2"/>
              <a:buAutoNum type="arabicPeriod"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Strikes or attempts to strike an opponent</a:t>
            </a:r>
          </a:p>
          <a:p>
            <a:pPr marL="609600" indent="-609600" eaLnBrk="1" hangingPunct="1">
              <a:buClr>
                <a:srgbClr val="C00000"/>
              </a:buClr>
              <a:buSzPct val="90000"/>
              <a:buFont typeface="Monotype Sorts" pitchFamily="2" charset="2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Charges an opponent</a:t>
            </a:r>
          </a:p>
          <a:p>
            <a:pPr marL="609600" indent="-609600" eaLnBrk="1" hangingPunct="1">
              <a:buClr>
                <a:srgbClr val="C00000"/>
              </a:buClr>
              <a:buSzPct val="90000"/>
              <a:buFont typeface="Monotype Sorts" pitchFamily="2" charset="2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Jumps at an opponent</a:t>
            </a:r>
          </a:p>
          <a:p>
            <a:pPr marL="0" indent="0" eaLnBrk="1" hangingPunct="1">
              <a:buClr>
                <a:srgbClr val="0000FF"/>
              </a:buClr>
              <a:buSzPct val="90000"/>
              <a:buNone/>
            </a:pPr>
            <a:endParaRPr lang="en-US" sz="2800" b="1" dirty="0" smtClean="0"/>
          </a:p>
          <a:p>
            <a:pPr marL="609600" indent="-609600" eaLnBrk="1" hangingPunct="1">
              <a:buClr>
                <a:srgbClr val="0000FF"/>
              </a:buClr>
              <a:buSzPct val="90000"/>
              <a:buFont typeface="Monotype Sorts" pitchFamily="2" charset="2"/>
              <a:buAutoNum type="arabicPeriod"/>
            </a:pPr>
            <a:endParaRPr lang="en-US" sz="2800" b="1" dirty="0" smtClean="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04800" y="1371600"/>
            <a:ext cx="86106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  <a:buFontTx/>
              <a:buChar char=" "/>
            </a:pPr>
            <a:r>
              <a:rPr lang="en-US" sz="2400" b="1" dirty="0"/>
              <a:t>The first 7 DFK fouls result in a </a:t>
            </a:r>
            <a:r>
              <a:rPr lang="en-US" sz="2400" b="1" dirty="0" smtClean="0"/>
              <a:t>DFK if </a:t>
            </a:r>
            <a:r>
              <a:rPr lang="en-US" sz="2400" b="1" dirty="0"/>
              <a:t>the referee decides it was done </a:t>
            </a:r>
            <a:r>
              <a:rPr lang="en-US" sz="2400" b="1" dirty="0">
                <a:solidFill>
                  <a:srgbClr val="FF0000"/>
                </a:solidFill>
              </a:rPr>
              <a:t>carelessly, recklessly or using excessive </a:t>
            </a:r>
            <a:r>
              <a:rPr lang="en-US" sz="2400" b="1" dirty="0" smtClean="0">
                <a:solidFill>
                  <a:srgbClr val="FF0000"/>
                </a:solidFill>
              </a:rPr>
              <a:t>force.  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WHAT ARE THEY??</a:t>
            </a:r>
            <a:endParaRPr lang="en-US" sz="2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5" name="Picture 13" descr="OhioSouthogo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" y="79247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OhioSouthshirt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50800"/>
            <a:ext cx="91440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0"/>
            <a:ext cx="1023257" cy="10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227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454</Words>
  <Application>Microsoft Office PowerPoint</Application>
  <PresentationFormat>On-screen Show (4:3)</PresentationFormat>
  <Paragraphs>107</Paragraphs>
  <Slides>15</Slides>
  <Notes>14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Bitmap Image</vt:lpstr>
      <vt:lpstr>PowerPoint Presentation</vt:lpstr>
      <vt:lpstr>FOULS – Definition </vt:lpstr>
      <vt:lpstr>FOULS – Definition </vt:lpstr>
      <vt:lpstr>FOULS – Definition </vt:lpstr>
      <vt:lpstr>FOULS – Definition </vt:lpstr>
      <vt:lpstr>FOULS – Definition </vt:lpstr>
      <vt:lpstr>How Many Kinds of Fouls are there??</vt:lpstr>
      <vt:lpstr>DIRECT FREE KICK (DFK) FOULS</vt:lpstr>
      <vt:lpstr>DFK FOULS – 10 TOTAL</vt:lpstr>
      <vt:lpstr>DFK FOULS – 10 TOTAL</vt:lpstr>
      <vt:lpstr>DFK FOULS – 10 TOTAL</vt:lpstr>
      <vt:lpstr>INDIRECT FREE KICK (IFK) FOULS</vt:lpstr>
      <vt:lpstr>IFK FOULS – 7 TOTAL</vt:lpstr>
      <vt:lpstr>IFK FOULS – 7 TOTAL</vt:lpstr>
      <vt:lpstr>PowerPoint Presentation</vt:lpstr>
    </vt:vector>
  </TitlesOfParts>
  <Company>Procter &amp; Gamble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 Michael Rothgeb</dc:creator>
  <cp:lastModifiedBy>Charles Keaney</cp:lastModifiedBy>
  <cp:revision>55</cp:revision>
  <cp:lastPrinted>2013-03-11T11:37:07Z</cp:lastPrinted>
  <dcterms:created xsi:type="dcterms:W3CDTF">2006-08-06T11:45:29Z</dcterms:created>
  <dcterms:modified xsi:type="dcterms:W3CDTF">2017-01-18T23:12:32Z</dcterms:modified>
</cp:coreProperties>
</file>