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316" r:id="rId2"/>
    <p:sldId id="270" r:id="rId3"/>
    <p:sldId id="278" r:id="rId4"/>
    <p:sldId id="318" r:id="rId5"/>
    <p:sldId id="294" r:id="rId6"/>
    <p:sldId id="272" r:id="rId7"/>
    <p:sldId id="297" r:id="rId8"/>
    <p:sldId id="291" r:id="rId9"/>
    <p:sldId id="328" r:id="rId10"/>
    <p:sldId id="339" r:id="rId11"/>
    <p:sldId id="341" r:id="rId12"/>
    <p:sldId id="340" r:id="rId13"/>
    <p:sldId id="338" r:id="rId14"/>
    <p:sldId id="343" r:id="rId15"/>
    <p:sldId id="334" r:id="rId16"/>
    <p:sldId id="332" r:id="rId17"/>
    <p:sldId id="344" r:id="rId18"/>
    <p:sldId id="337" r:id="rId19"/>
    <p:sldId id="335" r:id="rId20"/>
    <p:sldId id="342" r:id="rId21"/>
    <p:sldId id="300" r:id="rId22"/>
    <p:sldId id="283" r:id="rId23"/>
    <p:sldId id="284" r:id="rId24"/>
    <p:sldId id="285" r:id="rId25"/>
    <p:sldId id="290" r:id="rId26"/>
    <p:sldId id="280" r:id="rId27"/>
    <p:sldId id="317" r:id="rId28"/>
    <p:sldId id="329" r:id="rId29"/>
    <p:sldId id="298" r:id="rId30"/>
    <p:sldId id="330" r:id="rId31"/>
    <p:sldId id="327" r:id="rId32"/>
    <p:sldId id="325" r:id="rId33"/>
    <p:sldId id="319" r:id="rId34"/>
    <p:sldId id="320" r:id="rId35"/>
    <p:sldId id="321" r:id="rId36"/>
    <p:sldId id="322" r:id="rId37"/>
    <p:sldId id="326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516" autoAdjust="0"/>
    <p:restoredTop sz="95196" autoAdjust="0"/>
  </p:normalViewPr>
  <p:slideViewPr>
    <p:cSldViewPr>
      <p:cViewPr>
        <p:scale>
          <a:sx n="50" d="100"/>
          <a:sy n="50" d="100"/>
        </p:scale>
        <p:origin x="-1764" y="-7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2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D6D6EC-3706-4634-8A0D-41A49FDFA922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BCA63B-6CD9-4123-8789-62EB75506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0742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2A118-C26D-4683-A66B-9B2818916448}" type="datetimeFigureOut">
              <a:rPr lang="en-US" smtClean="0"/>
              <a:t>1/2/2017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F1DF44-49E7-4C37-AC1E-BBD380690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739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Online</a:t>
            </a:r>
            <a:r>
              <a:rPr lang="en-US" sz="1200" b="1" baseline="0" dirty="0" smtClean="0">
                <a:latin typeface="Arial" pitchFamily="34" charset="0"/>
                <a:cs typeface="Arial" pitchFamily="34" charset="0"/>
              </a:rPr>
              <a:t> Training Script: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Welcome to U.S. Soccer’s online training for the Grade 8 &amp; 9 Referee Course.</a:t>
            </a:r>
            <a:r>
              <a:rPr lang="en-US" sz="1200" baseline="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>
              <a:latin typeface="Arial" pitchFamily="34" charset="0"/>
              <a:cs typeface="Arial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Arial" pitchFamily="34" charset="0"/>
                <a:cs typeface="Arial" pitchFamily="34" charset="0"/>
              </a:rPr>
              <a:t>Grade 8 training is specific to preparing officials for the competitive youth game.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>
              <a:latin typeface="Arial" pitchFamily="34" charset="0"/>
              <a:cs typeface="Arial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Arial" pitchFamily="34" charset="0"/>
                <a:cs typeface="Arial" pitchFamily="34" charset="0"/>
              </a:rPr>
              <a:t>Grade 9 training is specific to preparing officials for the small sided and recreational youth game.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>
              <a:latin typeface="Arial" pitchFamily="34" charset="0"/>
              <a:cs typeface="Arial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Arial" pitchFamily="34" charset="0"/>
                <a:cs typeface="Arial" pitchFamily="34" charset="0"/>
              </a:rPr>
              <a:t>This presentation focuses on Law 6 – The Assistant Referees.  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1DF44-49E7-4C37-AC1E-BBD3806906F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3945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baseline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1DF44-49E7-4C37-AC1E-BBD3806906F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1973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baseline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1DF44-49E7-4C37-AC1E-BBD3806906F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1973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baseline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1DF44-49E7-4C37-AC1E-BBD3806906F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1973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baseline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1DF44-49E7-4C37-AC1E-BBD3806906F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1973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baseline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1DF44-49E7-4C37-AC1E-BBD3806906F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1973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baseline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1DF44-49E7-4C37-AC1E-BBD3806906F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1973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baseline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1DF44-49E7-4C37-AC1E-BBD3806906F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1973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baseline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1DF44-49E7-4C37-AC1E-BBD3806906F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1973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baseline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1DF44-49E7-4C37-AC1E-BBD3806906F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1973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baseline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1DF44-49E7-4C37-AC1E-BBD3806906F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197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baseline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1DF44-49E7-4C37-AC1E-BBD3806906F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1973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baseline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1DF44-49E7-4C37-AC1E-BBD3806906F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1973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baseline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1DF44-49E7-4C37-AC1E-BBD3806906F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1973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Online</a:t>
            </a:r>
            <a:r>
              <a:rPr lang="en-US" sz="1200" b="1" baseline="0" dirty="0" smtClean="0">
                <a:latin typeface="Arial" pitchFamily="34" charset="0"/>
                <a:cs typeface="Arial" pitchFamily="34" charset="0"/>
              </a:rPr>
              <a:t> Training Script: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baseline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1DF44-49E7-4C37-AC1E-BBD3806906F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1973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baseline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1DF44-49E7-4C37-AC1E-BBD3806906FF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1973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baseline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1DF44-49E7-4C37-AC1E-BBD3806906FF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1973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1DF44-49E7-4C37-AC1E-BBD3806906FF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1973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1DF44-49E7-4C37-AC1E-BBD3806906FF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1973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1DF44-49E7-4C37-AC1E-BBD3806906FF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1973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baseline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1DF44-49E7-4C37-AC1E-BBD3806906FF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1973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baseline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1DF44-49E7-4C37-AC1E-BBD3806906FF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197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1DF44-49E7-4C37-AC1E-BBD3806906F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1973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baseline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1DF44-49E7-4C37-AC1E-BBD3806906FF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1973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baseline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1DF44-49E7-4C37-AC1E-BBD3806906FF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1973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baseline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1DF44-49E7-4C37-AC1E-BBD3806906FF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1973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baseline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1DF44-49E7-4C37-AC1E-BBD3806906FF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19739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baseline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1DF44-49E7-4C37-AC1E-BBD3806906FF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1973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baseline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1DF44-49E7-4C37-AC1E-BBD3806906FF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19739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baseline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1DF44-49E7-4C37-AC1E-BBD3806906FF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19739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baseline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1DF44-49E7-4C37-AC1E-BBD3806906FF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197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1DF44-49E7-4C37-AC1E-BBD3806906F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197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baseline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1DF44-49E7-4C37-AC1E-BBD3806906F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197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1DF44-49E7-4C37-AC1E-BBD3806906F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197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baseline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1DF44-49E7-4C37-AC1E-BBD3806906F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197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1DF44-49E7-4C37-AC1E-BBD3806906F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1973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baseline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1DF44-49E7-4C37-AC1E-BBD3806906F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197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eg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emf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eg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emf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emf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emf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emf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emf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emf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emf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emf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emf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emf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emf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mooney\Documents\Presentations\Templates\PPTgraphic2011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76200" y="1295400"/>
            <a:ext cx="8991600" cy="5029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447800"/>
            <a:ext cx="8686800" cy="472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371600"/>
            <a:ext cx="8229600" cy="4953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itchFamily="49" charset="0"/>
              <a:buChar char="o"/>
            </a:pPr>
            <a:endParaRPr lang="en-US" sz="3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rmooney\Documents\Images\Laws of the Game\Law 6 - Assistance Referees\SDAHCS2009052448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3"/>
          <a:stretch/>
        </p:blipFill>
        <p:spPr bwMode="auto">
          <a:xfrm>
            <a:off x="104930" y="1354110"/>
            <a:ext cx="4437529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1752600" y="4267200"/>
            <a:ext cx="7162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10253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U.S. Soccer Federation Referee Program</a:t>
            </a:r>
          </a:p>
          <a:p>
            <a:pPr algn="ctr">
              <a:defRPr/>
            </a:pPr>
            <a:r>
              <a:rPr lang="en-US" sz="2400" b="1" dirty="0" smtClean="0">
                <a:solidFill>
                  <a:srgbClr val="10253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Entry Level Referee Course</a:t>
            </a:r>
            <a:endParaRPr lang="en-US" sz="2400" b="1" dirty="0">
              <a:solidFill>
                <a:srgbClr val="10253F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algn="ctr">
              <a:defRPr/>
            </a:pPr>
            <a:r>
              <a:rPr lang="en-US" sz="2400" b="1" dirty="0">
                <a:solidFill>
                  <a:srgbClr val="10253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Competitive Youth Training </a:t>
            </a:r>
          </a:p>
          <a:p>
            <a:pPr algn="ctr">
              <a:defRPr/>
            </a:pPr>
            <a:r>
              <a:rPr lang="en-US" sz="2400" b="1" dirty="0">
                <a:solidFill>
                  <a:srgbClr val="10253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Small Sided and Recreational Youth Training</a:t>
            </a:r>
          </a:p>
        </p:txBody>
      </p:sp>
      <p:pic>
        <p:nvPicPr>
          <p:cNvPr id="15" name="Picture 2" descr="OhioSouthshirt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36440"/>
            <a:ext cx="1066800" cy="110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533400" y="304800"/>
            <a:ext cx="8077200" cy="609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Law 6 - The Other Match Officials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57150"/>
            <a:ext cx="1048657" cy="1048657"/>
          </a:xfrm>
          <a:prstGeom prst="rect">
            <a:avLst/>
          </a:prstGeom>
        </p:spPr>
      </p:pic>
      <p:pic>
        <p:nvPicPr>
          <p:cNvPr id="16" name="Picture 15" descr="OhioSouthshirt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793" y="80596"/>
            <a:ext cx="993058" cy="102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USSDARA062416500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986" y="1354110"/>
            <a:ext cx="4134614" cy="249399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019925" y="6381750"/>
            <a:ext cx="2162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2016-17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74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mooney\Documents\Presentations\Templates\PPTgraphic2011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6200" y="152400"/>
            <a:ext cx="8991600" cy="944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 Signals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447800"/>
            <a:ext cx="8686800" cy="472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30407"/>
            <a:ext cx="3276600" cy="4665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177" y="1524000"/>
            <a:ext cx="3741286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57150"/>
            <a:ext cx="1048657" cy="1048657"/>
          </a:xfrm>
          <a:prstGeom prst="rect">
            <a:avLst/>
          </a:prstGeom>
        </p:spPr>
      </p:pic>
      <p:pic>
        <p:nvPicPr>
          <p:cNvPr id="8" name="Picture 7" descr="OhioSouthshirt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793" y="80596"/>
            <a:ext cx="993058" cy="102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086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mooney\Documents\Presentations\Templates\PPTgraphic2011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6200" y="152400"/>
            <a:ext cx="8991600" cy="944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 Signals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447800"/>
            <a:ext cx="8686800" cy="472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254" y="1360135"/>
            <a:ext cx="7368746" cy="5048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57150"/>
            <a:ext cx="1048657" cy="1048657"/>
          </a:xfrm>
          <a:prstGeom prst="rect">
            <a:avLst/>
          </a:prstGeom>
        </p:spPr>
      </p:pic>
      <p:pic>
        <p:nvPicPr>
          <p:cNvPr id="8" name="Picture 7" descr="OhioSouthshirt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793" y="80596"/>
            <a:ext cx="993058" cy="102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616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mooney\Documents\Presentations\Templates\PPTgraphic2011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6200" y="152400"/>
            <a:ext cx="8991600" cy="944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 Signals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447800"/>
            <a:ext cx="8686800" cy="472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3429000" cy="500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cjkea_000\Documents\SAY\SAY Laws Made Easy Images\goalkic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987" y="1447800"/>
            <a:ext cx="3319161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57150"/>
            <a:ext cx="1048657" cy="1048657"/>
          </a:xfrm>
          <a:prstGeom prst="rect">
            <a:avLst/>
          </a:prstGeom>
        </p:spPr>
      </p:pic>
      <p:pic>
        <p:nvPicPr>
          <p:cNvPr id="8" name="Picture 7" descr="OhioSouthshirt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793" y="80596"/>
            <a:ext cx="993058" cy="102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728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mooney\Documents\Presentations\Templates\PPTgraphic2011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6200" y="152400"/>
            <a:ext cx="8991600" cy="944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 Signals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447800"/>
            <a:ext cx="8686800" cy="472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21296"/>
            <a:ext cx="3200400" cy="452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cjkea_000\Documents\SAY\SAY Laws Made Easy Images\corner kic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23999"/>
            <a:ext cx="2705180" cy="427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57150"/>
            <a:ext cx="1048657" cy="1048657"/>
          </a:xfrm>
          <a:prstGeom prst="rect">
            <a:avLst/>
          </a:prstGeom>
        </p:spPr>
      </p:pic>
      <p:pic>
        <p:nvPicPr>
          <p:cNvPr id="10" name="Picture 9" descr="OhioSouthshirt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793" y="80596"/>
            <a:ext cx="993058" cy="102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127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mooney\Documents\Presentations\Templates\PPTgraphic2011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6200" y="152400"/>
            <a:ext cx="8991600" cy="944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 Signals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447800"/>
            <a:ext cx="8686800" cy="472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92" y="1316633"/>
            <a:ext cx="3763108" cy="4947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49" y="1295400"/>
            <a:ext cx="4286251" cy="4986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57150"/>
            <a:ext cx="1048657" cy="1048657"/>
          </a:xfrm>
          <a:prstGeom prst="rect">
            <a:avLst/>
          </a:prstGeom>
        </p:spPr>
      </p:pic>
      <p:pic>
        <p:nvPicPr>
          <p:cNvPr id="8" name="Picture 7" descr="OhioSouthshirt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793" y="80596"/>
            <a:ext cx="993058" cy="102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307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mooney\Documents\Presentations\Templates\PPTgraphic2011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6200" y="152400"/>
            <a:ext cx="8991600" cy="944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 Signals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447800"/>
            <a:ext cx="8686800" cy="472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01287"/>
            <a:ext cx="4744403" cy="513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C:\Users\cjkea_000\Documents\SAY\SAY Laws Made Easy Images\offsid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019300"/>
            <a:ext cx="291465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57150"/>
            <a:ext cx="1048657" cy="1048657"/>
          </a:xfrm>
          <a:prstGeom prst="rect">
            <a:avLst/>
          </a:prstGeom>
        </p:spPr>
      </p:pic>
      <p:pic>
        <p:nvPicPr>
          <p:cNvPr id="8" name="Picture 7" descr="OhioSouthshirt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793" y="80596"/>
            <a:ext cx="993058" cy="102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825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mooney\Documents\Presentations\Templates\PPTgraphic2011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6200" y="152400"/>
            <a:ext cx="8991600" cy="944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 Signals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447800"/>
            <a:ext cx="8686800" cy="472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7" name="Picture 5" descr="C:\Users\cjkea_000\Documents\SAY\SAY Laws Made Easy Images\offside cent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916318"/>
            <a:ext cx="2621474" cy="394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cjkea_000\Documents\SAY\SAY Laws Made Easy Images\offside fa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16318"/>
            <a:ext cx="2575779" cy="395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cjkea_000\Documents\SAY\SAY Laws Made Easy Images\offside nea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21080"/>
            <a:ext cx="2362200" cy="394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57150"/>
            <a:ext cx="1048657" cy="1048657"/>
          </a:xfrm>
          <a:prstGeom prst="rect">
            <a:avLst/>
          </a:prstGeom>
        </p:spPr>
      </p:pic>
      <p:pic>
        <p:nvPicPr>
          <p:cNvPr id="9" name="Picture 8" descr="OhioSouthshirt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793" y="80596"/>
            <a:ext cx="993058" cy="102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689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mooney\Documents\Presentations\Templates\PPTgraphic2011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6200" y="152400"/>
            <a:ext cx="8991600" cy="944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 Signals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447800"/>
            <a:ext cx="8686800" cy="472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82" y="1447800"/>
            <a:ext cx="8632618" cy="451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57150"/>
            <a:ext cx="1048657" cy="1048657"/>
          </a:xfrm>
          <a:prstGeom prst="rect">
            <a:avLst/>
          </a:prstGeom>
        </p:spPr>
      </p:pic>
      <p:pic>
        <p:nvPicPr>
          <p:cNvPr id="8" name="Picture 7" descr="OhioSouthshirt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793" y="80596"/>
            <a:ext cx="993058" cy="102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000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mooney\Documents\Presentations\Templates\PPTgraphic2011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6200" y="152400"/>
            <a:ext cx="8991600" cy="944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Signals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447800"/>
            <a:ext cx="8686800" cy="472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52575"/>
            <a:ext cx="3352800" cy="467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552575"/>
            <a:ext cx="2057400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107" y="1371600"/>
            <a:ext cx="2142893" cy="4749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57150"/>
            <a:ext cx="1048657" cy="1048657"/>
          </a:xfrm>
          <a:prstGeom prst="rect">
            <a:avLst/>
          </a:prstGeom>
        </p:spPr>
      </p:pic>
      <p:pic>
        <p:nvPicPr>
          <p:cNvPr id="10" name="Picture 9" descr="OhioSouthshirt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793" y="80596"/>
            <a:ext cx="993058" cy="102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268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mooney\Documents\Presentations\Templates\PPTgraphic2011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6200" y="152400"/>
            <a:ext cx="8991600" cy="944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 Signals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447800"/>
            <a:ext cx="8686800" cy="472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07" y="1853788"/>
            <a:ext cx="5095793" cy="408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853788"/>
            <a:ext cx="2362200" cy="4085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43007" y="1853788"/>
            <a:ext cx="5095793" cy="40850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57150"/>
            <a:ext cx="1048657" cy="1048657"/>
          </a:xfrm>
          <a:prstGeom prst="rect">
            <a:avLst/>
          </a:prstGeom>
        </p:spPr>
      </p:pic>
      <p:pic>
        <p:nvPicPr>
          <p:cNvPr id="9" name="Picture 8" descr="OhioSouthshirt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793" y="80596"/>
            <a:ext cx="993058" cy="102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286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mooney\Documents\Presentations\Templates\PPTgraphic2011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6200" y="152400"/>
            <a:ext cx="8991600" cy="944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Authority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447800"/>
            <a:ext cx="8686800" cy="472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52400" y="1371600"/>
            <a:ext cx="8839200" cy="4876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itchFamily="49" charset="0"/>
              <a:buChar char="o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 descr="C:\Users\rmooney\Documents\Images\Grade 9\_57R138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15"/>
          <a:stretch/>
        </p:blipFill>
        <p:spPr bwMode="auto">
          <a:xfrm>
            <a:off x="5256598" y="1258111"/>
            <a:ext cx="3811202" cy="217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9600" y="4001631"/>
            <a:ext cx="7924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Most competitive youth games will have two ARs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assigned.  However, in some small-sided and recreational youth games, there may be no ARs assigned and the referee will need to officiate the match alone.  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2026" y="1447800"/>
            <a:ext cx="46145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Law 6 explains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all the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duties of the assistant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referee (AR).  These are all 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are subject to the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final decision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of the referee. 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57150"/>
            <a:ext cx="1048657" cy="1048657"/>
          </a:xfrm>
          <a:prstGeom prst="rect">
            <a:avLst/>
          </a:prstGeom>
        </p:spPr>
      </p:pic>
      <p:pic>
        <p:nvPicPr>
          <p:cNvPr id="10" name="Picture 9" descr="OhioSouthshirt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793" y="80596"/>
            <a:ext cx="993058" cy="102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78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mooney\Documents\Presentations\Templates\PPTgraphic2011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6200" y="152400"/>
            <a:ext cx="8991600" cy="944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 Signals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447800"/>
            <a:ext cx="8686800" cy="472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60" y="1447801"/>
            <a:ext cx="8864884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57150"/>
            <a:ext cx="1048657" cy="1048657"/>
          </a:xfrm>
          <a:prstGeom prst="rect">
            <a:avLst/>
          </a:prstGeom>
        </p:spPr>
      </p:pic>
      <p:pic>
        <p:nvPicPr>
          <p:cNvPr id="8" name="Picture 7" descr="OhioSouthshirt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793" y="80596"/>
            <a:ext cx="993058" cy="102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912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mooney\Documents\Presentations\Templates\PPTgraphic2011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76200" y="1295400"/>
            <a:ext cx="8991600" cy="5029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" y="152400"/>
            <a:ext cx="8991600" cy="944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Mechanics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447800"/>
            <a:ext cx="8686800" cy="472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" y="1371600"/>
            <a:ext cx="8001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Each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 runs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off the field of play just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outside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the touchline, between the goal line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the halfway line.  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3124200"/>
            <a:ext cx="77389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ARs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should be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sure to follow play all the way to the goal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line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needed.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4267200"/>
            <a:ext cx="7924800" cy="1815882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Following the ball all the way to the goal line is </a:t>
            </a: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important.   An AR can then see better when 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ball has left the </a:t>
            </a: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field-of-play 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for determining if a goal </a:t>
            </a: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scored or not.     </a:t>
            </a:r>
            <a:endParaRPr lang="en-US" sz="2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57150"/>
            <a:ext cx="1048657" cy="1048657"/>
          </a:xfrm>
          <a:prstGeom prst="rect">
            <a:avLst/>
          </a:prstGeom>
        </p:spPr>
      </p:pic>
      <p:pic>
        <p:nvPicPr>
          <p:cNvPr id="11" name="Picture 10" descr="OhioSouthshirt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793" y="80596"/>
            <a:ext cx="993058" cy="102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211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mooney\Documents\Presentations\Templates\PPTgraphic2011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76200" y="1295400"/>
            <a:ext cx="8991600" cy="5029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" y="152400"/>
            <a:ext cx="8991600" cy="944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Positioning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447800"/>
            <a:ext cx="8686800" cy="472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5800" y="1663005"/>
            <a:ext cx="7924800" cy="138499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The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ARs primary position is to stay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even with the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second-to-the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last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defender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or the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ball, whichever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is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closer to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the goal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line. 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4953000"/>
            <a:ext cx="792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Note that the goalkeeper is usually the last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defender,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but this is not always the case.  </a:t>
            </a:r>
          </a:p>
        </p:txBody>
      </p:sp>
      <p:sp>
        <p:nvSpPr>
          <p:cNvPr id="9" name="Rectangle 8"/>
          <p:cNvSpPr/>
          <p:nvPr/>
        </p:nvSpPr>
        <p:spPr>
          <a:xfrm>
            <a:off x="609600" y="3694093"/>
            <a:ext cx="8077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This is important in order to assist the referee in determining when players are offside. 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57150"/>
            <a:ext cx="1048657" cy="1048657"/>
          </a:xfrm>
          <a:prstGeom prst="rect">
            <a:avLst/>
          </a:prstGeom>
        </p:spPr>
      </p:pic>
      <p:pic>
        <p:nvPicPr>
          <p:cNvPr id="11" name="Picture 10" descr="OhioSouthshirt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793" y="80596"/>
            <a:ext cx="993058" cy="102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731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mooney\Documents\Presentations\Templates\PPTgraphic2011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76200" y="1295400"/>
            <a:ext cx="8991600" cy="5029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" y="152400"/>
            <a:ext cx="8991600" cy="944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Positioning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447800"/>
            <a:ext cx="8686800" cy="472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" y="1676400"/>
            <a:ext cx="6096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Maintaining the proper positioning for assistant referees takes experience and focus.  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4892040"/>
            <a:ext cx="8077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also important for </a:t>
            </a: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AR to 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correct signals and </a:t>
            </a: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mechanics, 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as not to confuse other members of the referee team.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9599" y="3429000"/>
            <a:ext cx="830580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AR’s most important duty is to indicate offside offenses.  Correct positioning is very important for this.  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215286"/>
            <a:ext cx="2133600" cy="2188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57150"/>
            <a:ext cx="1048657" cy="1048657"/>
          </a:xfrm>
          <a:prstGeom prst="rect">
            <a:avLst/>
          </a:prstGeom>
        </p:spPr>
      </p:pic>
      <p:pic>
        <p:nvPicPr>
          <p:cNvPr id="12" name="Picture 11" descr="OhioSouthshirt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793" y="80596"/>
            <a:ext cx="993058" cy="102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320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mooney\Documents\Presentations\Templates\PPTgraphic2011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76200" y="1295400"/>
            <a:ext cx="8991600" cy="5029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" y="152400"/>
            <a:ext cx="8991600" cy="944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Positioning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447800"/>
            <a:ext cx="8686800" cy="472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52400" y="1371600"/>
            <a:ext cx="8839200" cy="4876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3160914"/>
            <a:ext cx="4495800" cy="31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9600" y="1295400"/>
            <a:ext cx="8153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diagonal system of control allows referees to keep play between them and the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ARs,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because two perspectives on the same play is better than one.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57150"/>
            <a:ext cx="1048657" cy="1048657"/>
          </a:xfrm>
          <a:prstGeom prst="rect">
            <a:avLst/>
          </a:prstGeom>
        </p:spPr>
      </p:pic>
      <p:pic>
        <p:nvPicPr>
          <p:cNvPr id="10" name="Picture 9" descr="OhioSouthshirt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793" y="80596"/>
            <a:ext cx="993058" cy="102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420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mooney\Documents\Presentations\Templates\PPTgraphic2011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76200" y="1295400"/>
            <a:ext cx="8991600" cy="5029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" y="152400"/>
            <a:ext cx="8991600" cy="944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Positioning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524000"/>
            <a:ext cx="8686800" cy="472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52400" y="1371600"/>
            <a:ext cx="8839200" cy="4876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1" y="1618212"/>
            <a:ext cx="3428999" cy="2389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" y="4572000"/>
            <a:ext cx="8305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latin typeface="Arial" panose="020B0604020202020204" pitchFamily="34" charset="0"/>
                <a:cs typeface="Arial" pitchFamily="34" charset="0"/>
              </a:rPr>
              <a:t>However, these areas are important for </a:t>
            </a:r>
            <a:r>
              <a:rPr lang="en-US" sz="2800" b="1" dirty="0" smtClean="0">
                <a:latin typeface="Arial" panose="020B0604020202020204" pitchFamily="34" charset="0"/>
                <a:cs typeface="Arial" pitchFamily="34" charset="0"/>
              </a:rPr>
              <a:t>the ARs </a:t>
            </a:r>
            <a:r>
              <a:rPr lang="en-US" sz="2800" b="1" dirty="0">
                <a:latin typeface="Arial" panose="020B0604020202020204" pitchFamily="34" charset="0"/>
                <a:cs typeface="Arial" pitchFamily="34" charset="0"/>
              </a:rPr>
              <a:t>to monitor so </a:t>
            </a:r>
            <a:r>
              <a:rPr lang="en-US" sz="2800" b="1" dirty="0" smtClean="0">
                <a:latin typeface="Arial" panose="020B0604020202020204" pitchFamily="34" charset="0"/>
                <a:cs typeface="Arial" pitchFamily="34" charset="0"/>
              </a:rPr>
              <a:t>that the </a:t>
            </a:r>
            <a:r>
              <a:rPr lang="en-US" sz="2800" b="1" dirty="0">
                <a:latin typeface="Arial" panose="020B0604020202020204" pitchFamily="34" charset="0"/>
                <a:cs typeface="Arial" pitchFamily="34" charset="0"/>
              </a:rPr>
              <a:t>referee can focus on a more manageable amount of the field.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86200" y="1437144"/>
            <a:ext cx="4876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 the ARs should 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keeping in line with the </a:t>
            </a: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second-to-last defender or 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ball, there 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 limited </a:t>
            </a: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 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field they can supervise. 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57150"/>
            <a:ext cx="1048657" cy="1048657"/>
          </a:xfrm>
          <a:prstGeom prst="rect">
            <a:avLst/>
          </a:prstGeom>
        </p:spPr>
      </p:pic>
      <p:pic>
        <p:nvPicPr>
          <p:cNvPr id="12" name="Picture 11" descr="OhioSouthshirt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793" y="80596"/>
            <a:ext cx="993058" cy="102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735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mooney\Documents\Presentations\Templates\PPTgraphic2011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76200" y="1295400"/>
            <a:ext cx="8991600" cy="5029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" y="152400"/>
            <a:ext cx="8991600" cy="944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Management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447800"/>
            <a:ext cx="8686800" cy="472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1715631"/>
            <a:ext cx="6019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latin typeface="Arial"/>
              </a:rPr>
              <a:t>When </a:t>
            </a:r>
            <a:r>
              <a:rPr lang="en-US" sz="2800" b="1" dirty="0" smtClean="0">
                <a:latin typeface="Arial"/>
              </a:rPr>
              <a:t>helping manage </a:t>
            </a:r>
            <a:r>
              <a:rPr lang="en-US" sz="2800" b="1" dirty="0">
                <a:latin typeface="Arial"/>
              </a:rPr>
              <a:t>behavior issues with coaches or spectators, </a:t>
            </a:r>
            <a:r>
              <a:rPr lang="en-US" sz="2800" b="1" dirty="0" smtClean="0">
                <a:latin typeface="Arial"/>
              </a:rPr>
              <a:t>ARs should </a:t>
            </a:r>
            <a:r>
              <a:rPr lang="en-US" sz="2800" b="1" dirty="0">
                <a:latin typeface="Arial"/>
              </a:rPr>
              <a:t>follow the </a:t>
            </a:r>
            <a:r>
              <a:rPr lang="en-US" sz="2800" b="1" dirty="0" smtClean="0">
                <a:latin typeface="Arial"/>
              </a:rPr>
              <a:t>pre-game instructions </a:t>
            </a:r>
            <a:r>
              <a:rPr lang="en-US" sz="2800" b="1" dirty="0">
                <a:latin typeface="Arial"/>
              </a:rPr>
              <a:t>provided </a:t>
            </a:r>
            <a:r>
              <a:rPr lang="en-US" sz="2800" b="1" dirty="0" smtClean="0">
                <a:latin typeface="Arial"/>
              </a:rPr>
              <a:t>by the referee.   </a:t>
            </a:r>
            <a:endParaRPr lang="en-US" sz="2800" b="1" dirty="0">
              <a:latin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4482405"/>
            <a:ext cx="7924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solidFill>
                  <a:srgbClr val="0000FF"/>
                </a:solidFill>
                <a:latin typeface="Arial"/>
              </a:rPr>
              <a:t>At a minimum, this should include getting the attention of the referee and making </a:t>
            </a:r>
            <a:r>
              <a:rPr lang="en-US" sz="2800" b="1" dirty="0" smtClean="0">
                <a:solidFill>
                  <a:srgbClr val="0000FF"/>
                </a:solidFill>
                <a:latin typeface="Arial"/>
              </a:rPr>
              <a:t>them aware </a:t>
            </a:r>
            <a:r>
              <a:rPr lang="en-US" sz="2800" b="1" dirty="0">
                <a:solidFill>
                  <a:srgbClr val="0000FF"/>
                </a:solidFill>
                <a:latin typeface="Arial"/>
              </a:rPr>
              <a:t>of the issue so it can be dealt with.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120" y="1203960"/>
            <a:ext cx="2468880" cy="2648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57150"/>
            <a:ext cx="1048657" cy="1048657"/>
          </a:xfrm>
          <a:prstGeom prst="rect">
            <a:avLst/>
          </a:prstGeom>
        </p:spPr>
      </p:pic>
      <p:pic>
        <p:nvPicPr>
          <p:cNvPr id="10" name="Picture 9" descr="OhioSouthshirt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793" y="80596"/>
            <a:ext cx="993058" cy="102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072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mooney\Documents\Presentations\Templates\PPTgraphic2011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76200" y="1295400"/>
            <a:ext cx="8991600" cy="5029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" y="152400"/>
            <a:ext cx="8991600" cy="944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Management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447800"/>
            <a:ext cx="8686800" cy="472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1715631"/>
            <a:ext cx="6172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referee and </a:t>
            </a: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ARs are 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team, so referees must provide the support needed and make sure all members of the team are being treated with </a:t>
            </a: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respect.</a:t>
            </a:r>
            <a:endParaRPr lang="en-US" sz="2800" b="1" dirty="0">
              <a:solidFill>
                <a:srgbClr val="0000FF"/>
              </a:solidFill>
              <a:latin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7680" y="4343400"/>
            <a:ext cx="8229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means that referees should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a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zero tolerance policy whenever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ARs are inappropriately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targeted by coaches or spectators.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292" y="1173480"/>
            <a:ext cx="2284708" cy="2450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57150"/>
            <a:ext cx="1048657" cy="1048657"/>
          </a:xfrm>
          <a:prstGeom prst="rect">
            <a:avLst/>
          </a:prstGeom>
        </p:spPr>
      </p:pic>
      <p:pic>
        <p:nvPicPr>
          <p:cNvPr id="10" name="Picture 9" descr="OhioSouthshirt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793" y="80596"/>
            <a:ext cx="993058" cy="102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712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mooney\Documents\Presentations\Templates\PPTgraphic2011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76200" y="1295400"/>
            <a:ext cx="8991600" cy="5029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" y="152400"/>
            <a:ext cx="8991600" cy="944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Communication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447800"/>
            <a:ext cx="8686800" cy="472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0999" y="1484293"/>
            <a:ext cx="54102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Good communication is essential for the entire referee team.  Since ARs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don’t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use whistles, they must learn to communicate in other ways.  </a:t>
            </a:r>
          </a:p>
        </p:txBody>
      </p:sp>
      <p:sp>
        <p:nvSpPr>
          <p:cNvPr id="8" name="Rectangle 7"/>
          <p:cNvSpPr/>
          <p:nvPr/>
        </p:nvSpPr>
        <p:spPr>
          <a:xfrm>
            <a:off x="533399" y="4151293"/>
            <a:ext cx="8229601" cy="95410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ARs provide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to the referee  thru the use of proper flag signals and mechanics. 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399" y="5257800"/>
            <a:ext cx="80772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Verbal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communication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should only be used when it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absolutely necessary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57150"/>
            <a:ext cx="1048657" cy="1048657"/>
          </a:xfrm>
          <a:prstGeom prst="rect">
            <a:avLst/>
          </a:prstGeom>
        </p:spPr>
      </p:pic>
      <p:pic>
        <p:nvPicPr>
          <p:cNvPr id="11" name="Picture 10" descr="OhioSouthshirt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793" y="80596"/>
            <a:ext cx="993058" cy="102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USSDARA062316185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2" y="1257300"/>
            <a:ext cx="3257549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56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mooney\Documents\Presentations\Templates\PPTgraphic2011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76200" y="1295400"/>
            <a:ext cx="8991600" cy="5029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" y="152400"/>
            <a:ext cx="8991600" cy="944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Communication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447800"/>
            <a:ext cx="8686800" cy="472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3400" y="1524000"/>
            <a:ext cx="8305800" cy="4343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Eye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contact between the referee and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ARs is critical.</a:t>
            </a:r>
            <a:r>
              <a:rPr lang="en-US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 smtClean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Making </a:t>
            </a:r>
            <a:r>
              <a:rPr lang="en-US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eye contact with the referee at every opportunity is very </a:t>
            </a:r>
            <a:r>
              <a:rPr lang="en-US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  <a:r>
              <a:rPr lang="en-US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a minimum the AR and referee should make eye contact with each other at every stoppage in play.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57150"/>
            <a:ext cx="1048657" cy="1048657"/>
          </a:xfrm>
          <a:prstGeom prst="rect">
            <a:avLst/>
          </a:prstGeom>
        </p:spPr>
      </p:pic>
      <p:pic>
        <p:nvPicPr>
          <p:cNvPr id="9" name="Picture 8" descr="OhioSouthshirt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793" y="80596"/>
            <a:ext cx="993058" cy="102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353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mooney\Documents\Presentations\Templates\PPTgraphic2011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76200" y="1295400"/>
            <a:ext cx="8991600" cy="5029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447800"/>
            <a:ext cx="8686800" cy="472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95400" y="4127718"/>
            <a:ext cx="6934200" cy="1815882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important to remember that </a:t>
            </a: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accordance with Law 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 all information provided by the </a:t>
            </a: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 is 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 to the </a:t>
            </a: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decision 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referee.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19200" y="1434405"/>
            <a:ext cx="3810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AR should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be prepared to provide assistance and information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 the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referee.  </a:t>
            </a:r>
          </a:p>
        </p:txBody>
      </p:sp>
      <p:pic>
        <p:nvPicPr>
          <p:cNvPr id="12" name="Picture 2" descr="C:\Users\rmooney\Documents\Images\Grade 9\_57R151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5" b="6635"/>
          <a:stretch/>
        </p:blipFill>
        <p:spPr bwMode="auto">
          <a:xfrm>
            <a:off x="4829093" y="1258109"/>
            <a:ext cx="4275997" cy="2423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76200" y="152400"/>
            <a:ext cx="8991600" cy="944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Assistance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57150"/>
            <a:ext cx="1048657" cy="1048657"/>
          </a:xfrm>
          <a:prstGeom prst="rect">
            <a:avLst/>
          </a:prstGeom>
        </p:spPr>
      </p:pic>
      <p:pic>
        <p:nvPicPr>
          <p:cNvPr id="14" name="Picture 13" descr="OhioSouthshirt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793" y="80596"/>
            <a:ext cx="993058" cy="102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421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mooney\Documents\Presentations\Templates\PPTgraphic2011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76200" y="1295400"/>
            <a:ext cx="8991600" cy="5029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" y="152400"/>
            <a:ext cx="8991600" cy="944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Communication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447800"/>
            <a:ext cx="8686800" cy="472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1371600"/>
            <a:ext cx="8305800" cy="4800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ARs should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always look for the referee before signaling with the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flag.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" y="3200400"/>
            <a:ext cx="8610600" cy="3046988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en-US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Remember, as an AR you are providing information and assistance. </a:t>
            </a:r>
          </a:p>
          <a:p>
            <a:pPr algn="ctr" defTabSz="457200">
              <a:defRPr/>
            </a:pPr>
            <a:endParaRPr lang="en-US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>
              <a:defRPr/>
            </a:pPr>
            <a:r>
              <a:rPr lang="en-US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the referee who makes 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“final decision” 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 on the information </a:t>
            </a:r>
            <a:r>
              <a:rPr lang="en-US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you provide as the 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57150"/>
            <a:ext cx="1048657" cy="1048657"/>
          </a:xfrm>
          <a:prstGeom prst="rect">
            <a:avLst/>
          </a:prstGeom>
        </p:spPr>
      </p:pic>
      <p:pic>
        <p:nvPicPr>
          <p:cNvPr id="10" name="Picture 9" descr="OhioSouthshirt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793" y="80596"/>
            <a:ext cx="993058" cy="102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774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mooney\Documents\Presentations\Templates\PPTgraphic2011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76200" y="1295400"/>
            <a:ext cx="8991600" cy="5029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" y="152400"/>
            <a:ext cx="8991600" cy="944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Review Question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447800"/>
            <a:ext cx="8686800" cy="472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52400" y="1371600"/>
            <a:ext cx="8839200" cy="4876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itchFamily="49" charset="0"/>
              <a:buChar char="o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533400" y="1371600"/>
            <a:ext cx="8229600" cy="4876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29.  The recommended position for the AR during play is which of the following?</a:t>
            </a:r>
          </a:p>
          <a:p>
            <a:pPr>
              <a:buFont typeface="Courier New" pitchFamily="49" charset="0"/>
              <a:buChar char="o"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Even with the ball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Even with the second to last defender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Even with the ball or the second to last defender, depending on which is closer to the goal line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Even with the first attacker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57150"/>
            <a:ext cx="1048657" cy="1048657"/>
          </a:xfrm>
          <a:prstGeom prst="rect">
            <a:avLst/>
          </a:prstGeom>
        </p:spPr>
      </p:pic>
      <p:pic>
        <p:nvPicPr>
          <p:cNvPr id="9" name="Picture 8" descr="OhioSouthshirt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793" y="80596"/>
            <a:ext cx="993058" cy="102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78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mooney\Documents\Presentations\Templates\PPTgraphic2011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76200" y="1295400"/>
            <a:ext cx="8991600" cy="5029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" y="152400"/>
            <a:ext cx="8991600" cy="944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Review Question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447800"/>
            <a:ext cx="8686800" cy="472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52400" y="1371600"/>
            <a:ext cx="8839200" cy="4876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itchFamily="49" charset="0"/>
              <a:buChar char="o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533400" y="1371600"/>
            <a:ext cx="8153400" cy="4876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30.  Should the AR signal by raising the flag vertically in the right hand each time a player is in an offside position?</a:t>
            </a:r>
          </a:p>
          <a:p>
            <a:pPr>
              <a:buFont typeface="Courier New" pitchFamily="49" charset="0"/>
              <a:buChar char="o"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marL="2343150" lvl="4" indent="-514350">
              <a:buFont typeface="+mj-lt"/>
              <a:buAutoNum type="alphaUcPeriod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Yes</a:t>
            </a:r>
          </a:p>
          <a:p>
            <a:pPr marL="2343150" lvl="4" indent="-514350">
              <a:buFont typeface="+mj-lt"/>
              <a:buAutoNum type="alphaUcPeriod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No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57150"/>
            <a:ext cx="1048657" cy="1048657"/>
          </a:xfrm>
          <a:prstGeom prst="rect">
            <a:avLst/>
          </a:prstGeom>
        </p:spPr>
      </p:pic>
      <p:pic>
        <p:nvPicPr>
          <p:cNvPr id="9" name="Picture 8" descr="OhioSouthshirt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793" y="80596"/>
            <a:ext cx="993058" cy="102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872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mooney\Documents\Presentations\Templates\PPTgraphic2011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76200" y="1295400"/>
            <a:ext cx="8991600" cy="5029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" y="152400"/>
            <a:ext cx="8991600" cy="944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Review Question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447800"/>
            <a:ext cx="8686800" cy="472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52400" y="1371600"/>
            <a:ext cx="8839200" cy="4876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itchFamily="49" charset="0"/>
              <a:buChar char="o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81000" y="1371600"/>
            <a:ext cx="8534400" cy="4876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31.  Which of the following should the assistant referee indicate?</a:t>
            </a:r>
          </a:p>
          <a:p>
            <a:pPr>
              <a:buFont typeface="Courier New" pitchFamily="49" charset="0"/>
              <a:buChar char="o"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When the ball has left the field of play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When a player should be penalized for an offside offense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When a substitution has been requested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All of the above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57150"/>
            <a:ext cx="1048657" cy="1048657"/>
          </a:xfrm>
          <a:prstGeom prst="rect">
            <a:avLst/>
          </a:prstGeom>
        </p:spPr>
      </p:pic>
      <p:pic>
        <p:nvPicPr>
          <p:cNvPr id="10" name="Picture 9" descr="OhioSouthshirt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793" y="80596"/>
            <a:ext cx="993058" cy="102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719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mooney\Documents\Presentations\Templates\PPTgraphic2011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76200" y="1295400"/>
            <a:ext cx="8991600" cy="5029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" y="152400"/>
            <a:ext cx="8991600" cy="944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Review Question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447800"/>
            <a:ext cx="8686800" cy="472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52400" y="1371600"/>
            <a:ext cx="8839200" cy="4876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itchFamily="49" charset="0"/>
              <a:buChar char="o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85800" y="1371600"/>
            <a:ext cx="8077200" cy="4876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32.  Should assistant referees follow the ball all the way to the goal line when it goes past the second to last defender?</a:t>
            </a:r>
          </a:p>
          <a:p>
            <a:pPr>
              <a:buFont typeface="Courier New" pitchFamily="49" charset="0"/>
              <a:buChar char="o"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1885950" lvl="3" indent="-514350">
              <a:buFont typeface="+mj-lt"/>
              <a:buAutoNum type="alphaUcPeriod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Yes</a:t>
            </a:r>
          </a:p>
          <a:p>
            <a:pPr marL="1885950" lvl="3" indent="-514350">
              <a:buFont typeface="+mj-lt"/>
              <a:buAutoNum type="alphaUcPeriod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No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57150"/>
            <a:ext cx="1048657" cy="1048657"/>
          </a:xfrm>
          <a:prstGeom prst="rect">
            <a:avLst/>
          </a:prstGeom>
        </p:spPr>
      </p:pic>
      <p:pic>
        <p:nvPicPr>
          <p:cNvPr id="10" name="Picture 9" descr="OhioSouthshirt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793" y="80596"/>
            <a:ext cx="993058" cy="102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092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mooney\Documents\Presentations\Templates\PPTgraphic2011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76200" y="1295400"/>
            <a:ext cx="8991600" cy="5029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" y="152400"/>
            <a:ext cx="8991600" cy="944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Review Question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447800"/>
            <a:ext cx="8686800" cy="472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52400" y="1371600"/>
            <a:ext cx="8839200" cy="4876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itchFamily="49" charset="0"/>
              <a:buChar char="o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533400" y="1371600"/>
            <a:ext cx="8153400" cy="4876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33.  When the ball crosses out of play for a throw-in, should the AR signal with the flag 45 degrees upward in the direction of the throw-in?</a:t>
            </a:r>
          </a:p>
          <a:p>
            <a:pPr>
              <a:buFont typeface="Courier New" pitchFamily="49" charset="0"/>
              <a:buChar char="o"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marL="2800350" lvl="5" indent="-514350">
              <a:buFont typeface="+mj-lt"/>
              <a:buAutoNum type="alphaUcPeriod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Yes</a:t>
            </a:r>
          </a:p>
          <a:p>
            <a:pPr marL="2800350" lvl="5" indent="-514350">
              <a:buFont typeface="+mj-lt"/>
              <a:buAutoNum type="alphaUcPeriod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No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57150"/>
            <a:ext cx="1048657" cy="1048657"/>
          </a:xfrm>
          <a:prstGeom prst="rect">
            <a:avLst/>
          </a:prstGeom>
        </p:spPr>
      </p:pic>
      <p:pic>
        <p:nvPicPr>
          <p:cNvPr id="9" name="Picture 8" descr="OhioSouthshirt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793" y="80596"/>
            <a:ext cx="993058" cy="102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507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mooney\Documents\Presentations\Templates\PPTgraphic2011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76200" y="1295400"/>
            <a:ext cx="8991600" cy="5029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" y="152400"/>
            <a:ext cx="8991600" cy="944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Review Question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447800"/>
            <a:ext cx="8686800" cy="472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52400" y="1371600"/>
            <a:ext cx="8839200" cy="4876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itchFamily="49" charset="0"/>
              <a:buChar char="o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381000" y="1371600"/>
            <a:ext cx="8534400" cy="4876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34.  How should the AR signal when the ball crosses over the goal line for a corner kick to be taken on the far side of the field?</a:t>
            </a:r>
          </a:p>
          <a:p>
            <a:pPr>
              <a:buFont typeface="Courier New" pitchFamily="49" charset="0"/>
              <a:buChar char="o"/>
            </a:pP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marL="1428750" lvl="2" indent="-514350">
              <a:buFont typeface="+mj-lt"/>
              <a:buAutoNum type="alphaUcPeriod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Point the flag 45 degrees downward in the direction of the nearest corner flag</a:t>
            </a:r>
          </a:p>
          <a:p>
            <a:pPr marL="1428750" lvl="2" indent="-514350">
              <a:buFont typeface="+mj-lt"/>
              <a:buAutoNum type="alphaUcPeriod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Signal with the flag 45 degrees upward in the direction of the far-side corner.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57150"/>
            <a:ext cx="1048657" cy="1048657"/>
          </a:xfrm>
          <a:prstGeom prst="rect">
            <a:avLst/>
          </a:prstGeom>
        </p:spPr>
      </p:pic>
      <p:pic>
        <p:nvPicPr>
          <p:cNvPr id="9" name="Picture 8" descr="OhioSouthshirt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793" y="80596"/>
            <a:ext cx="993058" cy="102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688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mooney\Documents\Presentations\Templates\PPTgraphic2011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76200" y="1295400"/>
            <a:ext cx="8991600" cy="5029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" y="152400"/>
            <a:ext cx="8991600" cy="944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Review Question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447800"/>
            <a:ext cx="8686800" cy="472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533400" y="1371600"/>
            <a:ext cx="8077200" cy="4953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smtClean="0">
                <a:latin typeface="Arial" pitchFamily="34" charset="0"/>
                <a:cs typeface="Arial" pitchFamily="34" charset="0"/>
              </a:rPr>
              <a:t>35. 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How should the AR signal if the ball crosses out of play over the touch line and then immediately back into play?</a:t>
            </a:r>
          </a:p>
          <a:p>
            <a:pPr>
              <a:buFont typeface="Courier New" pitchFamily="49" charset="0"/>
              <a:buChar char="o"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Raise the flag vertically in the hand and then, after the referee stops play, signal with the flag 45 degrees upward in the direction of the restart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Leave the flag down and let play continue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57150"/>
            <a:ext cx="1048657" cy="1048657"/>
          </a:xfrm>
          <a:prstGeom prst="rect">
            <a:avLst/>
          </a:prstGeom>
        </p:spPr>
      </p:pic>
      <p:pic>
        <p:nvPicPr>
          <p:cNvPr id="8" name="Picture 7" descr="OhioSouthshirt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793" y="80596"/>
            <a:ext cx="993058" cy="102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44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mooney\Documents\Presentations\Templates\PPTgraphic2011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76200" y="1295400"/>
            <a:ext cx="8991600" cy="5029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447800"/>
            <a:ext cx="8686800" cy="472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4127718"/>
            <a:ext cx="8077200" cy="181588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 preparation is important for the overall success of the referee team. 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ARs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be ready to fill in for the referee in case of injury or illness during the game.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1434405"/>
            <a:ext cx="5181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Whether being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assigned as a referee or AR, all officials should know the Laws of the Game and what is expected of both positions.  </a:t>
            </a:r>
          </a:p>
        </p:txBody>
      </p:sp>
      <p:pic>
        <p:nvPicPr>
          <p:cNvPr id="12" name="Picture 2" descr="C:\Users\rmooney\Documents\Images\Grade 9\_57R151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5" b="6635"/>
          <a:stretch/>
        </p:blipFill>
        <p:spPr bwMode="auto">
          <a:xfrm>
            <a:off x="5589484" y="1258109"/>
            <a:ext cx="3515606" cy="199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76200" y="152400"/>
            <a:ext cx="8991600" cy="944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Assistance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57150"/>
            <a:ext cx="1048657" cy="1048657"/>
          </a:xfrm>
          <a:prstGeom prst="rect">
            <a:avLst/>
          </a:prstGeom>
        </p:spPr>
      </p:pic>
      <p:pic>
        <p:nvPicPr>
          <p:cNvPr id="14" name="Picture 13" descr="OhioSouthshirt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793" y="80596"/>
            <a:ext cx="993058" cy="102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170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mooney\Documents\Presentations\Templates\PPTgraphic2011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76200" y="1295400"/>
            <a:ext cx="8991600" cy="5029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" y="152400"/>
            <a:ext cx="8991600" cy="944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Duties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447800"/>
            <a:ext cx="8686800" cy="472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52400" y="1371600"/>
            <a:ext cx="8839200" cy="4876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itchFamily="49" charset="0"/>
              <a:buChar char="o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rmooney\Documents\Images\Grade 8\_57R215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9" b="9725"/>
          <a:stretch/>
        </p:blipFill>
        <p:spPr bwMode="auto">
          <a:xfrm>
            <a:off x="2129725" y="1216269"/>
            <a:ext cx="5109275" cy="2898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4400" y="4406205"/>
            <a:ext cx="7543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It is the specific duty of the ARs to help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the referee control the game and enforce the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Laws of the Game.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57150"/>
            <a:ext cx="1048657" cy="1048657"/>
          </a:xfrm>
          <a:prstGeom prst="rect">
            <a:avLst/>
          </a:prstGeom>
        </p:spPr>
      </p:pic>
      <p:pic>
        <p:nvPicPr>
          <p:cNvPr id="10" name="Picture 9" descr="OhioSouthshirt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793" y="80596"/>
            <a:ext cx="993058" cy="102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671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mooney\Documents\Presentations\Templates\PPTgraphic2011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76200" y="1295400"/>
            <a:ext cx="8991600" cy="5029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" y="152400"/>
            <a:ext cx="8991600" cy="944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Duties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447800"/>
            <a:ext cx="8686800" cy="472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18652" y="2057400"/>
            <a:ext cx="8305800" cy="4114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When a player should be penalized for an offside offense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When a legal goal has been scored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When the entire ball has crossed out of the field-of-play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Which team is entitled to a corner kick,  goal kick or throw-in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When a substitution has been requested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" y="1331893"/>
            <a:ext cx="883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AR’s primary duties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include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indicating: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57150"/>
            <a:ext cx="1048657" cy="1048657"/>
          </a:xfrm>
          <a:prstGeom prst="rect">
            <a:avLst/>
          </a:prstGeom>
        </p:spPr>
      </p:pic>
      <p:pic>
        <p:nvPicPr>
          <p:cNvPr id="9" name="Picture 8" descr="OhioSouthshirt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793" y="80596"/>
            <a:ext cx="993058" cy="102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980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mooney\Documents\Presentations\Templates\PPTgraphic2011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76200" y="1295400"/>
            <a:ext cx="8991600" cy="5029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" y="152400"/>
            <a:ext cx="8991600" cy="944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Assistance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447800"/>
            <a:ext cx="8686800" cy="472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2514600"/>
            <a:ext cx="7848600" cy="3429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Inspecting the field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, balls and players’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equipment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Maintaining back-up records of time, goals and misconduct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Monitoring the substitution procedure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Determining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if problems with equipment or bleeding have been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resolved</a:t>
            </a:r>
          </a:p>
        </p:txBody>
      </p:sp>
      <p:sp>
        <p:nvSpPr>
          <p:cNvPr id="2" name="Rectangle 1"/>
          <p:cNvSpPr/>
          <p:nvPr/>
        </p:nvSpPr>
        <p:spPr>
          <a:xfrm>
            <a:off x="462776" y="1295400"/>
            <a:ext cx="84526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Other common items requiring assistance would include: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57150"/>
            <a:ext cx="1048657" cy="1048657"/>
          </a:xfrm>
          <a:prstGeom prst="rect">
            <a:avLst/>
          </a:prstGeom>
        </p:spPr>
      </p:pic>
      <p:pic>
        <p:nvPicPr>
          <p:cNvPr id="9" name="Picture 8" descr="OhioSouthshirt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793" y="80596"/>
            <a:ext cx="993058" cy="102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179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mooney\Documents\Presentations\Templates\PPTgraphic2011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078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76200" y="1295400"/>
            <a:ext cx="8991600" cy="5029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" y="152400"/>
            <a:ext cx="8991600" cy="944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Assistance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447800"/>
            <a:ext cx="8686800" cy="472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" y="1510605"/>
            <a:ext cx="4800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 can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also assist in any other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game situations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at the request and direction of the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referee, such as assisting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with managing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players.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0080" y="4711005"/>
            <a:ext cx="82753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One example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might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be if the referee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(in the pre-game) asks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 to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enter the field to manage a wall close to the touch line. 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57150"/>
            <a:ext cx="1048657" cy="1048657"/>
          </a:xfrm>
          <a:prstGeom prst="rect">
            <a:avLst/>
          </a:prstGeom>
        </p:spPr>
      </p:pic>
      <p:pic>
        <p:nvPicPr>
          <p:cNvPr id="10" name="Picture 9" descr="OhioSouthshirt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793" y="80596"/>
            <a:ext cx="993058" cy="102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USSDARA062316188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013" y="1219200"/>
            <a:ext cx="3546988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33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mooney\Documents\Presentations\Templates\PPTgraphic2011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76200" y="1295400"/>
            <a:ext cx="8991600" cy="5029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" y="152400"/>
            <a:ext cx="8991600" cy="944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Assistance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447800"/>
            <a:ext cx="8686800" cy="472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52400" y="1371600"/>
            <a:ext cx="8839200" cy="4876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itchFamily="49" charset="0"/>
              <a:buChar char="o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3482" y="1542395"/>
            <a:ext cx="624399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ARs should also indicate: </a:t>
            </a:r>
          </a:p>
          <a:p>
            <a:endParaRPr lang="en-US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When misconduct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or any other incident occurs out of the view of the referee, 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When offences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have been committed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whenever an AR has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 better view than the referee ,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During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 penalty kick, when the goalkeeper moves off the goal line before the ball is kicked.  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478" y="1219200"/>
            <a:ext cx="2446522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57150"/>
            <a:ext cx="1048657" cy="1048657"/>
          </a:xfrm>
          <a:prstGeom prst="rect">
            <a:avLst/>
          </a:prstGeom>
        </p:spPr>
      </p:pic>
      <p:pic>
        <p:nvPicPr>
          <p:cNvPr id="10" name="Picture 9" descr="OhioSouthshirt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793" y="80596"/>
            <a:ext cx="993058" cy="102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483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2339</TotalTime>
  <Words>1390</Words>
  <Application>Microsoft Office PowerPoint</Application>
  <PresentationFormat>On-screen Show (4:3)</PresentationFormat>
  <Paragraphs>172</Paragraphs>
  <Slides>37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Mooney</dc:creator>
  <cp:lastModifiedBy>Charles Keaney</cp:lastModifiedBy>
  <cp:revision>238</cp:revision>
  <cp:lastPrinted>2016-06-13T23:43:48Z</cp:lastPrinted>
  <dcterms:created xsi:type="dcterms:W3CDTF">2006-08-16T00:00:00Z</dcterms:created>
  <dcterms:modified xsi:type="dcterms:W3CDTF">2017-01-02T14:17:34Z</dcterms:modified>
</cp:coreProperties>
</file>