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441" r:id="rId2"/>
    <p:sldId id="442" r:id="rId3"/>
    <p:sldId id="476" r:id="rId4"/>
    <p:sldId id="364" r:id="rId5"/>
    <p:sldId id="443" r:id="rId6"/>
    <p:sldId id="366" r:id="rId7"/>
    <p:sldId id="367" r:id="rId8"/>
    <p:sldId id="468" r:id="rId9"/>
    <p:sldId id="479" r:id="rId10"/>
    <p:sldId id="466" r:id="rId11"/>
    <p:sldId id="469" r:id="rId12"/>
    <p:sldId id="480" r:id="rId13"/>
    <p:sldId id="481" r:id="rId14"/>
    <p:sldId id="482" r:id="rId15"/>
    <p:sldId id="483" r:id="rId16"/>
    <p:sldId id="484" r:id="rId17"/>
    <p:sldId id="448" r:id="rId18"/>
    <p:sldId id="373" r:id="rId19"/>
    <p:sldId id="485" r:id="rId20"/>
    <p:sldId id="450" r:id="rId21"/>
    <p:sldId id="375" r:id="rId22"/>
    <p:sldId id="376" r:id="rId23"/>
    <p:sldId id="470" r:id="rId24"/>
    <p:sldId id="447" r:id="rId25"/>
    <p:sldId id="471" r:id="rId26"/>
    <p:sldId id="472" r:id="rId27"/>
    <p:sldId id="386" r:id="rId28"/>
    <p:sldId id="387" r:id="rId29"/>
    <p:sldId id="388" r:id="rId30"/>
    <p:sldId id="391" r:id="rId31"/>
    <p:sldId id="449" r:id="rId32"/>
    <p:sldId id="392" r:id="rId33"/>
    <p:sldId id="393" r:id="rId34"/>
    <p:sldId id="395" r:id="rId35"/>
    <p:sldId id="451" r:id="rId36"/>
    <p:sldId id="478" r:id="rId37"/>
    <p:sldId id="489" r:id="rId38"/>
    <p:sldId id="452" r:id="rId39"/>
    <p:sldId id="403" r:id="rId40"/>
    <p:sldId id="399" r:id="rId41"/>
    <p:sldId id="400" r:id="rId42"/>
    <p:sldId id="401" r:id="rId43"/>
    <p:sldId id="402" r:id="rId44"/>
    <p:sldId id="405" r:id="rId45"/>
    <p:sldId id="473" r:id="rId46"/>
    <p:sldId id="404" r:id="rId47"/>
    <p:sldId id="409" r:id="rId48"/>
    <p:sldId id="406" r:id="rId49"/>
    <p:sldId id="407" r:id="rId50"/>
    <p:sldId id="408" r:id="rId51"/>
    <p:sldId id="411" r:id="rId52"/>
    <p:sldId id="410" r:id="rId53"/>
    <p:sldId id="413" r:id="rId54"/>
    <p:sldId id="417" r:id="rId55"/>
    <p:sldId id="414" r:id="rId56"/>
    <p:sldId id="415" r:id="rId57"/>
    <p:sldId id="416" r:id="rId58"/>
    <p:sldId id="455" r:id="rId59"/>
    <p:sldId id="475" r:id="rId60"/>
    <p:sldId id="420" r:id="rId61"/>
    <p:sldId id="461" r:id="rId62"/>
    <p:sldId id="457" r:id="rId63"/>
    <p:sldId id="493" r:id="rId64"/>
    <p:sldId id="458" r:id="rId65"/>
    <p:sldId id="492" r:id="rId66"/>
    <p:sldId id="459" r:id="rId67"/>
    <p:sldId id="491" r:id="rId68"/>
    <p:sldId id="439" r:id="rId69"/>
    <p:sldId id="462" r:id="rId70"/>
    <p:sldId id="463" r:id="rId71"/>
    <p:sldId id="464" r:id="rId72"/>
    <p:sldId id="465"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39" autoAdjust="0"/>
    <p:restoredTop sz="59875" autoAdjust="0"/>
  </p:normalViewPr>
  <p:slideViewPr>
    <p:cSldViewPr>
      <p:cViewPr>
        <p:scale>
          <a:sx n="33" d="100"/>
          <a:sy n="33" d="100"/>
        </p:scale>
        <p:origin x="-2436" y="-4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95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E2B065-FEE7-4E30-B7EA-AA431FDC013E}" type="datetimeFigureOut">
              <a:rPr lang="en-US" smtClean="0"/>
              <a:t>12/15/2016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C6DA379-89EB-4B98-98C7-A6D5097B4364}" type="slidenum">
              <a:rPr lang="en-US" smtClean="0"/>
              <a:t>‹#›</a:t>
            </a:fld>
            <a:endParaRPr lang="en-US"/>
          </a:p>
        </p:txBody>
      </p:sp>
    </p:spTree>
    <p:extLst>
      <p:ext uri="{BB962C8B-B14F-4D97-AF65-F5344CB8AC3E}">
        <p14:creationId xmlns:p14="http://schemas.microsoft.com/office/powerpoint/2010/main" val="64323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82A118-C26D-4683-A66B-9B2818916448}" type="datetimeFigureOut">
              <a:rPr lang="en-US" smtClean="0"/>
              <a:t>12/15/2016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1DF44-49E7-4C37-AC1E-BBD3806906FF}" type="slidenum">
              <a:rPr lang="en-US" smtClean="0"/>
              <a:t>‹#›</a:t>
            </a:fld>
            <a:endParaRPr lang="en-US" dirty="0"/>
          </a:p>
        </p:txBody>
      </p:sp>
    </p:spTree>
    <p:extLst>
      <p:ext uri="{BB962C8B-B14F-4D97-AF65-F5344CB8AC3E}">
        <p14:creationId xmlns:p14="http://schemas.microsoft.com/office/powerpoint/2010/main" val="2368739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Online</a:t>
            </a:r>
            <a:r>
              <a:rPr lang="en-US" sz="1200" b="1" baseline="0" dirty="0" smtClean="0">
                <a:latin typeface="Arial" pitchFamily="34" charset="0"/>
                <a:cs typeface="Arial" pitchFamily="34" charset="0"/>
              </a:rPr>
              <a:t> Training Script: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Welcome to U.S. Soccer’s online training for the Grade 8 &amp; 9 Referee Course.</a:t>
            </a:r>
            <a:r>
              <a:rPr lang="en-US" sz="1200" baseline="0" dirty="0" smtClean="0">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8 training is specific to preparing officials for the competitive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Grade 9 training is specific to preparing officials for the small sided and recreational youth game.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Arial" pitchFamily="34" charset="0"/>
                <a:cs typeface="Arial" pitchFamily="34" charset="0"/>
              </a:rPr>
              <a:t>This presentation focuses on Law 12 – Fouls and Misconduct.  </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a:t>
            </a:fld>
            <a:endParaRPr lang="en-US" dirty="0"/>
          </a:p>
        </p:txBody>
      </p:sp>
    </p:spTree>
    <p:extLst>
      <p:ext uri="{BB962C8B-B14F-4D97-AF65-F5344CB8AC3E}">
        <p14:creationId xmlns:p14="http://schemas.microsoft.com/office/powerpoint/2010/main" val="2038394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19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29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39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yellow card is used to communicate that a player</a:t>
            </a:r>
            <a:r>
              <a:rPr lang="en-US" sz="1200" b="0" kern="1200" baseline="0" dirty="0" smtClean="0">
                <a:solidFill>
                  <a:schemeClr val="tx1"/>
                </a:solidFill>
                <a:effectLst/>
                <a:latin typeface="+mn-lt"/>
                <a:ea typeface="+mn-ea"/>
                <a:cs typeface="+mn-cs"/>
              </a:rPr>
              <a:t> or </a:t>
            </a:r>
            <a:r>
              <a:rPr lang="en-US" sz="1200" b="0" kern="1200" dirty="0" smtClean="0">
                <a:solidFill>
                  <a:schemeClr val="tx1"/>
                </a:solidFill>
                <a:effectLst/>
                <a:latin typeface="+mn-lt"/>
                <a:ea typeface="+mn-ea"/>
                <a:cs typeface="+mn-cs"/>
              </a:rPr>
              <a:t>substitute</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has been cautioned.</a:t>
            </a:r>
            <a:r>
              <a:rPr lang="en-US" sz="1200" b="0" kern="1200" baseline="0" dirty="0" smtClean="0">
                <a:solidFill>
                  <a:schemeClr val="tx1"/>
                </a:solidFill>
                <a:effectLst/>
                <a:latin typeface="+mn-lt"/>
                <a:ea typeface="+mn-ea"/>
                <a:cs typeface="+mn-cs"/>
              </a:rPr>
              <a:t>  </a:t>
            </a:r>
          </a:p>
          <a:p>
            <a:endParaRPr lang="en-US" sz="1200" b="0" kern="1200" baseline="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The red card is used to communicate that a player</a:t>
            </a:r>
            <a:r>
              <a:rPr lang="en-US" sz="1200" b="0" kern="1200" baseline="0" dirty="0" smtClean="0">
                <a:solidFill>
                  <a:schemeClr val="tx1"/>
                </a:solidFill>
                <a:effectLst/>
                <a:latin typeface="+mn-lt"/>
                <a:ea typeface="+mn-ea"/>
                <a:cs typeface="+mn-cs"/>
              </a:rPr>
              <a:t> or </a:t>
            </a:r>
            <a:r>
              <a:rPr lang="en-US" sz="1200" b="0" kern="1200" dirty="0" smtClean="0">
                <a:solidFill>
                  <a:schemeClr val="tx1"/>
                </a:solidFill>
                <a:effectLst/>
                <a:latin typeface="+mn-lt"/>
                <a:ea typeface="+mn-ea"/>
                <a:cs typeface="+mn-cs"/>
              </a:rPr>
              <a:t>substitute has been sent off. </a:t>
            </a:r>
          </a:p>
          <a:p>
            <a:endParaRPr lang="en-US" dirty="0" smtClean="0"/>
          </a:p>
          <a:p>
            <a:r>
              <a:rPr lang="en-US" sz="1200" b="0" kern="1200" dirty="0" smtClean="0">
                <a:solidFill>
                  <a:schemeClr val="tx1"/>
                </a:solidFill>
                <a:effectLst/>
                <a:latin typeface="+mn-lt"/>
                <a:ea typeface="+mn-ea"/>
                <a:cs typeface="+mn-cs"/>
              </a:rPr>
              <a:t>Only a player</a:t>
            </a:r>
            <a:r>
              <a:rPr lang="en-US" sz="1200" b="0" kern="1200" baseline="0" dirty="0" smtClean="0">
                <a:solidFill>
                  <a:schemeClr val="tx1"/>
                </a:solidFill>
                <a:effectLst/>
                <a:latin typeface="+mn-lt"/>
                <a:ea typeface="+mn-ea"/>
                <a:cs typeface="+mn-cs"/>
              </a:rPr>
              <a:t> or </a:t>
            </a:r>
            <a:r>
              <a:rPr lang="en-US" sz="1200" b="0" kern="1200" dirty="0" smtClean="0">
                <a:solidFill>
                  <a:schemeClr val="tx1"/>
                </a:solidFill>
                <a:effectLst/>
                <a:latin typeface="+mn-lt"/>
                <a:ea typeface="+mn-ea"/>
                <a:cs typeface="+mn-cs"/>
              </a:rPr>
              <a:t>substitute may be shown a</a:t>
            </a:r>
            <a:r>
              <a:rPr lang="en-US" sz="1200" b="0" kern="1200" baseline="0" dirty="0" smtClean="0">
                <a:solidFill>
                  <a:schemeClr val="tx1"/>
                </a:solidFill>
                <a:effectLst/>
                <a:latin typeface="+mn-lt"/>
                <a:ea typeface="+mn-ea"/>
                <a:cs typeface="+mn-cs"/>
              </a:rPr>
              <a:t> yellow or red</a:t>
            </a:r>
            <a:r>
              <a:rPr lang="en-US" sz="1200" b="0" kern="1200" dirty="0" smtClean="0">
                <a:solidFill>
                  <a:schemeClr val="tx1"/>
                </a:solidFill>
                <a:effectLst/>
                <a:latin typeface="+mn-lt"/>
                <a:ea typeface="+mn-ea"/>
                <a:cs typeface="+mn-cs"/>
              </a:rPr>
              <a:t> card.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Arial" pitchFamily="34" charset="0"/>
              <a:cs typeface="Arial"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Classroom</a:t>
            </a:r>
            <a:r>
              <a:rPr lang="en-US" sz="1200" b="1" baseline="0" dirty="0" smtClean="0">
                <a:latin typeface="Arial" pitchFamily="34" charset="0"/>
                <a:cs typeface="Arial" pitchFamily="34" charset="0"/>
              </a:rPr>
              <a:t> Instructor Talking Points: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49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59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63</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64</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65</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66</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69</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7</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70</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71</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72</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8</a:t>
            </a:fld>
            <a:endParaRPr lang="en-US" dirty="0"/>
          </a:p>
        </p:txBody>
      </p:sp>
    </p:spTree>
    <p:extLst>
      <p:ext uri="{BB962C8B-B14F-4D97-AF65-F5344CB8AC3E}">
        <p14:creationId xmlns:p14="http://schemas.microsoft.com/office/powerpoint/2010/main" val="2754197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8AF1DF44-49E7-4C37-AC1E-BBD3806906FF}" type="slidenum">
              <a:rPr lang="en-US" smtClean="0"/>
              <a:t>9</a:t>
            </a:fld>
            <a:endParaRPr lang="en-US" dirty="0"/>
          </a:p>
        </p:txBody>
      </p:sp>
    </p:spTree>
    <p:extLst>
      <p:ext uri="{BB962C8B-B14F-4D97-AF65-F5344CB8AC3E}">
        <p14:creationId xmlns:p14="http://schemas.microsoft.com/office/powerpoint/2010/main" val="275419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12.jpeg"/><Relationship Id="rId4" Type="http://schemas.openxmlformats.org/officeDocument/2006/relationships/image" Target="../media/image11.jpe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14.jpeg"/></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6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6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6.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15.jpeg"/></Relationships>
</file>

<file path=ppt/slides/_rels/slide6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9.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7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0.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457200" y="1371600"/>
            <a:ext cx="82296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2" name="Picture 2" descr="C:\Users\rmooney\Documents\Images\Laws of the Game\Law 5 - The Referee\SDAJD2009052337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94" t="9935" r="1053" b="10102"/>
          <a:stretch/>
        </p:blipFill>
        <p:spPr bwMode="auto">
          <a:xfrm>
            <a:off x="114305" y="1363652"/>
            <a:ext cx="4301582" cy="25130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4838700"/>
            <a:ext cx="9144000" cy="1333500"/>
          </a:xfrm>
          <a:prstGeom prst="rect">
            <a:avLst/>
          </a:prstGeom>
          <a:solidFill>
            <a:schemeClr val="bg1">
              <a:alpha val="7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dirty="0">
              <a:latin typeface="Arial" pitchFamily="34" charset="0"/>
              <a:cs typeface="Arial" pitchFamily="34" charset="0"/>
            </a:endParaRPr>
          </a:p>
        </p:txBody>
      </p:sp>
      <p:sp>
        <p:nvSpPr>
          <p:cNvPr id="16" name="Rectangle 7"/>
          <p:cNvSpPr>
            <a:spLocks noChangeArrowheads="1"/>
          </p:cNvSpPr>
          <p:nvPr/>
        </p:nvSpPr>
        <p:spPr bwMode="auto">
          <a:xfrm>
            <a:off x="1895471" y="4508530"/>
            <a:ext cx="716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defRPr/>
            </a:pPr>
            <a:r>
              <a:rPr lang="en-US" sz="2400" b="1" dirty="0">
                <a:solidFill>
                  <a:srgbClr val="10253F"/>
                </a:solidFill>
                <a:latin typeface="Arial" pitchFamily="34" charset="0"/>
                <a:ea typeface="ＭＳ Ｐゴシック" pitchFamily="34" charset="-128"/>
                <a:cs typeface="Arial" pitchFamily="34" charset="0"/>
              </a:rPr>
              <a:t>U.S. Soccer Federation Referee Program</a:t>
            </a:r>
          </a:p>
          <a:p>
            <a:pPr algn="ctr">
              <a:defRPr/>
            </a:pPr>
            <a:r>
              <a:rPr lang="en-US" sz="2400" b="1" dirty="0" smtClean="0">
                <a:solidFill>
                  <a:srgbClr val="10253F"/>
                </a:solidFill>
                <a:latin typeface="Arial" pitchFamily="34" charset="0"/>
                <a:ea typeface="ＭＳ Ｐゴシック" pitchFamily="34" charset="-128"/>
                <a:cs typeface="Arial" pitchFamily="34" charset="0"/>
              </a:rPr>
              <a:t>Entry Level Referee Course</a:t>
            </a:r>
            <a:endParaRPr lang="en-US" sz="2400" b="1" dirty="0">
              <a:solidFill>
                <a:srgbClr val="10253F"/>
              </a:solidFill>
              <a:latin typeface="Arial" pitchFamily="34" charset="0"/>
              <a:ea typeface="ＭＳ Ｐゴシック" pitchFamily="34" charset="-128"/>
              <a:cs typeface="Arial" pitchFamily="34" charset="0"/>
            </a:endParaRPr>
          </a:p>
          <a:p>
            <a:pPr algn="ctr">
              <a:defRPr/>
            </a:pPr>
            <a:r>
              <a:rPr lang="en-US" sz="2400" b="1" dirty="0">
                <a:solidFill>
                  <a:srgbClr val="10253F"/>
                </a:solidFill>
                <a:latin typeface="Arial" pitchFamily="34" charset="0"/>
                <a:ea typeface="ＭＳ Ｐゴシック" pitchFamily="34" charset="-128"/>
                <a:cs typeface="Arial" pitchFamily="34" charset="0"/>
              </a:rPr>
              <a:t>Competitive Youth Training </a:t>
            </a:r>
          </a:p>
          <a:p>
            <a:pPr algn="ctr">
              <a:defRPr/>
            </a:pPr>
            <a:r>
              <a:rPr lang="en-US" sz="2400" b="1" dirty="0">
                <a:solidFill>
                  <a:srgbClr val="10253F"/>
                </a:solidFill>
                <a:latin typeface="Arial" pitchFamily="34" charset="0"/>
                <a:ea typeface="ＭＳ Ｐゴシック" pitchFamily="34" charset="-128"/>
                <a:cs typeface="Arial" pitchFamily="34" charset="0"/>
              </a:rPr>
              <a:t>Small Sided and Recreational Youth Training</a:t>
            </a:r>
          </a:p>
        </p:txBody>
      </p:sp>
      <p:pic>
        <p:nvPicPr>
          <p:cNvPr id="11" name="Picture 2"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4765040"/>
            <a:ext cx="1066800" cy="1102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C:\Users\rmooney\Documents\Images\Grade 9\_57R1156.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9869"/>
          <a:stretch/>
        </p:blipFill>
        <p:spPr bwMode="auto">
          <a:xfrm>
            <a:off x="4584946" y="1354110"/>
            <a:ext cx="4444750" cy="2522562"/>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533400" y="228600"/>
            <a:ext cx="81534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smtClean="0">
                <a:solidFill>
                  <a:schemeClr val="bg1"/>
                </a:solidFill>
                <a:latin typeface="Arial" pitchFamily="34" charset="0"/>
                <a:cs typeface="Arial" pitchFamily="34" charset="0"/>
              </a:rPr>
              <a:t>Law 12 - Fouls &amp; Misconduct</a:t>
            </a: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7" name="Picture 16"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6"/>
          <p:cNvSpPr txBox="1"/>
          <p:nvPr/>
        </p:nvSpPr>
        <p:spPr>
          <a:xfrm>
            <a:off x="6981825" y="6374028"/>
            <a:ext cx="2162175"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smtClean="0">
                <a:latin typeface="Arial" panose="020B0604020202020204" pitchFamily="34" charset="0"/>
                <a:cs typeface="Arial" panose="020B0604020202020204" pitchFamily="34" charset="0"/>
              </a:rPr>
              <a:t>2016-17</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78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609600" y="1341060"/>
            <a:ext cx="6934200" cy="163074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600" b="1" dirty="0" smtClean="0">
                <a:solidFill>
                  <a:srgbClr val="FF0000"/>
                </a:solidFill>
                <a:latin typeface="Arial Black" panose="020B0A04020102020204" pitchFamily="34" charset="0"/>
                <a:cs typeface="Arial" pitchFamily="34" charset="0"/>
              </a:rPr>
              <a:t>E</a:t>
            </a:r>
            <a:r>
              <a:rPr lang="en-US" sz="2600" b="1" dirty="0" smtClean="0">
                <a:solidFill>
                  <a:srgbClr val="0000FF"/>
                </a:solidFill>
                <a:latin typeface="Arial" pitchFamily="34" charset="0"/>
                <a:cs typeface="Arial" pitchFamily="34" charset="0"/>
              </a:rPr>
              <a:t>ntering </a:t>
            </a:r>
            <a:r>
              <a:rPr lang="en-US" sz="2600" b="1" dirty="0">
                <a:solidFill>
                  <a:srgbClr val="0000FF"/>
                </a:solidFill>
                <a:latin typeface="Arial" pitchFamily="34" charset="0"/>
                <a:cs typeface="Arial" pitchFamily="34" charset="0"/>
              </a:rPr>
              <a:t>or re-entering without </a:t>
            </a:r>
            <a:r>
              <a:rPr lang="en-US" sz="2600" b="1" dirty="0" smtClean="0">
                <a:solidFill>
                  <a:srgbClr val="0000FF"/>
                </a:solidFill>
                <a:latin typeface="Arial" pitchFamily="34" charset="0"/>
                <a:cs typeface="Arial" pitchFamily="34" charset="0"/>
              </a:rPr>
              <a:t>permission </a:t>
            </a:r>
            <a:r>
              <a:rPr lang="en-US" sz="2400" b="1" dirty="0" smtClean="0">
                <a:latin typeface="Arial" pitchFamily="34" charset="0"/>
                <a:cs typeface="Arial" pitchFamily="34" charset="0"/>
              </a:rPr>
              <a:t>is </a:t>
            </a:r>
            <a:r>
              <a:rPr lang="en-US" sz="2400" b="1" dirty="0" smtClean="0">
                <a:latin typeface="Arial" pitchFamily="34" charset="0"/>
                <a:cs typeface="Arial" pitchFamily="34" charset="0"/>
              </a:rPr>
              <a:t>when a player or substitute comes onto the field-of-play without the permission of the referee.</a:t>
            </a:r>
            <a:endParaRPr lang="en-US" sz="2400" b="1" dirty="0" smtClean="0">
              <a:solidFill>
                <a:srgbClr val="0000FF"/>
              </a:solidFill>
              <a:latin typeface="Arial" pitchFamily="34" charset="0"/>
              <a:cs typeface="Arial" pitchFamily="34" charset="0"/>
            </a:endParaRPr>
          </a:p>
          <a:p>
            <a:pPr marL="461963" lvl="1" indent="-461963">
              <a:buFont typeface="+mj-lt"/>
              <a:buAutoNum type="arabicParenR" startAt="6"/>
            </a:pPr>
            <a:endParaRPr lang="en-US" sz="2400" b="1" dirty="0" smtClean="0">
              <a:latin typeface="Arial" panose="020B0604020202020204" pitchFamily="34" charset="0"/>
              <a:cs typeface="Arial" panose="020B0604020202020204" pitchFamily="34" charset="0"/>
            </a:endParaRPr>
          </a:p>
        </p:txBody>
      </p:sp>
      <p:sp>
        <p:nvSpPr>
          <p:cNvPr id="9" name="Rectangle 8"/>
          <p:cNvSpPr/>
          <p:nvPr/>
        </p:nvSpPr>
        <p:spPr>
          <a:xfrm>
            <a:off x="1676400" y="5739825"/>
            <a:ext cx="4953000" cy="584775"/>
          </a:xfrm>
          <a:prstGeom prst="rect">
            <a:avLst/>
          </a:prstGeom>
        </p:spPr>
        <p:txBody>
          <a:bodyPr wrap="square">
            <a:spAutoFit/>
          </a:bodyPr>
          <a:lstStyle/>
          <a:p>
            <a:r>
              <a:rPr lang="en-US" sz="3200" b="1" dirty="0" smtClean="0">
                <a:latin typeface="Arial" pitchFamily="34" charset="0"/>
                <a:cs typeface="Arial" pitchFamily="34" charset="0"/>
              </a:rPr>
              <a:t>Referee </a:t>
            </a:r>
            <a:r>
              <a:rPr lang="en-US" sz="3200" b="1" dirty="0">
                <a:latin typeface="Arial" pitchFamily="34" charset="0"/>
                <a:cs typeface="Arial" pitchFamily="34" charset="0"/>
              </a:rPr>
              <a:t>report code </a:t>
            </a:r>
            <a:r>
              <a:rPr lang="en-US" sz="3200" b="1" dirty="0">
                <a:solidFill>
                  <a:srgbClr val="FF0000"/>
                </a:solidFill>
                <a:latin typeface="Arial Black" panose="020B0A04020102020204" pitchFamily="34" charset="0"/>
                <a:cs typeface="Arial" pitchFamily="34" charset="0"/>
              </a:rPr>
              <a:t>(E)</a:t>
            </a:r>
          </a:p>
        </p:txBody>
      </p:sp>
      <p:sp>
        <p:nvSpPr>
          <p:cNvPr id="11" name="Rectangle 10"/>
          <p:cNvSpPr/>
          <p:nvPr/>
        </p:nvSpPr>
        <p:spPr>
          <a:xfrm>
            <a:off x="600364" y="2895600"/>
            <a:ext cx="6943436" cy="1569660"/>
          </a:xfrm>
          <a:prstGeom prst="rect">
            <a:avLst/>
          </a:prstGeom>
        </p:spPr>
        <p:txBody>
          <a:bodyPr wrap="square">
            <a:spAutoFit/>
          </a:bodyPr>
          <a:lstStyle/>
          <a:p>
            <a:pPr>
              <a:defRPr/>
            </a:pPr>
            <a:r>
              <a:rPr lang="en-US" sz="2400" b="1" dirty="0">
                <a:latin typeface="Arial" panose="020B0604020202020204" pitchFamily="34" charset="0"/>
                <a:cs typeface="Arial" panose="020B0604020202020204" pitchFamily="34" charset="0"/>
              </a:rPr>
              <a:t>This can happen at the start of play if a player arrives late, or during play if the player is off the field to correct an equipment issue or receive medical treatment.  </a:t>
            </a:r>
          </a:p>
        </p:txBody>
      </p:sp>
      <p:sp>
        <p:nvSpPr>
          <p:cNvPr id="12" name="Rectangle 11"/>
          <p:cNvSpPr/>
          <p:nvPr/>
        </p:nvSpPr>
        <p:spPr>
          <a:xfrm>
            <a:off x="609599" y="4495800"/>
            <a:ext cx="7315201" cy="1200329"/>
          </a:xfrm>
          <a:prstGeom prst="rect">
            <a:avLst/>
          </a:prstGeom>
        </p:spPr>
        <p:txBody>
          <a:bodyPr wrap="square">
            <a:spAutoFit/>
          </a:bodyPr>
          <a:lstStyle/>
          <a:p>
            <a:pPr>
              <a:defRPr/>
            </a:pPr>
            <a:r>
              <a:rPr lang="en-US" sz="2400" b="1" dirty="0">
                <a:latin typeface="Arial" panose="020B0604020202020204" pitchFamily="34" charset="0"/>
                <a:cs typeface="Arial" panose="020B0604020202020204" pitchFamily="34" charset="0"/>
              </a:rPr>
              <a:t>If, after leaving the field of play without the referee’s permission, the referee must caution the player for entering the </a:t>
            </a:r>
            <a:r>
              <a:rPr lang="en-US" sz="2400" b="1" dirty="0" smtClean="0">
                <a:latin typeface="Arial" panose="020B0604020202020204" pitchFamily="34" charset="0"/>
                <a:cs typeface="Arial" panose="020B0604020202020204" pitchFamily="34" charset="0"/>
              </a:rPr>
              <a:t>field w/o permission.</a:t>
            </a:r>
            <a:endParaRPr lang="en-US" sz="24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4" name="Picture 13"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657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04800" y="1600200"/>
            <a:ext cx="7315200" cy="3077766"/>
          </a:xfrm>
          <a:prstGeom prst="rect">
            <a:avLst/>
          </a:prstGeom>
          <a:noFill/>
        </p:spPr>
        <p:txBody>
          <a:bodyPr wrap="square" rtlCol="0">
            <a:spAutoFit/>
          </a:bodyPr>
          <a:lstStyle/>
          <a:p>
            <a:r>
              <a:rPr lang="en-US" sz="2600" b="1" dirty="0" smtClean="0">
                <a:solidFill>
                  <a:srgbClr val="FF0000"/>
                </a:solidFill>
                <a:latin typeface="Arial Black" panose="020B0A04020102020204" pitchFamily="34" charset="0"/>
                <a:cs typeface="Arial" pitchFamily="34" charset="0"/>
              </a:rPr>
              <a:t>D</a:t>
            </a:r>
            <a:r>
              <a:rPr lang="en-US" sz="2600" b="1" dirty="0" smtClean="0">
                <a:solidFill>
                  <a:srgbClr val="0000FF"/>
                </a:solidFill>
                <a:latin typeface="Arial" pitchFamily="34" charset="0"/>
                <a:cs typeface="Arial" pitchFamily="34" charset="0"/>
              </a:rPr>
              <a:t>eliberately leaving without permission </a:t>
            </a:r>
            <a:endParaRPr lang="en-US" sz="2600" b="1" dirty="0" smtClean="0">
              <a:latin typeface="Arial" pitchFamily="34" charset="0"/>
              <a:cs typeface="Arial" pitchFamily="34" charset="0"/>
            </a:endParaRPr>
          </a:p>
          <a:p>
            <a:r>
              <a:rPr lang="en-US" sz="2400" b="1" dirty="0" smtClean="0">
                <a:latin typeface="Arial" pitchFamily="34" charset="0"/>
                <a:cs typeface="Arial" pitchFamily="34" charset="0"/>
              </a:rPr>
              <a:t>is when a player leaves the field </a:t>
            </a:r>
            <a:r>
              <a:rPr lang="en-US" sz="2400" b="1" dirty="0">
                <a:latin typeface="Arial" pitchFamily="34" charset="0"/>
                <a:cs typeface="Arial" pitchFamily="34" charset="0"/>
              </a:rPr>
              <a:t>without the specific or implied </a:t>
            </a:r>
            <a:r>
              <a:rPr lang="en-US" sz="2400" b="1" dirty="0" smtClean="0">
                <a:latin typeface="Arial" pitchFamily="34" charset="0"/>
                <a:cs typeface="Arial" pitchFamily="34" charset="0"/>
              </a:rPr>
              <a:t>permission of the referee.  </a:t>
            </a:r>
          </a:p>
          <a:p>
            <a:endParaRPr lang="en-US" sz="2400" b="1" dirty="0">
              <a:latin typeface="Arial" pitchFamily="34" charset="0"/>
              <a:cs typeface="Arial" pitchFamily="34" charset="0"/>
            </a:endParaRPr>
          </a:p>
          <a:p>
            <a:r>
              <a:rPr lang="en-US" sz="2400" b="1" dirty="0" smtClean="0">
                <a:latin typeface="Arial" pitchFamily="34" charset="0"/>
                <a:cs typeface="Arial" pitchFamily="34" charset="0"/>
              </a:rPr>
              <a:t>It </a:t>
            </a:r>
            <a:r>
              <a:rPr lang="en-US" sz="2400" b="1" dirty="0">
                <a:latin typeface="Arial" pitchFamily="34" charset="0"/>
                <a:cs typeface="Arial" pitchFamily="34" charset="0"/>
              </a:rPr>
              <a:t>does not refer to players who’s momentum during play causes them to temporarily leave the field. </a:t>
            </a:r>
          </a:p>
          <a:p>
            <a:pPr marL="457200" indent="-457200">
              <a:buFont typeface="+mj-lt"/>
              <a:buAutoNum type="arabicParenR" startAt="7"/>
            </a:pPr>
            <a:endParaRPr lang="en-US" sz="2400" b="1" dirty="0">
              <a:latin typeface="Arial" pitchFamily="34" charset="0"/>
              <a:cs typeface="Arial" pitchFamily="34" charset="0"/>
            </a:endParaRPr>
          </a:p>
        </p:txBody>
      </p:sp>
      <p:sp>
        <p:nvSpPr>
          <p:cNvPr id="9" name="Rectangle 8"/>
          <p:cNvSpPr/>
          <p:nvPr/>
        </p:nvSpPr>
        <p:spPr>
          <a:xfrm>
            <a:off x="2438400" y="5715000"/>
            <a:ext cx="4764446"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a:solidFill>
                  <a:srgbClr val="FF0000"/>
                </a:solidFill>
                <a:latin typeface="Arial Black" panose="020B0A04020102020204" pitchFamily="34" charset="0"/>
                <a:cs typeface="Arial" pitchFamily="34" charset="0"/>
              </a:rPr>
              <a:t>(L)</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560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L</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09600" y="1524000"/>
            <a:ext cx="81534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b="1" dirty="0" smtClean="0">
                <a:latin typeface="Arial" pitchFamily="34" charset="0"/>
                <a:cs typeface="Arial" pitchFamily="34" charset="0"/>
              </a:rPr>
              <a:t>When player leaves field to gain advantage</a:t>
            </a:r>
          </a:p>
          <a:p>
            <a:pPr lvl="2">
              <a:buFont typeface="Wingdings" panose="05000000000000000000" pitchFamily="2" charset="2"/>
              <a:buChar char="§"/>
            </a:pPr>
            <a:r>
              <a:rPr lang="en-US" sz="2800" b="1" dirty="0" smtClean="0">
                <a:latin typeface="Arial" pitchFamily="34" charset="0"/>
                <a:cs typeface="Arial" pitchFamily="34" charset="0"/>
              </a:rPr>
              <a:t>Allow play to continue</a:t>
            </a:r>
          </a:p>
          <a:p>
            <a:pPr lvl="2">
              <a:buFont typeface="Wingdings" panose="05000000000000000000" pitchFamily="2" charset="2"/>
              <a:buChar char="§"/>
            </a:pPr>
            <a:r>
              <a:rPr lang="en-US" sz="2800" b="1" dirty="0" smtClean="0">
                <a:latin typeface="Arial" pitchFamily="34" charset="0"/>
                <a:cs typeface="Arial" pitchFamily="34" charset="0"/>
              </a:rPr>
              <a:t>Issue caution at next stoppage</a:t>
            </a:r>
          </a:p>
          <a:p>
            <a:pPr lvl="2">
              <a:buFont typeface="Wingdings" panose="05000000000000000000" pitchFamily="2" charset="2"/>
              <a:buChar char="§"/>
            </a:pPr>
            <a:r>
              <a:rPr lang="en-US" sz="2800" b="1" dirty="0" smtClean="0">
                <a:latin typeface="Arial" pitchFamily="34" charset="0"/>
                <a:cs typeface="Arial" pitchFamily="34" charset="0"/>
              </a:rPr>
              <a:t>Caution, if team gains a tactical advantage</a:t>
            </a:r>
          </a:p>
          <a:p>
            <a:pPr marL="914400" lvl="2" indent="0">
              <a:buNone/>
            </a:pPr>
            <a:endParaRPr lang="en-US" sz="2800" b="1" dirty="0" smtClean="0">
              <a:latin typeface="Arial" pitchFamily="34" charset="0"/>
              <a:cs typeface="Arial" pitchFamily="34" charset="0"/>
            </a:endParaRPr>
          </a:p>
          <a:p>
            <a:pPr marL="457200" lvl="1" indent="0">
              <a:buNone/>
            </a:pPr>
            <a:r>
              <a:rPr lang="en-US" b="1" dirty="0" smtClean="0">
                <a:latin typeface="Arial" pitchFamily="34" charset="0"/>
                <a:cs typeface="Arial" pitchFamily="34" charset="0"/>
              </a:rPr>
              <a:t>Trifling, </a:t>
            </a:r>
            <a:r>
              <a:rPr lang="en-US" b="1" dirty="0">
                <a:latin typeface="Arial" pitchFamily="34" charset="0"/>
                <a:cs typeface="Arial" pitchFamily="34" charset="0"/>
              </a:rPr>
              <a:t>if not done to gain unfair advantage</a:t>
            </a:r>
          </a:p>
          <a:p>
            <a:pPr marL="0" indent="0">
              <a:buNone/>
            </a:pPr>
            <a:endParaRPr lang="en-US" sz="1600" b="1" dirty="0" smtClean="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6341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L</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85800" y="1435404"/>
            <a:ext cx="78486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Players </a:t>
            </a:r>
            <a:r>
              <a:rPr lang="en-US" sz="2800" b="1" dirty="0" smtClean="0">
                <a:latin typeface="Arial" panose="020B0604020202020204" pitchFamily="34" charset="0"/>
                <a:cs typeface="Arial" panose="020B0604020202020204" pitchFamily="34" charset="0"/>
              </a:rPr>
              <a:t>often leave </a:t>
            </a:r>
            <a:r>
              <a:rPr lang="en-US" sz="2800" b="1" dirty="0">
                <a:latin typeface="Arial" panose="020B0604020202020204" pitchFamily="34" charset="0"/>
                <a:cs typeface="Arial" panose="020B0604020202020204" pitchFamily="34" charset="0"/>
              </a:rPr>
              <a:t>the field </a:t>
            </a:r>
            <a:r>
              <a:rPr lang="en-US" sz="2800" b="1" dirty="0" smtClean="0">
                <a:latin typeface="Arial" panose="020B0604020202020204" pitchFamily="34" charset="0"/>
                <a:cs typeface="Arial" panose="020B0604020202020204" pitchFamily="34" charset="0"/>
              </a:rPr>
              <a:t>for </a:t>
            </a:r>
            <a:r>
              <a:rPr lang="en-US" sz="2800" b="1" dirty="0">
                <a:latin typeface="Arial" panose="020B0604020202020204" pitchFamily="34" charset="0"/>
                <a:cs typeface="Arial" panose="020B0604020202020204" pitchFamily="34" charset="0"/>
              </a:rPr>
              <a:t>unsporting </a:t>
            </a:r>
            <a:r>
              <a:rPr lang="en-US" sz="2800" b="1" dirty="0" smtClean="0">
                <a:latin typeface="Arial" panose="020B0604020202020204" pitchFamily="34" charset="0"/>
                <a:cs typeface="Arial" panose="020B0604020202020204" pitchFamily="34" charset="0"/>
              </a:rPr>
              <a:t>reasons, i.e. </a:t>
            </a:r>
            <a:r>
              <a:rPr lang="en-US" sz="2800" b="1" dirty="0">
                <a:latin typeface="Arial" panose="020B0604020202020204" pitchFamily="34" charset="0"/>
                <a:cs typeface="Arial" panose="020B0604020202020204" pitchFamily="34" charset="0"/>
              </a:rPr>
              <a:t>to create an unfair offside situation.  </a:t>
            </a:r>
          </a:p>
        </p:txBody>
      </p:sp>
      <p:sp>
        <p:nvSpPr>
          <p:cNvPr id="3" name="Rectangle 2"/>
          <p:cNvSpPr/>
          <p:nvPr/>
        </p:nvSpPr>
        <p:spPr>
          <a:xfrm>
            <a:off x="685800" y="2984718"/>
            <a:ext cx="7848600" cy="1815882"/>
          </a:xfrm>
          <a:prstGeom prst="rect">
            <a:avLst/>
          </a:prstGeom>
        </p:spPr>
        <p:txBody>
          <a:bodyPr wrap="square">
            <a:spAutoFit/>
          </a:bodyPr>
          <a:lstStyle/>
          <a:p>
            <a:pPr>
              <a:defRPr/>
            </a:pPr>
            <a:r>
              <a:rPr lang="en-US" sz="2800" b="1" dirty="0">
                <a:solidFill>
                  <a:srgbClr val="0000FF"/>
                </a:solidFill>
                <a:latin typeface="Arial" panose="020B0604020202020204" pitchFamily="34" charset="0"/>
                <a:cs typeface="Arial" panose="020B0604020202020204" pitchFamily="34" charset="0"/>
              </a:rPr>
              <a:t>If this happens, the player should still be considered to be on the </a:t>
            </a:r>
            <a:r>
              <a:rPr lang="en-US" sz="2800" b="1" dirty="0" smtClean="0">
                <a:solidFill>
                  <a:srgbClr val="0000FF"/>
                </a:solidFill>
                <a:latin typeface="Arial" panose="020B0604020202020204" pitchFamily="34" charset="0"/>
                <a:cs typeface="Arial" panose="020B0604020202020204" pitchFamily="34" charset="0"/>
              </a:rPr>
              <a:t>field</a:t>
            </a:r>
            <a:r>
              <a:rPr lang="en-US" sz="2800" b="1" dirty="0">
                <a:solidFill>
                  <a:srgbClr val="0000FF"/>
                </a:solidFill>
                <a:latin typeface="Arial" panose="020B0604020202020204" pitchFamily="34" charset="0"/>
                <a:cs typeface="Arial" panose="020B0604020202020204" pitchFamily="34" charset="0"/>
              </a:rPr>
              <a:t> </a:t>
            </a:r>
            <a:r>
              <a:rPr lang="en-US" sz="2800" b="1" dirty="0" smtClean="0">
                <a:solidFill>
                  <a:srgbClr val="0000FF"/>
                </a:solidFill>
                <a:latin typeface="Arial" panose="020B0604020202020204" pitchFamily="34" charset="0"/>
                <a:cs typeface="Arial" panose="020B0604020202020204" pitchFamily="34" charset="0"/>
              </a:rPr>
              <a:t>for the purpose of determining the offside position of an opponent. </a:t>
            </a:r>
            <a:endParaRPr lang="en-US" sz="2800" b="1" dirty="0">
              <a:solidFill>
                <a:srgbClr val="0000FF"/>
              </a:solidFill>
              <a:latin typeface="Arial" panose="020B0604020202020204" pitchFamily="34" charset="0"/>
              <a:cs typeface="Arial" panose="020B0604020202020204" pitchFamily="34" charset="0"/>
            </a:endParaRPr>
          </a:p>
        </p:txBody>
      </p:sp>
      <p:sp>
        <p:nvSpPr>
          <p:cNvPr id="8" name="Rectangle 7"/>
          <p:cNvSpPr/>
          <p:nvPr/>
        </p:nvSpPr>
        <p:spPr>
          <a:xfrm>
            <a:off x="609600" y="4939605"/>
            <a:ext cx="78486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referee should allow play to continue, so as to not take the advantage away from the attacking team.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97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L</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9" name="Rectangle 8"/>
          <p:cNvSpPr/>
          <p:nvPr/>
        </p:nvSpPr>
        <p:spPr>
          <a:xfrm>
            <a:off x="685800" y="1418273"/>
            <a:ext cx="78486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player who deliberately left the field without the referee’s permission </a:t>
            </a:r>
            <a:r>
              <a:rPr lang="en-US" sz="2800" b="1" dirty="0" smtClean="0">
                <a:latin typeface="Arial" panose="020B0604020202020204" pitchFamily="34" charset="0"/>
                <a:cs typeface="Arial" panose="020B0604020202020204" pitchFamily="34" charset="0"/>
              </a:rPr>
              <a:t>should then  </a:t>
            </a:r>
            <a:r>
              <a:rPr lang="en-US" sz="2800" b="1" dirty="0">
                <a:latin typeface="Arial" panose="020B0604020202020204" pitchFamily="34" charset="0"/>
                <a:cs typeface="Arial" panose="020B0604020202020204" pitchFamily="34" charset="0"/>
              </a:rPr>
              <a:t>be cautioned at the next stoppage. </a:t>
            </a:r>
          </a:p>
        </p:txBody>
      </p:sp>
      <p:sp>
        <p:nvSpPr>
          <p:cNvPr id="7" name="Rectangle 6"/>
          <p:cNvSpPr/>
          <p:nvPr/>
        </p:nvSpPr>
        <p:spPr>
          <a:xfrm>
            <a:off x="685800" y="3189744"/>
            <a:ext cx="7848600" cy="2677656"/>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If a player does leave the field for some other reason without the referee’s permission to do so, and this results in gaining a tactical advantage for </a:t>
            </a:r>
            <a:r>
              <a:rPr lang="en-US" sz="2800" b="1" dirty="0" smtClean="0">
                <a:latin typeface="Arial" panose="020B0604020202020204" pitchFamily="34" charset="0"/>
                <a:cs typeface="Arial" panose="020B0604020202020204" pitchFamily="34" charset="0"/>
              </a:rPr>
              <a:t>their team</a:t>
            </a:r>
            <a:r>
              <a:rPr lang="en-US" sz="2800" b="1" dirty="0">
                <a:latin typeface="Arial" panose="020B0604020202020204" pitchFamily="34" charset="0"/>
                <a:cs typeface="Arial" panose="020B0604020202020204" pitchFamily="34" charset="0"/>
              </a:rPr>
              <a:t>, the player has committed misconduct and must be cautioned and shown the yellow card.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964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L</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9" name="Rectangle 8"/>
          <p:cNvSpPr/>
          <p:nvPr/>
        </p:nvSpPr>
        <p:spPr>
          <a:xfrm>
            <a:off x="838200" y="1970544"/>
            <a:ext cx="7696200" cy="2677656"/>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Where it is apparent to the referee that the player leaving the field without permission has not done so to express dissent or to gain an unfair advantage, the referee can consider this to be a trifling breach of the Laws of the Game.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783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L</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762000" y="1447800"/>
            <a:ext cx="77724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Some </a:t>
            </a:r>
            <a:r>
              <a:rPr lang="en-US" sz="2800" b="1" dirty="0" smtClean="0">
                <a:latin typeface="Arial" panose="020B0604020202020204" pitchFamily="34" charset="0"/>
                <a:cs typeface="Arial" panose="020B0604020202020204" pitchFamily="34" charset="0"/>
              </a:rPr>
              <a:t>trifling examples </a:t>
            </a:r>
            <a:r>
              <a:rPr lang="en-US" sz="2800" b="1" dirty="0">
                <a:latin typeface="Arial" panose="020B0604020202020204" pitchFamily="34" charset="0"/>
                <a:cs typeface="Arial" panose="020B0604020202020204" pitchFamily="34" charset="0"/>
              </a:rPr>
              <a:t>of this might include changing shoes, replacing a damaged jersey or drinking water during a stoppage.  </a:t>
            </a:r>
          </a:p>
        </p:txBody>
      </p:sp>
      <p:sp>
        <p:nvSpPr>
          <p:cNvPr id="7" name="Rectangle 6"/>
          <p:cNvSpPr/>
          <p:nvPr/>
        </p:nvSpPr>
        <p:spPr>
          <a:xfrm>
            <a:off x="762000" y="4419600"/>
            <a:ext cx="7772400" cy="1815882"/>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However, if </a:t>
            </a:r>
            <a:r>
              <a:rPr lang="en-US" sz="2800" b="1" dirty="0">
                <a:latin typeface="Arial" panose="020B0604020202020204" pitchFamily="34" charset="0"/>
                <a:cs typeface="Arial" panose="020B0604020202020204" pitchFamily="34" charset="0"/>
              </a:rPr>
              <a:t>that player then </a:t>
            </a:r>
            <a:r>
              <a:rPr lang="en-US" sz="2800" b="1" dirty="0" smtClean="0">
                <a:latin typeface="Arial" panose="020B0604020202020204" pitchFamily="34" charset="0"/>
                <a:cs typeface="Arial" panose="020B0604020202020204" pitchFamily="34" charset="0"/>
              </a:rPr>
              <a:t>re-enters </a:t>
            </a:r>
            <a:r>
              <a:rPr lang="en-US" sz="2800" b="1" dirty="0">
                <a:latin typeface="Arial" panose="020B0604020202020204" pitchFamily="34" charset="0"/>
                <a:cs typeface="Arial" panose="020B0604020202020204" pitchFamily="34" charset="0"/>
              </a:rPr>
              <a:t>the field without obtaining the referee's permission, then the caution should be given.  </a:t>
            </a:r>
          </a:p>
        </p:txBody>
      </p:sp>
      <p:sp>
        <p:nvSpPr>
          <p:cNvPr id="8" name="Rectangle 7"/>
          <p:cNvSpPr/>
          <p:nvPr/>
        </p:nvSpPr>
        <p:spPr>
          <a:xfrm>
            <a:off x="762000" y="3200400"/>
            <a:ext cx="7772400" cy="954107"/>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 verbal warning to the player should be sufficient in such circumstances.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65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599"/>
            <a:ext cx="7696200" cy="43682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a:buNone/>
            </a:pPr>
            <a:r>
              <a:rPr lang="en-US" sz="2600" b="1" dirty="0" smtClean="0">
                <a:solidFill>
                  <a:srgbClr val="FF0000"/>
                </a:solidFill>
                <a:latin typeface="Arial Black" panose="020B0A04020102020204" pitchFamily="34" charset="0"/>
                <a:cs typeface="Arial" pitchFamily="34" charset="0"/>
              </a:rPr>
              <a:t>D</a:t>
            </a:r>
            <a:r>
              <a:rPr lang="en-US" sz="2600" b="1" dirty="0" smtClean="0">
                <a:solidFill>
                  <a:srgbClr val="0000FF"/>
                </a:solidFill>
                <a:latin typeface="Arial" pitchFamily="34" charset="0"/>
                <a:cs typeface="Arial" pitchFamily="34" charset="0"/>
              </a:rPr>
              <a:t>issent by word or Action</a:t>
            </a:r>
            <a:r>
              <a:rPr lang="en-US" sz="2400" b="1" dirty="0" smtClean="0">
                <a:solidFill>
                  <a:srgbClr val="0000FF"/>
                </a:solidFill>
                <a:latin typeface="Arial" pitchFamily="34" charset="0"/>
                <a:cs typeface="Arial" pitchFamily="34" charset="0"/>
              </a:rPr>
              <a:t> </a:t>
            </a:r>
            <a:r>
              <a:rPr lang="en-US" sz="2400" b="1" dirty="0" smtClean="0">
                <a:latin typeface="Arial" pitchFamily="34" charset="0"/>
                <a:cs typeface="Arial" pitchFamily="34" charset="0"/>
              </a:rPr>
              <a:t>– is verbal </a:t>
            </a:r>
            <a:r>
              <a:rPr lang="en-US" sz="2400" b="1" dirty="0">
                <a:latin typeface="Arial" pitchFamily="34" charset="0"/>
                <a:cs typeface="Arial" pitchFamily="34" charset="0"/>
              </a:rPr>
              <a:t>or non-verbal action that disputes </a:t>
            </a:r>
            <a:r>
              <a:rPr lang="en-US" sz="2400" b="1" dirty="0" smtClean="0">
                <a:latin typeface="Arial" pitchFamily="34" charset="0"/>
                <a:cs typeface="Arial" pitchFamily="34" charset="0"/>
              </a:rPr>
              <a:t>or argues with </a:t>
            </a:r>
            <a:r>
              <a:rPr lang="en-US" sz="2400" b="1" dirty="0" smtClean="0">
                <a:latin typeface="Arial" pitchFamily="34" charset="0"/>
                <a:cs typeface="Arial" pitchFamily="34" charset="0"/>
              </a:rPr>
              <a:t>any decisions </a:t>
            </a:r>
            <a:r>
              <a:rPr lang="en-US" sz="2400" b="1" dirty="0">
                <a:latin typeface="Arial" pitchFamily="34" charset="0"/>
                <a:cs typeface="Arial" pitchFamily="34" charset="0"/>
              </a:rPr>
              <a:t>by the referee, ARs, or fourth </a:t>
            </a:r>
            <a:r>
              <a:rPr lang="en-US" sz="2400" b="1" dirty="0" smtClean="0">
                <a:latin typeface="Arial" pitchFamily="34" charset="0"/>
                <a:cs typeface="Arial" pitchFamily="34" charset="0"/>
              </a:rPr>
              <a:t>official. </a:t>
            </a:r>
            <a:r>
              <a:rPr lang="en-US" sz="2400" b="1" dirty="0">
                <a:latin typeface="Arial" panose="020B0604020202020204" pitchFamily="34" charset="0"/>
                <a:cs typeface="Arial" panose="020B0604020202020204" pitchFamily="34" charset="0"/>
              </a:rPr>
              <a:t>Referees must deal with </a:t>
            </a:r>
            <a:r>
              <a:rPr lang="en-US" sz="2400" b="1" dirty="0" smtClean="0">
                <a:latin typeface="Arial" panose="020B0604020202020204" pitchFamily="34" charset="0"/>
                <a:cs typeface="Arial" panose="020B0604020202020204" pitchFamily="34" charset="0"/>
              </a:rPr>
              <a:t>dissent because it: </a:t>
            </a:r>
            <a:endParaRPr lang="en-US" sz="2400" b="1" dirty="0">
              <a:latin typeface="Arial" panose="020B0604020202020204" pitchFamily="34" charset="0"/>
              <a:cs typeface="Arial" panose="020B0604020202020204" pitchFamily="34" charset="0"/>
            </a:endParaRPr>
          </a:p>
          <a:p>
            <a:pPr marL="741363" lvl="1" indent="-284163">
              <a:buFont typeface="Wingdings" panose="05000000000000000000" pitchFamily="2" charset="2"/>
              <a:buChar char="§"/>
            </a:pPr>
            <a:r>
              <a:rPr lang="en-US" sz="2400" b="1" dirty="0">
                <a:latin typeface="Arial" panose="020B0604020202020204" pitchFamily="34" charset="0"/>
                <a:cs typeface="Arial" panose="020B0604020202020204" pitchFamily="34" charset="0"/>
              </a:rPr>
              <a:t>questions the authority of the referee, </a:t>
            </a:r>
          </a:p>
          <a:p>
            <a:pPr marL="741363" lvl="1" indent="-284163">
              <a:buFont typeface="Wingdings" panose="05000000000000000000" pitchFamily="2" charset="2"/>
              <a:buChar char="§"/>
            </a:pPr>
            <a:r>
              <a:rPr lang="en-US" sz="2400" b="1" dirty="0">
                <a:latin typeface="Arial" panose="020B0604020202020204" pitchFamily="34" charset="0"/>
                <a:cs typeface="Arial" panose="020B0604020202020204" pitchFamily="34" charset="0"/>
              </a:rPr>
              <a:t>reduces the flow of the game, </a:t>
            </a:r>
          </a:p>
          <a:p>
            <a:pPr marL="741363" lvl="1" indent="-284163">
              <a:buFont typeface="Wingdings" panose="05000000000000000000" pitchFamily="2" charset="2"/>
              <a:buChar char="§"/>
            </a:pPr>
            <a:r>
              <a:rPr lang="en-US" sz="2400" b="1" dirty="0">
                <a:latin typeface="Arial" panose="020B0604020202020204" pitchFamily="34" charset="0"/>
                <a:cs typeface="Arial" panose="020B0604020202020204" pitchFamily="34" charset="0"/>
              </a:rPr>
              <a:t>reduces the enjoyment of other participants and spectators, and </a:t>
            </a:r>
          </a:p>
          <a:p>
            <a:pPr marL="741363" lvl="1" indent="-284163">
              <a:buFont typeface="Wingdings" panose="05000000000000000000" pitchFamily="2" charset="2"/>
              <a:buChar char="§"/>
            </a:pPr>
            <a:r>
              <a:rPr lang="en-US" sz="2400" b="1" dirty="0">
                <a:latin typeface="Arial" panose="020B0604020202020204" pitchFamily="34" charset="0"/>
                <a:cs typeface="Arial" panose="020B0604020202020204" pitchFamily="34" charset="0"/>
              </a:rPr>
              <a:t>can spread and potentially lead to bigger problems if not dealt with.</a:t>
            </a:r>
          </a:p>
          <a:p>
            <a:pPr lvl="1">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76400" y="5739825"/>
            <a:ext cx="5334000" cy="584775"/>
          </a:xfrm>
          <a:prstGeom prst="rect">
            <a:avLst/>
          </a:prstGeom>
        </p:spPr>
        <p:txBody>
          <a:bodyPr wrap="square">
            <a:spAutoFit/>
          </a:bodyPr>
          <a:lstStyle/>
          <a:p>
            <a:r>
              <a:rPr lang="en-US" sz="3200" b="1" dirty="0" smtClean="0">
                <a:latin typeface="Arial" pitchFamily="34" charset="0"/>
                <a:cs typeface="Arial" pitchFamily="34" charset="0"/>
              </a:rPr>
              <a:t>Referee </a:t>
            </a:r>
            <a:r>
              <a:rPr lang="en-US" sz="3200" b="1" dirty="0">
                <a:latin typeface="Arial" pitchFamily="34" charset="0"/>
                <a:cs typeface="Arial" pitchFamily="34" charset="0"/>
              </a:rPr>
              <a:t>report code </a:t>
            </a:r>
            <a:r>
              <a:rPr lang="en-US" sz="3200" b="1" dirty="0" smtClean="0">
                <a:solidFill>
                  <a:srgbClr val="FF0000"/>
                </a:solidFill>
                <a:latin typeface="Arial Black" panose="020B0A04020102020204" pitchFamily="34" charset="0"/>
                <a:cs typeface="Arial" pitchFamily="34" charset="0"/>
              </a:rPr>
              <a:t>(DT)</a:t>
            </a:r>
            <a:endParaRPr lang="en-US" sz="3200" b="1" dirty="0">
              <a:solidFill>
                <a:srgbClr val="FF0000"/>
              </a:solidFill>
              <a:latin typeface="Arial Black" panose="020B0A04020102020204" pitchFamily="34" charset="0"/>
              <a:cs typeface="Arial"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7883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b="1"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Rectangle 6"/>
          <p:cNvSpPr/>
          <p:nvPr/>
        </p:nvSpPr>
        <p:spPr>
          <a:xfrm>
            <a:off x="685800" y="3011031"/>
            <a:ext cx="8001000" cy="2246769"/>
          </a:xfrm>
          <a:prstGeom prst="rect">
            <a:avLst/>
          </a:prstGeom>
        </p:spPr>
        <p:txBody>
          <a:bodyPr wrap="square">
            <a:spAutoFit/>
          </a:bodyPr>
          <a:lstStyle/>
          <a:p>
            <a:pPr>
              <a:defRPr/>
            </a:pPr>
            <a:r>
              <a:rPr lang="en-US" sz="2800" b="1" dirty="0" smtClean="0">
                <a:solidFill>
                  <a:srgbClr val="0000FF"/>
                </a:solidFill>
                <a:latin typeface="Arial" panose="020B0604020202020204" pitchFamily="34" charset="0"/>
                <a:cs typeface="Arial" panose="020B0604020202020204" pitchFamily="34" charset="0"/>
              </a:rPr>
              <a:t>Please note that team captains have no special status or privileges under the Laws of the Game, but they do have a degree of responsibility for the behavior of their teammates.  </a:t>
            </a:r>
            <a:endParaRPr lang="en-US" sz="2800" b="1" dirty="0">
              <a:solidFill>
                <a:srgbClr val="0000FF"/>
              </a:solidFill>
              <a:latin typeface="Arial" panose="020B0604020202020204" pitchFamily="34" charset="0"/>
              <a:cs typeface="Arial" panose="020B0604020202020204" pitchFamily="34" charset="0"/>
            </a:endParaRPr>
          </a:p>
        </p:txBody>
      </p:sp>
      <p:sp>
        <p:nvSpPr>
          <p:cNvPr id="11" name="Rectangle 10"/>
          <p:cNvSpPr/>
          <p:nvPr/>
        </p:nvSpPr>
        <p:spPr>
          <a:xfrm>
            <a:off x="152400" y="1600200"/>
            <a:ext cx="8763000" cy="954107"/>
          </a:xfrm>
          <a:prstGeom prst="rect">
            <a:avLst/>
          </a:prstGeom>
        </p:spPr>
        <p:txBody>
          <a:bodyPr wrap="square">
            <a:spAutoFit/>
          </a:bodyPr>
          <a:lstStyle/>
          <a:p>
            <a:pPr lvl="1"/>
            <a:r>
              <a:rPr lang="en-US" sz="2800" b="1" dirty="0" smtClean="0">
                <a:solidFill>
                  <a:srgbClr val="FF0000"/>
                </a:solidFill>
                <a:latin typeface="Arial" pitchFamily="34" charset="0"/>
                <a:cs typeface="Arial" pitchFamily="34" charset="0"/>
              </a:rPr>
              <a:t>Referees need to be </a:t>
            </a:r>
            <a:r>
              <a:rPr lang="en-US" sz="2800" b="1" dirty="0">
                <a:solidFill>
                  <a:srgbClr val="FF0000"/>
                </a:solidFill>
                <a:latin typeface="Arial" pitchFamily="34" charset="0"/>
                <a:cs typeface="Arial" pitchFamily="34" charset="0"/>
              </a:rPr>
              <a:t>proactive and </a:t>
            </a:r>
            <a:r>
              <a:rPr lang="en-US" sz="2800" b="1" dirty="0" smtClean="0">
                <a:solidFill>
                  <a:srgbClr val="FF0000"/>
                </a:solidFill>
                <a:latin typeface="Arial" pitchFamily="34" charset="0"/>
                <a:cs typeface="Arial" pitchFamily="34" charset="0"/>
              </a:rPr>
              <a:t>set </a:t>
            </a:r>
            <a:r>
              <a:rPr lang="en-US" sz="2800" b="1" dirty="0">
                <a:solidFill>
                  <a:srgbClr val="FF0000"/>
                </a:solidFill>
                <a:latin typeface="Arial" pitchFamily="34" charset="0"/>
                <a:cs typeface="Arial" pitchFamily="34" charset="0"/>
              </a:rPr>
              <a:t>firm expectations that dissent will not be tolerated.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568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b="1"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Rectangle 6"/>
          <p:cNvSpPr/>
          <p:nvPr/>
        </p:nvSpPr>
        <p:spPr>
          <a:xfrm>
            <a:off x="685800" y="3620631"/>
            <a:ext cx="8001000" cy="2246769"/>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Note that </a:t>
            </a:r>
            <a:r>
              <a:rPr lang="en-US" sz="2800" b="1" dirty="0">
                <a:latin typeface="Arial" panose="020B0604020202020204" pitchFamily="34" charset="0"/>
                <a:cs typeface="Arial" panose="020B0604020202020204" pitchFamily="34" charset="0"/>
              </a:rPr>
              <a:t>this does not apply to any type of offensive, </a:t>
            </a:r>
            <a:r>
              <a:rPr lang="en-US" sz="2800" b="1" dirty="0" smtClean="0">
                <a:latin typeface="Arial" panose="020B0604020202020204" pitchFamily="34" charset="0"/>
                <a:cs typeface="Arial" panose="020B0604020202020204" pitchFamily="34" charset="0"/>
              </a:rPr>
              <a:t>insulting, or </a:t>
            </a:r>
            <a:r>
              <a:rPr lang="en-US" sz="2800" b="1" dirty="0">
                <a:latin typeface="Arial" panose="020B0604020202020204" pitchFamily="34" charset="0"/>
                <a:cs typeface="Arial" panose="020B0604020202020204" pitchFamily="34" charset="0"/>
              </a:rPr>
              <a:t>abusive language or gestures.  These actions are sending-off offences and will be covered later in this presentation.</a:t>
            </a:r>
            <a:endParaRPr lang="en-US" sz="2800" b="1" dirty="0">
              <a:latin typeface="Arial" panose="020B0604020202020204" pitchFamily="34" charset="0"/>
              <a:cs typeface="Arial" panose="020B0604020202020204" pitchFamily="34" charset="0"/>
            </a:endParaRPr>
          </a:p>
        </p:txBody>
      </p:sp>
      <p:sp>
        <p:nvSpPr>
          <p:cNvPr id="11" name="Rectangle 10"/>
          <p:cNvSpPr/>
          <p:nvPr/>
        </p:nvSpPr>
        <p:spPr>
          <a:xfrm>
            <a:off x="685800" y="1600200"/>
            <a:ext cx="81534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 player who is guilty of dissent by protesting (verbally or non-verbally) against a referee’s decision must be cautioned. </a:t>
            </a:r>
            <a:endParaRPr lang="en-US" sz="2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089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Law 12 Overview</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914400" y="2895600"/>
            <a:ext cx="6934200" cy="3200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2800" b="1" dirty="0" smtClean="0">
                <a:latin typeface="Arial" pitchFamily="34" charset="0"/>
                <a:cs typeface="Arial" pitchFamily="34" charset="0"/>
              </a:rPr>
              <a:t>Fouls</a:t>
            </a:r>
          </a:p>
          <a:p>
            <a:pPr lvl="1">
              <a:buFont typeface="Wingdings" panose="05000000000000000000" pitchFamily="2" charset="2"/>
              <a:buChar char="§"/>
            </a:pPr>
            <a:r>
              <a:rPr lang="en-US" b="1" dirty="0" smtClean="0">
                <a:latin typeface="Arial" pitchFamily="34" charset="0"/>
                <a:cs typeface="Arial" pitchFamily="34" charset="0"/>
              </a:rPr>
              <a:t>Direct free kick fouls (DFK)</a:t>
            </a:r>
          </a:p>
          <a:p>
            <a:pPr lvl="1">
              <a:buFont typeface="Wingdings" panose="05000000000000000000" pitchFamily="2" charset="2"/>
              <a:buChar char="§"/>
            </a:pPr>
            <a:r>
              <a:rPr lang="en-US" b="1" dirty="0" smtClean="0">
                <a:latin typeface="Arial" pitchFamily="34" charset="0"/>
                <a:cs typeface="Arial" pitchFamily="34" charset="0"/>
              </a:rPr>
              <a:t>Indirect free kick fouls (IFK)</a:t>
            </a:r>
          </a:p>
          <a:p>
            <a:pPr>
              <a:buFont typeface="Wingdings" panose="05000000000000000000" pitchFamily="2" charset="2"/>
              <a:buChar char="v"/>
            </a:pPr>
            <a:r>
              <a:rPr lang="en-US" sz="2800" b="1" dirty="0" smtClean="0">
                <a:latin typeface="Arial" pitchFamily="34" charset="0"/>
                <a:cs typeface="Arial" pitchFamily="34" charset="0"/>
              </a:rPr>
              <a:t>Misconduct</a:t>
            </a:r>
          </a:p>
          <a:p>
            <a:pPr lvl="1">
              <a:buFont typeface="Wingdings" panose="05000000000000000000" pitchFamily="2" charset="2"/>
              <a:buChar char="§"/>
            </a:pPr>
            <a:r>
              <a:rPr lang="en-US" b="1" dirty="0" smtClean="0">
                <a:latin typeface="Arial" pitchFamily="34" charset="0"/>
                <a:cs typeface="Arial" pitchFamily="34" charset="0"/>
              </a:rPr>
              <a:t>Cautionable offenses</a:t>
            </a:r>
          </a:p>
          <a:p>
            <a:pPr lvl="1">
              <a:buFont typeface="Wingdings" panose="05000000000000000000" pitchFamily="2" charset="2"/>
              <a:buChar char="§"/>
            </a:pPr>
            <a:r>
              <a:rPr lang="en-US" b="1" dirty="0" smtClean="0">
                <a:latin typeface="Arial" pitchFamily="34" charset="0"/>
                <a:cs typeface="Arial" pitchFamily="34" charset="0"/>
              </a:rPr>
              <a:t>Sending-off offenses</a:t>
            </a:r>
          </a:p>
        </p:txBody>
      </p:sp>
      <p:sp>
        <p:nvSpPr>
          <p:cNvPr id="2" name="Rectangle 1"/>
          <p:cNvSpPr/>
          <p:nvPr/>
        </p:nvSpPr>
        <p:spPr>
          <a:xfrm>
            <a:off x="533400" y="1295400"/>
            <a:ext cx="83820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Law 12 </a:t>
            </a:r>
            <a:r>
              <a:rPr lang="en-US" sz="2800" b="1" dirty="0" smtClean="0">
                <a:latin typeface="Arial" panose="020B0604020202020204" pitchFamily="34" charset="0"/>
                <a:cs typeface="Arial" panose="020B0604020202020204" pitchFamily="34" charset="0"/>
              </a:rPr>
              <a:t>is separated </a:t>
            </a:r>
            <a:r>
              <a:rPr lang="en-US" sz="2800" b="1" dirty="0">
                <a:latin typeface="Arial" panose="020B0604020202020204" pitchFamily="34" charset="0"/>
                <a:cs typeface="Arial" panose="020B0604020202020204" pitchFamily="34" charset="0"/>
              </a:rPr>
              <a:t>into two </a:t>
            </a:r>
            <a:r>
              <a:rPr lang="en-US" sz="2800" b="1" dirty="0" smtClean="0">
                <a:latin typeface="Arial" panose="020B0604020202020204" pitchFamily="34" charset="0"/>
                <a:cs typeface="Arial" panose="020B0604020202020204" pitchFamily="34" charset="0"/>
              </a:rPr>
              <a:t>parts.  The </a:t>
            </a:r>
            <a:r>
              <a:rPr lang="en-US" sz="2800" b="1" dirty="0">
                <a:latin typeface="Arial" panose="020B0604020202020204" pitchFamily="34" charset="0"/>
                <a:cs typeface="Arial" panose="020B0604020202020204" pitchFamily="34" charset="0"/>
              </a:rPr>
              <a:t>first part </a:t>
            </a:r>
            <a:r>
              <a:rPr lang="en-US" sz="2800" b="1" dirty="0" smtClean="0">
                <a:latin typeface="Arial" panose="020B0604020202020204" pitchFamily="34" charset="0"/>
                <a:cs typeface="Arial" panose="020B0604020202020204" pitchFamily="34" charset="0"/>
              </a:rPr>
              <a:t>is about fouls </a:t>
            </a:r>
            <a:r>
              <a:rPr lang="en-US" sz="2800" b="1" dirty="0">
                <a:latin typeface="Arial" panose="020B0604020202020204" pitchFamily="34" charset="0"/>
                <a:cs typeface="Arial" panose="020B0604020202020204" pitchFamily="34" charset="0"/>
              </a:rPr>
              <a:t>and the second </a:t>
            </a:r>
            <a:r>
              <a:rPr lang="en-US" sz="2800" b="1" dirty="0" smtClean="0">
                <a:latin typeface="Arial" panose="020B0604020202020204" pitchFamily="34" charset="0"/>
                <a:cs typeface="Arial" panose="020B0604020202020204" pitchFamily="34" charset="0"/>
              </a:rPr>
              <a:t>part deals </a:t>
            </a:r>
            <a:r>
              <a:rPr lang="en-US" sz="2800" b="1" dirty="0">
                <a:latin typeface="Arial" panose="020B0604020202020204" pitchFamily="34" charset="0"/>
                <a:cs typeface="Arial" panose="020B0604020202020204" pitchFamily="34" charset="0"/>
              </a:rPr>
              <a:t>with misconduct.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952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85336" y="1841480"/>
            <a:ext cx="7134664" cy="3416320"/>
          </a:xfrm>
          <a:prstGeom prst="rect">
            <a:avLst/>
          </a:prstGeom>
        </p:spPr>
        <p:txBody>
          <a:bodyPr wrap="square">
            <a:spAutoFit/>
          </a:bodyPr>
          <a:lstStyle/>
          <a:p>
            <a:r>
              <a:rPr lang="en-US" sz="2400" b="1" dirty="0">
                <a:solidFill>
                  <a:srgbClr val="FF0000"/>
                </a:solidFill>
                <a:latin typeface="Arial Black" panose="020B0A04020102020204" pitchFamily="34" charset="0"/>
                <a:cs typeface="Arial" panose="020B0604020202020204" pitchFamily="34" charset="0"/>
              </a:rPr>
              <a:t>D</a:t>
            </a:r>
            <a:r>
              <a:rPr lang="en-US" sz="2400" b="1" dirty="0">
                <a:solidFill>
                  <a:srgbClr val="0000FF"/>
                </a:solidFill>
                <a:latin typeface="Arial" panose="020B0604020202020204" pitchFamily="34" charset="0"/>
                <a:cs typeface="Arial" panose="020B0604020202020204" pitchFamily="34" charset="0"/>
              </a:rPr>
              <a:t>elaying the </a:t>
            </a:r>
            <a:r>
              <a:rPr lang="en-US" sz="2400" b="1" dirty="0" smtClean="0">
                <a:solidFill>
                  <a:srgbClr val="0000FF"/>
                </a:solidFill>
                <a:latin typeface="Arial" panose="020B0604020202020204" pitchFamily="34" charset="0"/>
                <a:cs typeface="Arial" panose="020B0604020202020204" pitchFamily="34" charset="0"/>
              </a:rPr>
              <a:t>restart </a:t>
            </a:r>
            <a:r>
              <a:rPr lang="en-US" sz="2400" b="1" dirty="0">
                <a:solidFill>
                  <a:srgbClr val="0000FF"/>
                </a:solidFill>
                <a:latin typeface="Arial" panose="020B0604020202020204" pitchFamily="34" charset="0"/>
                <a:cs typeface="Arial" panose="020B0604020202020204" pitchFamily="34" charset="0"/>
              </a:rPr>
              <a:t>of </a:t>
            </a:r>
            <a:r>
              <a:rPr lang="en-US" sz="2400" b="1" dirty="0" smtClean="0">
                <a:solidFill>
                  <a:srgbClr val="0000FF"/>
                </a:solidFill>
                <a:latin typeface="Arial" panose="020B0604020202020204" pitchFamily="34" charset="0"/>
                <a:cs typeface="Arial" panose="020B0604020202020204" pitchFamily="34" charset="0"/>
              </a:rPr>
              <a:t>play </a:t>
            </a:r>
            <a:r>
              <a:rPr lang="en-US" sz="2400" b="1" dirty="0" smtClean="0">
                <a:latin typeface="Arial" panose="020B0604020202020204" pitchFamily="34" charset="0"/>
                <a:cs typeface="Arial" panose="020B0604020202020204" pitchFamily="34" charset="0"/>
              </a:rPr>
              <a:t>– </a:t>
            </a:r>
          </a:p>
          <a:p>
            <a:r>
              <a:rPr lang="en-US" sz="2400" b="1" dirty="0" smtClean="0">
                <a:latin typeface="Arial" panose="020B0604020202020204" pitchFamily="34" charset="0"/>
                <a:cs typeface="Arial" panose="020B0604020202020204" pitchFamily="34" charset="0"/>
              </a:rPr>
              <a:t>some </a:t>
            </a:r>
            <a:r>
              <a:rPr lang="en-US" sz="2400" b="1" dirty="0">
                <a:latin typeface="Arial" panose="020B0604020202020204" pitchFamily="34" charset="0"/>
                <a:cs typeface="Arial" panose="020B0604020202020204" pitchFamily="34" charset="0"/>
              </a:rPr>
              <a:t>common ways players delay a restart include: </a:t>
            </a:r>
          </a:p>
          <a:p>
            <a:pPr marL="739775" lvl="2" indent="-336550">
              <a:buFont typeface="Wingdings" panose="05000000000000000000" pitchFamily="2" charset="2"/>
              <a:buChar char="§"/>
            </a:pPr>
            <a:r>
              <a:rPr lang="en-US" sz="2400" b="1" dirty="0">
                <a:latin typeface="Arial" panose="020B0604020202020204" pitchFamily="34" charset="0"/>
                <a:cs typeface="Arial" panose="020B0604020202020204" pitchFamily="34" charset="0"/>
              </a:rPr>
              <a:t>Kicking or carrying the ball </a:t>
            </a:r>
            <a:r>
              <a:rPr lang="en-US" sz="2400" b="1" dirty="0" smtClean="0">
                <a:latin typeface="Arial" panose="020B0604020202020204" pitchFamily="34" charset="0"/>
                <a:cs typeface="Arial" panose="020B0604020202020204" pitchFamily="34" charset="0"/>
              </a:rPr>
              <a:t>away</a:t>
            </a:r>
          </a:p>
          <a:p>
            <a:pPr marL="739775" lvl="2" indent="-33655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Excessively </a:t>
            </a:r>
            <a:r>
              <a:rPr lang="en-US" sz="2400" b="1" dirty="0">
                <a:latin typeface="Arial" pitchFamily="34" charset="0"/>
                <a:cs typeface="Arial" pitchFamily="34" charset="0"/>
              </a:rPr>
              <a:t>delaying throw-in or free kick </a:t>
            </a:r>
          </a:p>
          <a:p>
            <a:pPr marL="739775" lvl="2" indent="-336550">
              <a:buFont typeface="Wingdings" panose="05000000000000000000" pitchFamily="2" charset="2"/>
              <a:buChar char="§"/>
            </a:pPr>
            <a:r>
              <a:rPr lang="en-US" sz="2400" b="1" dirty="0">
                <a:latin typeface="Arial" pitchFamily="34" charset="0"/>
                <a:cs typeface="Arial" pitchFamily="34" charset="0"/>
              </a:rPr>
              <a:t>Delaying substitution process</a:t>
            </a:r>
          </a:p>
          <a:p>
            <a:pPr marL="739775" lvl="2" indent="-336550">
              <a:buFont typeface="Wingdings" panose="05000000000000000000" pitchFamily="2" charset="2"/>
              <a:buChar char="§"/>
            </a:pPr>
            <a:r>
              <a:rPr lang="en-US" sz="2400" b="1" dirty="0">
                <a:latin typeface="Arial" pitchFamily="34" charset="0"/>
                <a:cs typeface="Arial" pitchFamily="34" charset="0"/>
              </a:rPr>
              <a:t>Deliberately touching the ball after play </a:t>
            </a:r>
            <a:r>
              <a:rPr lang="en-US" sz="2400" b="1" dirty="0" smtClean="0">
                <a:latin typeface="Arial" pitchFamily="34" charset="0"/>
                <a:cs typeface="Arial" pitchFamily="34" charset="0"/>
              </a:rPr>
              <a:t>stops</a:t>
            </a:r>
          </a:p>
          <a:p>
            <a:pPr marL="739775" lvl="2" indent="-336550">
              <a:buFont typeface="Wingdings" panose="05000000000000000000" pitchFamily="2" charset="2"/>
              <a:buChar char="§"/>
            </a:pPr>
            <a:r>
              <a:rPr lang="en-US" sz="2400" b="1" dirty="0" smtClean="0">
                <a:latin typeface="Arial" pitchFamily="34" charset="0"/>
                <a:cs typeface="Arial" pitchFamily="34" charset="0"/>
              </a:rPr>
              <a:t>Free </a:t>
            </a:r>
            <a:r>
              <a:rPr lang="en-US" sz="2400" b="1" dirty="0">
                <a:latin typeface="Arial" pitchFamily="34" charset="0"/>
                <a:cs typeface="Arial" pitchFamily="34" charset="0"/>
              </a:rPr>
              <a:t>kick from wrong </a:t>
            </a:r>
            <a:r>
              <a:rPr lang="en-US" sz="2400" b="1" dirty="0" smtClean="0">
                <a:latin typeface="Arial" pitchFamily="34" charset="0"/>
                <a:cs typeface="Arial" pitchFamily="34" charset="0"/>
              </a:rPr>
              <a:t>position</a:t>
            </a:r>
            <a:endParaRPr lang="en-US" sz="2400" b="1" dirty="0">
              <a:latin typeface="Arial" pitchFamily="34" charset="0"/>
              <a:cs typeface="Arial" pitchFamily="34" charset="0"/>
            </a:endParaRPr>
          </a:p>
        </p:txBody>
      </p:sp>
      <p:sp>
        <p:nvSpPr>
          <p:cNvPr id="10" name="Rectangle 9"/>
          <p:cNvSpPr/>
          <p:nvPr/>
        </p:nvSpPr>
        <p:spPr>
          <a:xfrm>
            <a:off x="2209800" y="5715000"/>
            <a:ext cx="5128327"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a:solidFill>
                  <a:srgbClr val="FF0000"/>
                </a:solidFill>
                <a:latin typeface="Arial Black" panose="020B0A04020102020204" pitchFamily="34" charset="0"/>
                <a:cs typeface="Arial" pitchFamily="34" charset="0"/>
              </a:rPr>
              <a:t>(DR)</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831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DR</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1371600"/>
            <a:ext cx="81534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Referees must caution players who delay the restart of play.  </a:t>
            </a:r>
          </a:p>
        </p:txBody>
      </p:sp>
      <p:sp>
        <p:nvSpPr>
          <p:cNvPr id="3" name="Rectangle 2"/>
          <p:cNvSpPr/>
          <p:nvPr/>
        </p:nvSpPr>
        <p:spPr>
          <a:xfrm>
            <a:off x="533400" y="2429470"/>
            <a:ext cx="81534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Some </a:t>
            </a:r>
            <a:r>
              <a:rPr lang="en-US" sz="2800" b="1" dirty="0" smtClean="0">
                <a:latin typeface="Arial" panose="020B0604020202020204" pitchFamily="34" charset="0"/>
                <a:cs typeface="Arial" panose="020B0604020202020204" pitchFamily="34" charset="0"/>
              </a:rPr>
              <a:t>common </a:t>
            </a:r>
            <a:r>
              <a:rPr lang="en-US" sz="2800" b="1" dirty="0">
                <a:latin typeface="Arial" panose="020B0604020202020204" pitchFamily="34" charset="0"/>
                <a:cs typeface="Arial" panose="020B0604020202020204" pitchFamily="34" charset="0"/>
              </a:rPr>
              <a:t>tactics used </a:t>
            </a:r>
            <a:r>
              <a:rPr lang="en-US" sz="2800" b="1" dirty="0" smtClean="0">
                <a:latin typeface="Arial" panose="020B0604020202020204" pitchFamily="34" charset="0"/>
                <a:cs typeface="Arial" panose="020B0604020202020204" pitchFamily="34" charset="0"/>
              </a:rPr>
              <a:t>at </a:t>
            </a:r>
            <a:r>
              <a:rPr lang="en-US" sz="2800" b="1" dirty="0">
                <a:latin typeface="Arial" panose="020B0604020202020204" pitchFamily="34" charset="0"/>
                <a:cs typeface="Arial" panose="020B0604020202020204" pitchFamily="34" charset="0"/>
              </a:rPr>
              <a:t>the competitive youth level </a:t>
            </a:r>
            <a:r>
              <a:rPr lang="en-US" sz="2800" b="1" dirty="0" smtClean="0">
                <a:latin typeface="Arial" panose="020B0604020202020204" pitchFamily="34" charset="0"/>
                <a:cs typeface="Arial" panose="020B0604020202020204" pitchFamily="34" charset="0"/>
              </a:rPr>
              <a:t>include</a:t>
            </a:r>
            <a:r>
              <a:rPr lang="en-US" sz="2800" b="1" dirty="0">
                <a:latin typeface="Arial" panose="020B0604020202020204" pitchFamily="34" charset="0"/>
                <a:cs typeface="Arial" panose="020B0604020202020204" pitchFamily="34" charset="0"/>
              </a:rPr>
              <a:t>:</a:t>
            </a:r>
            <a:r>
              <a:rPr lang="en-US" sz="2800" b="1" dirty="0" smtClean="0">
                <a:latin typeface="Arial" panose="020B0604020202020204" pitchFamily="34" charset="0"/>
                <a:cs typeface="Arial" panose="020B0604020202020204" pitchFamily="34" charset="0"/>
              </a:rPr>
              <a:t> </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533400" y="3491805"/>
            <a:ext cx="8153400" cy="1384995"/>
          </a:xfrm>
          <a:prstGeom prst="rect">
            <a:avLst/>
          </a:prstGeom>
        </p:spPr>
        <p:txBody>
          <a:bodyPr wrap="square">
            <a:spAutoFit/>
          </a:bodyPr>
          <a:lstStyle/>
          <a:p>
            <a:pPr marL="457200" indent="-457200">
              <a:buFont typeface="Wingdings" panose="05000000000000000000" pitchFamily="2" charset="2"/>
              <a:buChar char="§"/>
            </a:pPr>
            <a:r>
              <a:rPr lang="en-US" sz="2800" b="1" dirty="0" smtClean="0">
                <a:solidFill>
                  <a:srgbClr val="0000FF"/>
                </a:solidFill>
                <a:latin typeface="Arial" panose="020B0604020202020204" pitchFamily="34" charset="0"/>
                <a:cs typeface="Arial" panose="020B0604020202020204" pitchFamily="34" charset="0"/>
              </a:rPr>
              <a:t>Purposely taking </a:t>
            </a:r>
            <a:r>
              <a:rPr lang="en-US" sz="2800" b="1" dirty="0">
                <a:solidFill>
                  <a:srgbClr val="0000FF"/>
                </a:solidFill>
                <a:latin typeface="Arial" panose="020B0604020202020204" pitchFamily="34" charset="0"/>
                <a:cs typeface="Arial" panose="020B0604020202020204" pitchFamily="34" charset="0"/>
              </a:rPr>
              <a:t>a free kick from the wrong position with the sole intention of forcing the referee to order a retake.  </a:t>
            </a:r>
          </a:p>
        </p:txBody>
      </p:sp>
      <p:sp>
        <p:nvSpPr>
          <p:cNvPr id="9" name="Rectangle 8"/>
          <p:cNvSpPr/>
          <p:nvPr/>
        </p:nvSpPr>
        <p:spPr>
          <a:xfrm>
            <a:off x="533400" y="4876800"/>
            <a:ext cx="8153400" cy="1384995"/>
          </a:xfrm>
          <a:prstGeom prst="rect">
            <a:avLst/>
          </a:prstGeom>
        </p:spPr>
        <p:txBody>
          <a:bodyPr wrap="square">
            <a:spAutoFit/>
          </a:bodyPr>
          <a:lstStyle/>
          <a:p>
            <a:pPr marL="457200" indent="-457200">
              <a:buFont typeface="Wingdings" panose="05000000000000000000" pitchFamily="2" charset="2"/>
              <a:buChar char="§"/>
            </a:pPr>
            <a:r>
              <a:rPr lang="en-US" sz="2800" b="1" dirty="0">
                <a:latin typeface="Arial" panose="020B0604020202020204" pitchFamily="34" charset="0"/>
                <a:cs typeface="Arial" panose="020B0604020202020204" pitchFamily="34" charset="0"/>
              </a:rPr>
              <a:t>Kicking the ball </a:t>
            </a:r>
            <a:r>
              <a:rPr lang="en-US" sz="2800" b="1" dirty="0" smtClean="0">
                <a:latin typeface="Arial" panose="020B0604020202020204" pitchFamily="34" charset="0"/>
                <a:cs typeface="Arial" panose="020B0604020202020204" pitchFamily="34" charset="0"/>
              </a:rPr>
              <a:t>away, carrying </a:t>
            </a:r>
            <a:r>
              <a:rPr lang="en-US" sz="2800" b="1" dirty="0">
                <a:latin typeface="Arial" panose="020B0604020202020204" pitchFamily="34" charset="0"/>
                <a:cs typeface="Arial" panose="020B0604020202020204" pitchFamily="34" charset="0"/>
              </a:rPr>
              <a:t>it </a:t>
            </a:r>
            <a:r>
              <a:rPr lang="en-US" sz="2800" b="1" dirty="0" smtClean="0">
                <a:latin typeface="Arial" panose="020B0604020202020204" pitchFamily="34" charset="0"/>
                <a:cs typeface="Arial" panose="020B0604020202020204" pitchFamily="34" charset="0"/>
              </a:rPr>
              <a:t>away or grabbing it away from an opponent </a:t>
            </a:r>
            <a:r>
              <a:rPr lang="en-US" sz="2800" b="1" dirty="0">
                <a:latin typeface="Arial" panose="020B0604020202020204" pitchFamily="34" charset="0"/>
                <a:cs typeface="Arial" panose="020B0604020202020204" pitchFamily="34" charset="0"/>
              </a:rPr>
              <a:t>after the referee has stopped play.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832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DR</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8" name="Rectangle 7"/>
          <p:cNvSpPr/>
          <p:nvPr/>
        </p:nvSpPr>
        <p:spPr>
          <a:xfrm>
            <a:off x="533400" y="1219200"/>
            <a:ext cx="8153400" cy="1384995"/>
          </a:xfrm>
          <a:prstGeom prst="rect">
            <a:avLst/>
          </a:prstGeom>
        </p:spPr>
        <p:txBody>
          <a:bodyPr wrap="square">
            <a:spAutoFit/>
          </a:bodyPr>
          <a:lstStyle/>
          <a:p>
            <a:pPr marL="457200" indent="-457200">
              <a:buFont typeface="Wingdings" panose="05000000000000000000" pitchFamily="2" charset="2"/>
              <a:buChar char="§"/>
            </a:pPr>
            <a:r>
              <a:rPr lang="en-US" sz="2800" b="1" dirty="0">
                <a:solidFill>
                  <a:srgbClr val="0000FF"/>
                </a:solidFill>
                <a:latin typeface="Arial" panose="020B0604020202020204" pitchFamily="34" charset="0"/>
                <a:cs typeface="Arial" panose="020B0604020202020204" pitchFamily="34" charset="0"/>
              </a:rPr>
              <a:t>Excessively delaying the taking of a throw-in or free kick or appearing to take a restart but suddenly leaving it teammates to take</a:t>
            </a:r>
            <a:r>
              <a:rPr lang="en-US" sz="2800" b="1" dirty="0" smtClean="0">
                <a:solidFill>
                  <a:srgbClr val="0000FF"/>
                </a:solidFill>
                <a:latin typeface="Arial" panose="020B0604020202020204" pitchFamily="34" charset="0"/>
                <a:cs typeface="Arial" panose="020B0604020202020204" pitchFamily="34" charset="0"/>
              </a:rPr>
              <a:t>. </a:t>
            </a:r>
            <a:endParaRPr lang="en-US" sz="2800" b="1" dirty="0">
              <a:solidFill>
                <a:srgbClr val="0000FF"/>
              </a:solidFill>
              <a:latin typeface="Arial" panose="020B0604020202020204" pitchFamily="34" charset="0"/>
              <a:cs typeface="Arial" panose="020B0604020202020204" pitchFamily="34" charset="0"/>
            </a:endParaRPr>
          </a:p>
        </p:txBody>
      </p:sp>
      <p:sp>
        <p:nvSpPr>
          <p:cNvPr id="9" name="Rectangle 8"/>
          <p:cNvSpPr/>
          <p:nvPr/>
        </p:nvSpPr>
        <p:spPr>
          <a:xfrm>
            <a:off x="513471" y="2514600"/>
            <a:ext cx="8153400" cy="1107996"/>
          </a:xfrm>
          <a:prstGeom prst="rect">
            <a:avLst/>
          </a:prstGeom>
        </p:spPr>
        <p:txBody>
          <a:bodyPr wrap="square">
            <a:spAutoFit/>
          </a:bodyPr>
          <a:lstStyle/>
          <a:p>
            <a:pPr marL="457200" indent="-457200">
              <a:buFont typeface="Wingdings" panose="05000000000000000000" pitchFamily="2" charset="2"/>
              <a:buChar char="§"/>
            </a:pPr>
            <a:endParaRPr lang="en-US" sz="1000" b="1" dirty="0" smtClean="0">
              <a:solidFill>
                <a:srgbClr val="0000FF"/>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Delaying </a:t>
            </a:r>
            <a:r>
              <a:rPr lang="en-US" sz="2800" b="1" dirty="0">
                <a:latin typeface="Arial" panose="020B0604020202020204" pitchFamily="34" charset="0"/>
                <a:cs typeface="Arial" panose="020B0604020202020204" pitchFamily="34" charset="0"/>
              </a:rPr>
              <a:t>leaving the field of play </a:t>
            </a:r>
            <a:r>
              <a:rPr lang="en-US" sz="2800" b="1" dirty="0" smtClean="0">
                <a:latin typeface="Arial" panose="020B0604020202020204" pitchFamily="34" charset="0"/>
                <a:cs typeface="Arial" panose="020B0604020202020204" pitchFamily="34" charset="0"/>
              </a:rPr>
              <a:t>when being </a:t>
            </a:r>
            <a:r>
              <a:rPr lang="en-US" sz="2800" b="1" dirty="0">
                <a:latin typeface="Arial" panose="020B0604020202020204" pitchFamily="34" charset="0"/>
                <a:cs typeface="Arial" panose="020B0604020202020204" pitchFamily="34" charset="0"/>
              </a:rPr>
              <a:t>substituted.  </a:t>
            </a:r>
          </a:p>
        </p:txBody>
      </p:sp>
      <p:sp>
        <p:nvSpPr>
          <p:cNvPr id="7" name="Rectangle 6"/>
          <p:cNvSpPr/>
          <p:nvPr/>
        </p:nvSpPr>
        <p:spPr>
          <a:xfrm>
            <a:off x="533400" y="3646944"/>
            <a:ext cx="8001000" cy="1384995"/>
          </a:xfrm>
          <a:prstGeom prst="rect">
            <a:avLst/>
          </a:prstGeom>
        </p:spPr>
        <p:txBody>
          <a:bodyPr wrap="square">
            <a:spAutoFit/>
          </a:bodyPr>
          <a:lstStyle/>
          <a:p>
            <a:pPr marL="457200" indent="-457200">
              <a:buFont typeface="Wingdings" panose="05000000000000000000" pitchFamily="2" charset="2"/>
              <a:buChar char="§"/>
            </a:pPr>
            <a:r>
              <a:rPr lang="en-US" sz="2800" b="1" dirty="0" smtClean="0">
                <a:solidFill>
                  <a:srgbClr val="0000FF"/>
                </a:solidFill>
                <a:latin typeface="Arial" panose="020B0604020202020204" pitchFamily="34" charset="0"/>
                <a:cs typeface="Arial" panose="020B0604020202020204" pitchFamily="34" charset="0"/>
              </a:rPr>
              <a:t>Provoking </a:t>
            </a:r>
            <a:r>
              <a:rPr lang="en-US" sz="2800" b="1" dirty="0">
                <a:solidFill>
                  <a:srgbClr val="0000FF"/>
                </a:solidFill>
                <a:latin typeface="Arial" panose="020B0604020202020204" pitchFamily="34" charset="0"/>
                <a:cs typeface="Arial" panose="020B0604020202020204" pitchFamily="34" charset="0"/>
              </a:rPr>
              <a:t>a confrontation by deliberately touching the ball after the referee has stopped play.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3400" y="5105400"/>
            <a:ext cx="8053638" cy="954107"/>
          </a:xfrm>
          <a:prstGeom prst="rect">
            <a:avLst/>
          </a:prstGeom>
        </p:spPr>
        <p:txBody>
          <a:bodyPr wrap="square">
            <a:spAutoFit/>
          </a:bodyPr>
          <a:lstStyle/>
          <a:p>
            <a:pPr marL="457200" indent="-457200">
              <a:buFont typeface="Wingdings" panose="05000000000000000000" pitchFamily="2" charset="2"/>
              <a:buChar char="§"/>
            </a:pPr>
            <a:r>
              <a:rPr lang="en-US" sz="2800" b="1" dirty="0">
                <a:latin typeface="Arial" panose="020B0604020202020204" pitchFamily="34" charset="0"/>
                <a:cs typeface="Arial" panose="020B0604020202020204" pitchFamily="34" charset="0"/>
              </a:rPr>
              <a:t>Appearing to take a </a:t>
            </a:r>
            <a:r>
              <a:rPr lang="en-US" sz="2800" b="1" dirty="0" smtClean="0">
                <a:latin typeface="Arial" panose="020B0604020202020204" pitchFamily="34" charset="0"/>
                <a:cs typeface="Arial" panose="020B0604020202020204" pitchFamily="34" charset="0"/>
              </a:rPr>
              <a:t>throw-in, </a:t>
            </a:r>
            <a:r>
              <a:rPr lang="en-US" sz="2800" b="1" dirty="0">
                <a:latin typeface="Arial" panose="020B0604020202020204" pitchFamily="34" charset="0"/>
                <a:cs typeface="Arial" panose="020B0604020202020204" pitchFamily="34" charset="0"/>
              </a:rPr>
              <a:t>but suddenly leaving it to a team-mate to take.</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0522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7696200" cy="4953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1963" indent="-461963">
              <a:spcBef>
                <a:spcPts val="0"/>
              </a:spcBef>
              <a:spcAft>
                <a:spcPts val="600"/>
              </a:spcAft>
              <a:buNone/>
            </a:pPr>
            <a:r>
              <a:rPr lang="en-US" sz="2400" b="1" dirty="0" smtClean="0">
                <a:solidFill>
                  <a:srgbClr val="FF0000"/>
                </a:solidFill>
                <a:latin typeface="Arial Black" panose="020B0A04020102020204" pitchFamily="34" charset="0"/>
                <a:cs typeface="Arial" pitchFamily="34" charset="0"/>
              </a:rPr>
              <a:t>U</a:t>
            </a:r>
            <a:r>
              <a:rPr lang="en-US" sz="2400" b="1" dirty="0" smtClean="0">
                <a:solidFill>
                  <a:srgbClr val="0000FF"/>
                </a:solidFill>
                <a:latin typeface="Arial" pitchFamily="34" charset="0"/>
                <a:cs typeface="Arial" pitchFamily="34" charset="0"/>
              </a:rPr>
              <a:t>nsporting Behavior </a:t>
            </a:r>
            <a:r>
              <a:rPr lang="en-US" sz="2400" b="1" dirty="0" smtClean="0">
                <a:latin typeface="Arial" pitchFamily="34" charset="0"/>
                <a:cs typeface="Arial" pitchFamily="34" charset="0"/>
              </a:rPr>
              <a:t>– </a:t>
            </a:r>
          </a:p>
          <a:p>
            <a:pPr marL="461963" indent="-461963">
              <a:spcBef>
                <a:spcPts val="0"/>
              </a:spcBef>
              <a:spcAft>
                <a:spcPts val="600"/>
              </a:spcAft>
              <a:buNone/>
            </a:pPr>
            <a:r>
              <a:rPr lang="en-US" sz="2400" b="1" dirty="0">
                <a:latin typeface="Arial" pitchFamily="34" charset="0"/>
                <a:cs typeface="Arial" pitchFamily="34" charset="0"/>
              </a:rPr>
              <a:t>	</a:t>
            </a:r>
            <a:r>
              <a:rPr lang="en-US" sz="2400" b="1" dirty="0" smtClean="0">
                <a:latin typeface="Arial" pitchFamily="34" charset="0"/>
                <a:cs typeface="Arial" pitchFamily="34" charset="0"/>
              </a:rPr>
              <a:t>Here are some (but not all) UB reasons a player or substitute must be cautioned: </a:t>
            </a:r>
          </a:p>
          <a:p>
            <a:pPr lvl="1">
              <a:spcBef>
                <a:spcPts val="0"/>
              </a:spcBef>
              <a:buFont typeface="Wingdings" panose="05000000000000000000" pitchFamily="2" charset="2"/>
              <a:buChar char="§"/>
            </a:pPr>
            <a:r>
              <a:rPr lang="en-US" sz="2400" b="1" dirty="0" smtClean="0">
                <a:latin typeface="Arial" pitchFamily="34" charset="0"/>
                <a:cs typeface="Arial" pitchFamily="34" charset="0"/>
              </a:rPr>
              <a:t>Committing one of the DFK fouls in a reckless manner.  </a:t>
            </a:r>
          </a:p>
          <a:p>
            <a:pPr lvl="1">
              <a:spcBef>
                <a:spcPts val="0"/>
              </a:spcBef>
              <a:buFont typeface="Wingdings" panose="05000000000000000000" pitchFamily="2" charset="2"/>
              <a:buChar char="§"/>
            </a:pPr>
            <a:endParaRPr lang="en-US" sz="800" b="1" dirty="0" smtClean="0">
              <a:latin typeface="Arial" pitchFamily="34" charset="0"/>
              <a:cs typeface="Arial" pitchFamily="34" charset="0"/>
            </a:endParaRPr>
          </a:p>
          <a:p>
            <a:pPr marL="457200" lvl="1" indent="0">
              <a:spcBef>
                <a:spcPts val="0"/>
              </a:spcBef>
              <a:buNone/>
            </a:pPr>
            <a:endParaRPr lang="en-US" sz="800" b="1" dirty="0">
              <a:latin typeface="Arial" pitchFamily="34" charset="0"/>
              <a:cs typeface="Arial" pitchFamily="34" charset="0"/>
            </a:endParaRPr>
          </a:p>
          <a:p>
            <a:pPr lvl="1">
              <a:spcBef>
                <a:spcPts val="0"/>
              </a:spcBef>
              <a:buFont typeface="Wingdings" panose="05000000000000000000" pitchFamily="2" charset="2"/>
              <a:buChar char="§"/>
            </a:pPr>
            <a:r>
              <a:rPr lang="en-US" sz="2400" b="1" dirty="0" smtClean="0">
                <a:latin typeface="Arial" panose="020B0604020202020204" pitchFamily="34" charset="0"/>
                <a:cs typeface="Arial" pitchFamily="34" charset="0"/>
              </a:rPr>
              <a:t>Changing </a:t>
            </a:r>
            <a:r>
              <a:rPr lang="en-US" sz="2400" b="1" dirty="0">
                <a:latin typeface="Arial" panose="020B0604020202020204" pitchFamily="34" charset="0"/>
                <a:cs typeface="Arial" pitchFamily="34" charset="0"/>
              </a:rPr>
              <a:t>places with the goalkeeper during play or without the referee’s permission</a:t>
            </a:r>
            <a:r>
              <a:rPr lang="en-US" sz="2400" b="1" dirty="0" smtClean="0">
                <a:latin typeface="Arial" panose="020B0604020202020204" pitchFamily="34" charset="0"/>
                <a:cs typeface="Arial" pitchFamily="34" charset="0"/>
              </a:rPr>
              <a:t>.</a:t>
            </a:r>
          </a:p>
          <a:p>
            <a:pPr marL="457200" lvl="1" indent="0">
              <a:spcBef>
                <a:spcPts val="0"/>
              </a:spcBef>
              <a:buNone/>
            </a:pPr>
            <a:endParaRPr lang="en-US" sz="800" b="1" dirty="0">
              <a:latin typeface="Arial" panose="020B0604020202020204" pitchFamily="34" charset="0"/>
              <a:cs typeface="Arial" pitchFamily="34" charset="0"/>
            </a:endParaRPr>
          </a:p>
          <a:p>
            <a:pPr lvl="1">
              <a:spcBef>
                <a:spcPts val="0"/>
              </a:spcBef>
              <a:buFont typeface="Wingdings" panose="05000000000000000000" pitchFamily="2" charset="2"/>
              <a:buChar char="§"/>
            </a:pPr>
            <a:r>
              <a:rPr lang="en-US" sz="2400" b="1" dirty="0" smtClean="0">
                <a:latin typeface="Arial" panose="020B0604020202020204" pitchFamily="34" charset="0"/>
                <a:cs typeface="Arial" pitchFamily="34" charset="0"/>
              </a:rPr>
              <a:t>Committing </a:t>
            </a:r>
            <a:r>
              <a:rPr lang="en-US" sz="2400" b="1" dirty="0">
                <a:latin typeface="Arial" panose="020B0604020202020204" pitchFamily="34" charset="0"/>
                <a:cs typeface="Arial" pitchFamily="34" charset="0"/>
              </a:rPr>
              <a:t>any DFK or IFK foul for the tactical purpose of interfering with or breaking up a promising attack.  </a:t>
            </a:r>
            <a:endParaRPr lang="en-US" sz="2400" b="1" dirty="0" smtClean="0">
              <a:latin typeface="Arial" panose="020B0604020202020204" pitchFamily="34" charset="0"/>
              <a:cs typeface="Arial" pitchFamily="34" charset="0"/>
            </a:endParaRPr>
          </a:p>
          <a:p>
            <a:pPr lvl="1">
              <a:spcBef>
                <a:spcPts val="0"/>
              </a:spcBef>
              <a:buFont typeface="Wingdings" panose="05000000000000000000" pitchFamily="2" charset="2"/>
              <a:buChar char="§"/>
            </a:pPr>
            <a:endParaRPr lang="en-US" sz="800" b="1" dirty="0" smtClean="0">
              <a:latin typeface="Arial" panose="020B0604020202020204" pitchFamily="34" charset="0"/>
              <a:cs typeface="Arial" pitchFamily="34" charset="0"/>
            </a:endParaRPr>
          </a:p>
          <a:p>
            <a:pPr marL="457200" lvl="1" indent="0">
              <a:buNone/>
            </a:pPr>
            <a:endParaRPr lang="en-US" sz="2400" b="1" dirty="0">
              <a:latin typeface="Arial" pitchFamily="34" charset="0"/>
              <a:cs typeface="Arial"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069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09600" y="1828800"/>
            <a:ext cx="70104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en-US" sz="2400" b="1" dirty="0" smtClean="0">
                <a:latin typeface="Arial" pitchFamily="34" charset="0"/>
                <a:cs typeface="Arial" pitchFamily="34" charset="0"/>
              </a:rPr>
              <a:t>Committing simulation by attempting to deceive the referee by faking injury or pretending to have been fouled. </a:t>
            </a:r>
          </a:p>
          <a:p>
            <a:pPr>
              <a:spcBef>
                <a:spcPts val="0"/>
              </a:spcBef>
              <a:spcAft>
                <a:spcPts val="600"/>
              </a:spcAft>
              <a:buFont typeface="Wingdings" panose="05000000000000000000" pitchFamily="2" charset="2"/>
              <a:buChar char="§"/>
            </a:pPr>
            <a:endParaRPr lang="en-US" sz="800" b="1" dirty="0" smtClean="0">
              <a:latin typeface="Arial" pitchFamily="34" charset="0"/>
              <a:cs typeface="Arial" pitchFamily="34" charset="0"/>
            </a:endParaRPr>
          </a:p>
          <a:p>
            <a:pPr>
              <a:spcBef>
                <a:spcPts val="0"/>
              </a:spcBef>
              <a:spcAft>
                <a:spcPts val="600"/>
              </a:spcAft>
              <a:buFont typeface="Wingdings" panose="05000000000000000000" pitchFamily="2" charset="2"/>
              <a:buChar char="§"/>
            </a:pPr>
            <a:r>
              <a:rPr lang="en-US" sz="2400" b="1" dirty="0" smtClean="0">
                <a:latin typeface="Arial" pitchFamily="34" charset="0"/>
                <a:cs typeface="Arial" pitchFamily="34" charset="0"/>
              </a:rPr>
              <a:t>Verbally distracting an opponent during play or at a restart. </a:t>
            </a:r>
          </a:p>
          <a:p>
            <a:pPr>
              <a:spcBef>
                <a:spcPts val="0"/>
              </a:spcBef>
              <a:spcAft>
                <a:spcPts val="600"/>
              </a:spcAft>
              <a:buFont typeface="Wingdings" panose="05000000000000000000" pitchFamily="2" charset="2"/>
              <a:buChar char="§"/>
            </a:pPr>
            <a:endParaRPr lang="en-US" sz="800" b="1" dirty="0" smtClean="0">
              <a:latin typeface="Arial" pitchFamily="34" charset="0"/>
              <a:cs typeface="Arial" pitchFamily="34" charset="0"/>
            </a:endParaRPr>
          </a:p>
          <a:p>
            <a:pPr>
              <a:spcBef>
                <a:spcPts val="0"/>
              </a:spcBef>
              <a:spcAft>
                <a:spcPts val="600"/>
              </a:spcAft>
              <a:buFont typeface="Wingdings" panose="05000000000000000000" pitchFamily="2" charset="2"/>
              <a:buChar char="§"/>
            </a:pPr>
            <a:r>
              <a:rPr lang="en-US" sz="2400" b="1" dirty="0" smtClean="0">
                <a:latin typeface="Arial" pitchFamily="34" charset="0"/>
                <a:cs typeface="Arial" pitchFamily="34" charset="0"/>
              </a:rPr>
              <a:t>Using </a:t>
            </a:r>
            <a:r>
              <a:rPr lang="en-US" sz="2400" b="1" dirty="0">
                <a:latin typeface="Arial" panose="020B0604020202020204" pitchFamily="34" charset="0"/>
                <a:cs typeface="Arial" panose="020B0604020202020204" pitchFamily="34" charset="0"/>
              </a:rPr>
              <a:t>a deliberate trick to pass the ball to their own goalkeeper with their head, chest, knee, etc. in order to circumvent the Laws, whether or not the goalkeeper touches the ball. </a:t>
            </a:r>
            <a:endParaRPr lang="en-US" sz="2400" b="1" dirty="0" smtClean="0">
              <a:latin typeface="Arial" panose="020B0604020202020204" pitchFamily="34" charset="0"/>
              <a:cs typeface="Arial" panose="020B0604020202020204" pitchFamily="34" charset="0"/>
            </a:endParaRPr>
          </a:p>
          <a:p>
            <a:pPr>
              <a:spcBef>
                <a:spcPts val="0"/>
              </a:spcBef>
              <a:spcAft>
                <a:spcPts val="600"/>
              </a:spcAft>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marL="457200" lvl="1" indent="0">
              <a:spcBef>
                <a:spcPts val="0"/>
              </a:spcBef>
              <a:buNone/>
            </a:pPr>
            <a:endParaRPr lang="en-US" sz="2400" b="1" dirty="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290935"/>
            <a:ext cx="3568606" cy="461665"/>
          </a:xfrm>
          <a:prstGeom prst="rect">
            <a:avLst/>
          </a:prstGeom>
        </p:spPr>
        <p:txBody>
          <a:bodyPr wrap="none">
            <a:spAutoFit/>
          </a:bodyPr>
          <a:lstStyle/>
          <a:p>
            <a:pPr marL="461963" indent="-461963">
              <a:spcBef>
                <a:spcPts val="0"/>
              </a:spcBef>
              <a:spcAft>
                <a:spcPts val="600"/>
              </a:spcAft>
              <a:buNone/>
            </a:pPr>
            <a:r>
              <a:rPr lang="en-US" sz="2400" b="1" dirty="0">
                <a:solidFill>
                  <a:srgbClr val="FF0000"/>
                </a:solidFill>
                <a:latin typeface="Arial Black" panose="020B0A04020102020204" pitchFamily="34" charset="0"/>
                <a:cs typeface="Arial" pitchFamily="34" charset="0"/>
              </a:rPr>
              <a:t>U</a:t>
            </a:r>
            <a:r>
              <a:rPr lang="en-US" sz="2400" b="1" dirty="0">
                <a:solidFill>
                  <a:srgbClr val="0000FF"/>
                </a:solidFill>
                <a:latin typeface="Arial" pitchFamily="34" charset="0"/>
                <a:cs typeface="Arial" pitchFamily="34" charset="0"/>
              </a:rPr>
              <a:t>nsporting Behavior </a:t>
            </a:r>
            <a:r>
              <a:rPr lang="en-US" sz="2400" b="1" dirty="0">
                <a:latin typeface="Arial" pitchFamily="34" charset="0"/>
                <a:cs typeface="Arial" pitchFamily="34" charset="0"/>
              </a:rPr>
              <a: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8505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09600" y="1905000"/>
            <a:ext cx="701040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en-US" sz="2400" b="1" dirty="0">
                <a:latin typeface="Arial" panose="020B0604020202020204" pitchFamily="34" charset="0"/>
                <a:cs typeface="Arial" panose="020B0604020202020204" pitchFamily="34" charset="0"/>
              </a:rPr>
              <a:t>Holding an opponent for the tactical purpose of pulling the opponent away from the ball or preventing the opponent from getting to the ball.  </a:t>
            </a:r>
            <a:r>
              <a:rPr lang="en-US" sz="2400" b="1" dirty="0" smtClean="0">
                <a:latin typeface="Arial" pitchFamily="34" charset="0"/>
                <a:cs typeface="Arial" pitchFamily="34" charset="0"/>
              </a:rPr>
              <a:t> </a:t>
            </a:r>
          </a:p>
          <a:p>
            <a:pPr>
              <a:spcBef>
                <a:spcPts val="0"/>
              </a:spcBef>
              <a:spcAft>
                <a:spcPts val="600"/>
              </a:spcAft>
              <a:buFont typeface="Wingdings" panose="05000000000000000000" pitchFamily="2" charset="2"/>
              <a:buChar char="§"/>
            </a:pPr>
            <a:endParaRPr lang="en-US" sz="800" b="1" dirty="0" smtClean="0">
              <a:latin typeface="Arial" pitchFamily="34" charset="0"/>
              <a:cs typeface="Arial" pitchFamily="34" charset="0"/>
            </a:endParaRPr>
          </a:p>
          <a:p>
            <a:pPr marL="457200" indent="-457200">
              <a:buFont typeface="Wingdings" panose="05000000000000000000" pitchFamily="2" charset="2"/>
              <a:buChar char="§"/>
            </a:pPr>
            <a:r>
              <a:rPr lang="en-US" sz="2400" b="1" dirty="0">
                <a:latin typeface="Arial" panose="020B0604020202020204" pitchFamily="34" charset="0"/>
                <a:cs typeface="Arial" panose="020B0604020202020204" pitchFamily="34" charset="0"/>
              </a:rPr>
              <a:t>Making unauthorized marks on the field of play.  Typically committed by goalkeepers</a:t>
            </a:r>
            <a:r>
              <a:rPr lang="en-US" sz="2400" b="1" dirty="0" smtClean="0">
                <a:latin typeface="Arial" panose="020B0604020202020204" pitchFamily="34" charset="0"/>
                <a:cs typeface="Arial" panose="020B0604020202020204" pitchFamily="34" charset="0"/>
              </a:rPr>
              <a:t>.</a:t>
            </a:r>
          </a:p>
          <a:p>
            <a:pPr marL="457200" indent="-457200">
              <a:buFont typeface="Wingdings" panose="05000000000000000000" pitchFamily="2" charset="2"/>
              <a:buChar char="§"/>
            </a:pPr>
            <a:endParaRPr lang="en-US" sz="8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400" b="1" dirty="0">
                <a:latin typeface="Arial" panose="020B0604020202020204" pitchFamily="34" charset="0"/>
                <a:cs typeface="Arial" panose="020B0604020202020204" pitchFamily="34" charset="0"/>
              </a:rPr>
              <a:t>Playing the ball when they are walking off the field of play after being granted </a:t>
            </a:r>
            <a:r>
              <a:rPr lang="en-US" sz="2400" b="1" dirty="0" smtClean="0">
                <a:latin typeface="Arial" panose="020B0604020202020204" pitchFamily="34" charset="0"/>
                <a:cs typeface="Arial" panose="020B0604020202020204" pitchFamily="34" charset="0"/>
              </a:rPr>
              <a:t>permission by </a:t>
            </a:r>
            <a:r>
              <a:rPr lang="en-US" sz="2400" b="1" dirty="0">
                <a:latin typeface="Arial" panose="020B0604020202020204" pitchFamily="34" charset="0"/>
                <a:cs typeface="Arial" panose="020B0604020202020204" pitchFamily="34" charset="0"/>
              </a:rPr>
              <a:t>the referee to leave the field during play.  </a:t>
            </a:r>
          </a:p>
          <a:p>
            <a:pPr marL="457200" lvl="1" indent="0">
              <a:spcBef>
                <a:spcPts val="0"/>
              </a:spcBef>
              <a:buNone/>
            </a:pPr>
            <a:endParaRPr lang="en-US" sz="2400" b="1" dirty="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367135"/>
            <a:ext cx="3568606" cy="461665"/>
          </a:xfrm>
          <a:prstGeom prst="rect">
            <a:avLst/>
          </a:prstGeom>
        </p:spPr>
        <p:txBody>
          <a:bodyPr wrap="none">
            <a:spAutoFit/>
          </a:bodyPr>
          <a:lstStyle/>
          <a:p>
            <a:pPr marL="461963" indent="-461963">
              <a:spcBef>
                <a:spcPts val="0"/>
              </a:spcBef>
              <a:spcAft>
                <a:spcPts val="600"/>
              </a:spcAft>
              <a:buNone/>
            </a:pPr>
            <a:r>
              <a:rPr lang="en-US" sz="2400" b="1" dirty="0">
                <a:solidFill>
                  <a:srgbClr val="FF0000"/>
                </a:solidFill>
                <a:latin typeface="Arial Black" panose="020B0A04020102020204" pitchFamily="34" charset="0"/>
                <a:cs typeface="Arial" pitchFamily="34" charset="0"/>
              </a:rPr>
              <a:t>U</a:t>
            </a:r>
            <a:r>
              <a:rPr lang="en-US" sz="2400" b="1" dirty="0">
                <a:solidFill>
                  <a:srgbClr val="0000FF"/>
                </a:solidFill>
                <a:latin typeface="Arial" pitchFamily="34" charset="0"/>
                <a:cs typeface="Arial" pitchFamily="34" charset="0"/>
              </a:rPr>
              <a:t>nsporting Behavior </a:t>
            </a:r>
            <a:r>
              <a:rPr lang="en-US" sz="2400" b="1" dirty="0">
                <a:latin typeface="Arial" pitchFamily="34" charset="0"/>
                <a:cs typeface="Arial" pitchFamily="34" charset="0"/>
              </a:rPr>
              <a:t>– </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8485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228600" y="1905000"/>
            <a:ext cx="701040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Wingdings" panose="05000000000000000000" pitchFamily="2" charset="2"/>
              <a:buChar char="§"/>
            </a:pPr>
            <a:r>
              <a:rPr lang="en-US" sz="2400" b="1" dirty="0">
                <a:latin typeface="Arial" pitchFamily="34" charset="0"/>
                <a:cs typeface="Arial" pitchFamily="34" charset="0"/>
              </a:rPr>
              <a:t>Tactical foul to break up promising </a:t>
            </a:r>
            <a:r>
              <a:rPr lang="en-US" sz="2400" b="1" dirty="0" smtClean="0">
                <a:latin typeface="Arial" pitchFamily="34" charset="0"/>
                <a:cs typeface="Arial" pitchFamily="34" charset="0"/>
              </a:rPr>
              <a:t>attack</a:t>
            </a:r>
          </a:p>
          <a:p>
            <a:pPr lvl="1">
              <a:buFont typeface="Wingdings" panose="05000000000000000000" pitchFamily="2" charset="2"/>
              <a:buChar char="§"/>
            </a:pPr>
            <a:endParaRPr lang="en-US" sz="800" b="1" dirty="0">
              <a:latin typeface="Arial" pitchFamily="34" charset="0"/>
              <a:cs typeface="Arial" pitchFamily="34" charset="0"/>
            </a:endParaRPr>
          </a:p>
          <a:p>
            <a:pPr lvl="1">
              <a:buFont typeface="Wingdings" panose="05000000000000000000" pitchFamily="2" charset="2"/>
              <a:buChar char="§"/>
            </a:pPr>
            <a:r>
              <a:rPr lang="en-US" sz="2400" b="1" dirty="0" smtClean="0">
                <a:latin typeface="Arial" pitchFamily="34" charset="0"/>
                <a:cs typeface="Arial" pitchFamily="34" charset="0"/>
              </a:rPr>
              <a:t>Handling </a:t>
            </a:r>
            <a:r>
              <a:rPr lang="en-US" sz="2400" b="1" dirty="0">
                <a:latin typeface="Arial" panose="020B0604020202020204" pitchFamily="34" charset="0"/>
                <a:cs typeface="Arial" panose="020B0604020202020204" pitchFamily="34" charset="0"/>
              </a:rPr>
              <a:t>for tactical </a:t>
            </a:r>
            <a:r>
              <a:rPr lang="en-US" sz="2400" b="1" dirty="0" smtClean="0">
                <a:latin typeface="Arial" panose="020B0604020202020204" pitchFamily="34" charset="0"/>
                <a:cs typeface="Arial" panose="020B0604020202020204" pitchFamily="34" charset="0"/>
              </a:rPr>
              <a:t>purposes</a:t>
            </a:r>
          </a:p>
          <a:p>
            <a:pPr lvl="1">
              <a:buFont typeface="Wingdings" panose="05000000000000000000" pitchFamily="2" charset="2"/>
              <a:buChar char="§"/>
            </a:pPr>
            <a:endParaRPr lang="en-US" sz="800" b="1" dirty="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en-US" sz="2400" b="1" dirty="0">
                <a:latin typeface="Arial" panose="020B0604020202020204" pitchFamily="34" charset="0"/>
                <a:cs typeface="Arial" panose="020B0604020202020204" pitchFamily="34" charset="0"/>
              </a:rPr>
              <a:t>Whether successful or not, handling the ball in an attempt to score a </a:t>
            </a:r>
            <a:r>
              <a:rPr lang="en-US" sz="2400" b="1" dirty="0" smtClean="0">
                <a:latin typeface="Arial" panose="020B0604020202020204" pitchFamily="34" charset="0"/>
                <a:cs typeface="Arial" panose="020B0604020202020204" pitchFamily="34" charset="0"/>
              </a:rPr>
              <a:t>goal</a:t>
            </a:r>
            <a:endParaRPr lang="en-US" sz="2400" b="1" dirty="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endParaRPr lang="en-US" sz="800" b="1" dirty="0" smtClean="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Handles the ball in an unsuccessful attempt to prevent a goal</a:t>
            </a:r>
          </a:p>
          <a:p>
            <a:pPr lvl="1">
              <a:spcBef>
                <a:spcPts val="0"/>
              </a:spcBef>
              <a:buFont typeface="Wingdings" panose="05000000000000000000" pitchFamily="2" charset="2"/>
              <a:buChar char="§"/>
            </a:pPr>
            <a:endParaRPr lang="en-US" sz="800" b="1" dirty="0" smtClean="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Acting </a:t>
            </a:r>
            <a:r>
              <a:rPr lang="en-US" sz="2400" b="1" dirty="0">
                <a:latin typeface="Arial" panose="020B0604020202020204" pitchFamily="34" charset="0"/>
                <a:cs typeface="Arial" panose="020B0604020202020204" pitchFamily="34" charset="0"/>
              </a:rPr>
              <a:t>in a manner which shows a lack of respect for the game.  </a:t>
            </a:r>
          </a:p>
          <a:p>
            <a:pPr marL="457200" lvl="1" indent="0">
              <a:spcBef>
                <a:spcPts val="0"/>
              </a:spcBef>
              <a:buNone/>
            </a:pPr>
            <a:endParaRPr lang="en-US" sz="2400" b="1" dirty="0">
              <a:latin typeface="Arial" panose="020B0604020202020204" pitchFamily="34" charset="0"/>
              <a:cs typeface="Arial" panose="020B0604020202020204" pitchFamily="34" charset="0"/>
            </a:endParaRPr>
          </a:p>
          <a:p>
            <a:pPr lvl="1">
              <a:spcBef>
                <a:spcPts val="0"/>
              </a:spcBef>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2400" b="1" dirty="0">
              <a:latin typeface="Arial" panose="020B0604020202020204" pitchFamily="34" charset="0"/>
              <a:cs typeface="Arial" panose="020B0604020202020204"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1367135"/>
            <a:ext cx="3568606" cy="461665"/>
          </a:xfrm>
          <a:prstGeom prst="rect">
            <a:avLst/>
          </a:prstGeom>
        </p:spPr>
        <p:txBody>
          <a:bodyPr wrap="none">
            <a:spAutoFit/>
          </a:bodyPr>
          <a:lstStyle/>
          <a:p>
            <a:pPr marL="461963" indent="-461963">
              <a:spcBef>
                <a:spcPts val="0"/>
              </a:spcBef>
              <a:spcAft>
                <a:spcPts val="600"/>
              </a:spcAft>
              <a:buNone/>
            </a:pPr>
            <a:r>
              <a:rPr lang="en-US" sz="2400" b="1" dirty="0">
                <a:solidFill>
                  <a:srgbClr val="FF0000"/>
                </a:solidFill>
                <a:latin typeface="Arial Black" panose="020B0A04020102020204" pitchFamily="34" charset="0"/>
                <a:cs typeface="Arial" pitchFamily="34" charset="0"/>
              </a:rPr>
              <a:t>U</a:t>
            </a:r>
            <a:r>
              <a:rPr lang="en-US" sz="2400" b="1" dirty="0">
                <a:solidFill>
                  <a:srgbClr val="0000FF"/>
                </a:solidFill>
                <a:latin typeface="Arial" pitchFamily="34" charset="0"/>
                <a:cs typeface="Arial" pitchFamily="34" charset="0"/>
              </a:rPr>
              <a:t>nsporting Behavior </a:t>
            </a:r>
            <a:r>
              <a:rPr lang="en-US" sz="2400" b="1" dirty="0">
                <a:latin typeface="Arial" pitchFamily="34" charset="0"/>
                <a:cs typeface="Arial" pitchFamily="34" charset="0"/>
              </a:rPr>
              <a:t>– </a:t>
            </a:r>
          </a:p>
        </p:txBody>
      </p:sp>
      <p:sp>
        <p:nvSpPr>
          <p:cNvPr id="2" name="Rectangle 1"/>
          <p:cNvSpPr/>
          <p:nvPr/>
        </p:nvSpPr>
        <p:spPr>
          <a:xfrm>
            <a:off x="2057400" y="5715000"/>
            <a:ext cx="5150769"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a:solidFill>
                  <a:srgbClr val="FF0000"/>
                </a:solidFill>
                <a:latin typeface="Arial Black" panose="020B0A04020102020204" pitchFamily="34" charset="0"/>
                <a:cs typeface="Arial" pitchFamily="34" charset="0"/>
              </a:rPr>
              <a:t>(UB)</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042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UB</a:t>
            </a:r>
          </a:p>
        </p:txBody>
      </p:sp>
      <p:sp>
        <p:nvSpPr>
          <p:cNvPr id="2" name="Rectangle 1"/>
          <p:cNvSpPr/>
          <p:nvPr/>
        </p:nvSpPr>
        <p:spPr>
          <a:xfrm>
            <a:off x="533400" y="1295400"/>
            <a:ext cx="83820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In addition, there are certain goal scoring celebrations that are also cautionable offenses.  </a:t>
            </a:r>
          </a:p>
        </p:txBody>
      </p:sp>
      <p:sp>
        <p:nvSpPr>
          <p:cNvPr id="3" name="Rectangle 2"/>
          <p:cNvSpPr/>
          <p:nvPr/>
        </p:nvSpPr>
        <p:spPr>
          <a:xfrm>
            <a:off x="558800" y="2348805"/>
            <a:ext cx="83820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While it is permissible for a player to demonstrate </a:t>
            </a:r>
            <a:r>
              <a:rPr lang="en-US" sz="2800" b="1" dirty="0" smtClean="0">
                <a:latin typeface="Arial" panose="020B0604020202020204" pitchFamily="34" charset="0"/>
                <a:cs typeface="Arial" panose="020B0604020202020204" pitchFamily="34" charset="0"/>
              </a:rPr>
              <a:t>their joy </a:t>
            </a:r>
            <a:r>
              <a:rPr lang="en-US" sz="2800" b="1" dirty="0">
                <a:latin typeface="Arial" panose="020B0604020202020204" pitchFamily="34" charset="0"/>
                <a:cs typeface="Arial" panose="020B0604020202020204" pitchFamily="34" charset="0"/>
              </a:rPr>
              <a:t>when a goal has been scored, the celebration must not be excessive. </a:t>
            </a:r>
          </a:p>
        </p:txBody>
      </p:sp>
      <p:sp>
        <p:nvSpPr>
          <p:cNvPr id="8" name="Rectangle 7"/>
          <p:cNvSpPr/>
          <p:nvPr/>
        </p:nvSpPr>
        <p:spPr>
          <a:xfrm>
            <a:off x="558800" y="3962400"/>
            <a:ext cx="8382000" cy="224676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Reasonable celebrations are allowed, but the practice of choreographed celebrations should not be tolerated when it results in excessive time-wasting </a:t>
            </a:r>
            <a:r>
              <a:rPr lang="en-US" sz="2800" b="1" dirty="0" smtClean="0">
                <a:latin typeface="Arial" panose="020B0604020202020204" pitchFamily="34" charset="0"/>
                <a:cs typeface="Arial" panose="020B0604020202020204" pitchFamily="34" charset="0"/>
              </a:rPr>
              <a:t>.  Referees </a:t>
            </a:r>
            <a:r>
              <a:rPr lang="en-US" sz="2800" b="1" dirty="0">
                <a:latin typeface="Arial" panose="020B0604020202020204" pitchFamily="34" charset="0"/>
                <a:cs typeface="Arial" panose="020B0604020202020204" pitchFamily="34" charset="0"/>
              </a:rPr>
              <a:t>are instructed to intervene in such cases.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275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UB</a:t>
            </a:r>
          </a:p>
        </p:txBody>
      </p:sp>
      <p:sp>
        <p:nvSpPr>
          <p:cNvPr id="2" name="Rectangle 1"/>
          <p:cNvSpPr/>
          <p:nvPr/>
        </p:nvSpPr>
        <p:spPr>
          <a:xfrm>
            <a:off x="533400" y="1295400"/>
            <a:ext cx="82296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 player must be cautioned if, in the opinion of the referee, he or she commits any of the following:</a:t>
            </a:r>
          </a:p>
        </p:txBody>
      </p:sp>
      <p:sp>
        <p:nvSpPr>
          <p:cNvPr id="3" name="Rectangle 2"/>
          <p:cNvSpPr/>
          <p:nvPr/>
        </p:nvSpPr>
        <p:spPr>
          <a:xfrm>
            <a:off x="558800" y="2753380"/>
            <a:ext cx="8382000" cy="954107"/>
          </a:xfrm>
          <a:prstGeom prst="rect">
            <a:avLst/>
          </a:prstGeom>
        </p:spPr>
        <p:txBody>
          <a:bodyPr wrap="square">
            <a:spAutoFit/>
          </a:bodyPr>
          <a:lstStyle/>
          <a:p>
            <a:pPr marL="457200" indent="-457200">
              <a:buFont typeface="Wingdings" panose="05000000000000000000" pitchFamily="2" charset="2"/>
              <a:buChar char="§"/>
            </a:pPr>
            <a:r>
              <a:rPr lang="en-US" sz="2800" b="1" dirty="0">
                <a:latin typeface="Arial" panose="020B0604020202020204" pitchFamily="34" charset="0"/>
                <a:cs typeface="Arial" panose="020B0604020202020204" pitchFamily="34" charset="0"/>
              </a:rPr>
              <a:t>Carries the celebration into and among the spectators.  </a:t>
            </a:r>
          </a:p>
        </p:txBody>
      </p:sp>
      <p:sp>
        <p:nvSpPr>
          <p:cNvPr id="8" name="Rectangle 7"/>
          <p:cNvSpPr/>
          <p:nvPr/>
        </p:nvSpPr>
        <p:spPr>
          <a:xfrm>
            <a:off x="558800" y="3657600"/>
            <a:ext cx="8382000" cy="954107"/>
          </a:xfrm>
          <a:prstGeom prst="rect">
            <a:avLst/>
          </a:prstGeom>
        </p:spPr>
        <p:txBody>
          <a:bodyPr wrap="square">
            <a:spAutoFit/>
          </a:bodyPr>
          <a:lstStyle/>
          <a:p>
            <a:pPr marL="457200" indent="-457200">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Makes are provocative or inflammatory gestures</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533400" y="4572000"/>
            <a:ext cx="7772400" cy="954107"/>
          </a:xfrm>
          <a:prstGeom prst="rect">
            <a:avLst/>
          </a:prstGeom>
        </p:spPr>
        <p:txBody>
          <a:bodyPr wrap="square">
            <a:spAutoFit/>
          </a:bodyPr>
          <a:lstStyle/>
          <a:p>
            <a:pPr marL="457200" indent="-457200">
              <a:buFont typeface="Wingdings" panose="05000000000000000000" pitchFamily="2" charset="2"/>
              <a:buChar char="§"/>
            </a:pPr>
            <a:r>
              <a:rPr lang="en-US" sz="2800" b="1" dirty="0">
                <a:latin typeface="Arial" panose="020B0604020202020204" pitchFamily="34" charset="0"/>
                <a:cs typeface="Arial" panose="020B0604020202020204" pitchFamily="34" charset="0"/>
              </a:rPr>
              <a:t>Removes </a:t>
            </a:r>
            <a:r>
              <a:rPr lang="en-US" sz="2800" b="1" dirty="0" smtClean="0">
                <a:latin typeface="Arial" panose="020B0604020202020204" pitchFamily="34" charset="0"/>
                <a:cs typeface="Arial" panose="020B0604020202020204" pitchFamily="34" charset="0"/>
              </a:rPr>
              <a:t>their shirt </a:t>
            </a:r>
            <a:r>
              <a:rPr lang="en-US" sz="2800" b="1" dirty="0">
                <a:latin typeface="Arial" panose="020B0604020202020204" pitchFamily="34" charset="0"/>
                <a:cs typeface="Arial" panose="020B0604020202020204" pitchFamily="34" charset="0"/>
              </a:rPr>
              <a:t>or covers </a:t>
            </a:r>
            <a:r>
              <a:rPr lang="en-US" sz="2800" b="1" dirty="0" smtClean="0">
                <a:latin typeface="Arial" panose="020B0604020202020204" pitchFamily="34" charset="0"/>
                <a:cs typeface="Arial" panose="020B0604020202020204" pitchFamily="34" charset="0"/>
              </a:rPr>
              <a:t>their </a:t>
            </a:r>
            <a:r>
              <a:rPr lang="en-US" sz="2800" b="1" dirty="0">
                <a:latin typeface="Arial" panose="020B0604020202020204" pitchFamily="34" charset="0"/>
                <a:cs typeface="Arial" panose="020B0604020202020204" pitchFamily="34" charset="0"/>
              </a:rPr>
              <a:t>head with the shirt</a:t>
            </a:r>
          </a:p>
        </p:txBody>
      </p:sp>
      <p:sp>
        <p:nvSpPr>
          <p:cNvPr id="7" name="Rectangle 6"/>
          <p:cNvSpPr/>
          <p:nvPr/>
        </p:nvSpPr>
        <p:spPr>
          <a:xfrm>
            <a:off x="558800" y="5410200"/>
            <a:ext cx="8204200" cy="954107"/>
          </a:xfrm>
          <a:prstGeom prst="rect">
            <a:avLst/>
          </a:prstGeom>
        </p:spPr>
        <p:txBody>
          <a:bodyPr wrap="square">
            <a:spAutoFit/>
          </a:bodyPr>
          <a:lstStyle/>
          <a:p>
            <a:pPr marL="457200" indent="-457200">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Covers their head </a:t>
            </a:r>
            <a:r>
              <a:rPr lang="en-US" sz="2800" b="1" dirty="0">
                <a:latin typeface="Arial" panose="020B0604020202020204" pitchFamily="34" charset="0"/>
                <a:cs typeface="Arial" panose="020B0604020202020204" pitchFamily="34" charset="0"/>
              </a:rPr>
              <a:t>or face with a mask or other similar item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190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UB</a:t>
            </a:r>
          </a:p>
        </p:txBody>
      </p:sp>
      <p:sp>
        <p:nvSpPr>
          <p:cNvPr id="2" name="Rectangle 1"/>
          <p:cNvSpPr/>
          <p:nvPr/>
        </p:nvSpPr>
        <p:spPr>
          <a:xfrm>
            <a:off x="685800" y="1613118"/>
            <a:ext cx="79248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Leaving the field of play to celebrate a goal is not a cautionable offence in itself but it is essential that players return to the field as soon as possible. </a:t>
            </a:r>
          </a:p>
        </p:txBody>
      </p:sp>
      <p:sp>
        <p:nvSpPr>
          <p:cNvPr id="5" name="Rectangle 4"/>
          <p:cNvSpPr/>
          <p:nvPr/>
        </p:nvSpPr>
        <p:spPr>
          <a:xfrm>
            <a:off x="685800" y="3810000"/>
            <a:ext cx="77724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Referees are expected to act in a preventative manner and be practical when dealing with the celebration of a goal.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59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Part 2 – Misconduct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sz="3200" dirty="0" smtClean="0">
              <a:latin typeface="Arial" pitchFamily="34" charset="0"/>
              <a:cs typeface="Arial" pitchFamily="34" charset="0"/>
            </a:endParaRPr>
          </a:p>
        </p:txBody>
      </p:sp>
      <p:pic>
        <p:nvPicPr>
          <p:cNvPr id="9" name="Picture 2" descr="C:\Users\rmooney\Documents\Images\Laws of the Game\Law 5 - The Referee\SDAJD2009052337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94" t="9935" r="1053" b="10102"/>
          <a:stretch/>
        </p:blipFill>
        <p:spPr bwMode="auto">
          <a:xfrm>
            <a:off x="0" y="1219200"/>
            <a:ext cx="9144000" cy="5181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565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UB</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09600" y="1562686"/>
            <a:ext cx="8153400" cy="415231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rgbClr val="FF0000"/>
                </a:solidFill>
                <a:latin typeface="Arial Black" panose="020B0A04020102020204" pitchFamily="34" charset="0"/>
                <a:cs typeface="Arial" pitchFamily="34" charset="0"/>
              </a:rPr>
              <a:t>U</a:t>
            </a:r>
            <a:r>
              <a:rPr lang="en-US" sz="2800" b="1" dirty="0">
                <a:latin typeface="Arial" pitchFamily="34" charset="0"/>
                <a:cs typeface="Arial" pitchFamily="34" charset="0"/>
              </a:rPr>
              <a:t>nsporting B</a:t>
            </a:r>
            <a:r>
              <a:rPr lang="en-US" sz="2800" b="1" dirty="0" smtClean="0">
                <a:latin typeface="Arial" pitchFamily="34" charset="0"/>
                <a:cs typeface="Arial" pitchFamily="34" charset="0"/>
              </a:rPr>
              <a:t>ehavior </a:t>
            </a:r>
          </a:p>
          <a:p>
            <a:pPr lvl="1">
              <a:buFont typeface="Wingdings" panose="05000000000000000000" pitchFamily="2" charset="2"/>
              <a:buChar char="§"/>
            </a:pPr>
            <a:r>
              <a:rPr lang="en-US" b="1" dirty="0" smtClean="0">
                <a:latin typeface="Arial" pitchFamily="34" charset="0"/>
                <a:cs typeface="Arial" pitchFamily="34" charset="0"/>
              </a:rPr>
              <a:t>Excessive </a:t>
            </a:r>
            <a:r>
              <a:rPr lang="en-US" b="1" dirty="0">
                <a:latin typeface="Arial" pitchFamily="34" charset="0"/>
                <a:cs typeface="Arial" pitchFamily="34" charset="0"/>
              </a:rPr>
              <a:t>celebration of a </a:t>
            </a:r>
            <a:r>
              <a:rPr lang="en-US" b="1" dirty="0" smtClean="0">
                <a:latin typeface="Arial" pitchFamily="34" charset="0"/>
                <a:cs typeface="Arial" pitchFamily="34" charset="0"/>
              </a:rPr>
              <a:t>goal</a:t>
            </a:r>
          </a:p>
          <a:p>
            <a:pPr lvl="2">
              <a:buFont typeface="Wingdings" panose="05000000000000000000" pitchFamily="2" charset="2"/>
              <a:buChar char="§"/>
            </a:pPr>
            <a:r>
              <a:rPr lang="en-US" sz="2800" b="1" dirty="0" smtClean="0">
                <a:latin typeface="Arial" pitchFamily="34" charset="0"/>
                <a:cs typeface="Arial" pitchFamily="34" charset="0"/>
              </a:rPr>
              <a:t>Makes </a:t>
            </a:r>
            <a:r>
              <a:rPr lang="en-US" sz="2800" b="1" dirty="0">
                <a:latin typeface="Arial" pitchFamily="34" charset="0"/>
                <a:cs typeface="Arial" pitchFamily="34" charset="0"/>
              </a:rPr>
              <a:t>gestures which are provocative, derisory or inflammatory </a:t>
            </a:r>
            <a:endParaRPr lang="en-US" sz="2800" b="1" dirty="0" smtClean="0">
              <a:latin typeface="Arial" pitchFamily="34" charset="0"/>
              <a:cs typeface="Arial" pitchFamily="34" charset="0"/>
            </a:endParaRPr>
          </a:p>
          <a:p>
            <a:pPr lvl="2">
              <a:buFont typeface="Wingdings" panose="05000000000000000000" pitchFamily="2" charset="2"/>
              <a:buChar char="§"/>
            </a:pPr>
            <a:r>
              <a:rPr lang="en-US" sz="2800" b="1" dirty="0" smtClean="0">
                <a:latin typeface="Arial" pitchFamily="34" charset="0"/>
                <a:cs typeface="Arial" pitchFamily="34" charset="0"/>
              </a:rPr>
              <a:t>Celebrates among spectators</a:t>
            </a:r>
          </a:p>
          <a:p>
            <a:pPr lvl="2">
              <a:buFont typeface="Wingdings" panose="05000000000000000000" pitchFamily="2" charset="2"/>
              <a:buChar char="§"/>
            </a:pPr>
            <a:r>
              <a:rPr lang="en-US" sz="2800" b="1" dirty="0" smtClean="0">
                <a:latin typeface="Arial" pitchFamily="34" charset="0"/>
                <a:cs typeface="Arial" pitchFamily="34" charset="0"/>
              </a:rPr>
              <a:t>Removes </a:t>
            </a:r>
            <a:r>
              <a:rPr lang="en-US" sz="2800" b="1" dirty="0">
                <a:latin typeface="Arial" pitchFamily="34" charset="0"/>
                <a:cs typeface="Arial" pitchFamily="34" charset="0"/>
              </a:rPr>
              <a:t>shirt or covers head with shirt </a:t>
            </a:r>
            <a:endParaRPr lang="en-US" sz="2800" b="1" dirty="0" smtClean="0">
              <a:latin typeface="Arial" pitchFamily="34" charset="0"/>
              <a:cs typeface="Arial" pitchFamily="34" charset="0"/>
            </a:endParaRPr>
          </a:p>
          <a:p>
            <a:pPr lvl="2">
              <a:buFont typeface="Wingdings" panose="05000000000000000000" pitchFamily="2" charset="2"/>
              <a:buChar char="§"/>
            </a:pPr>
            <a:r>
              <a:rPr lang="en-US" sz="2800" b="1" dirty="0" smtClean="0">
                <a:latin typeface="Arial" pitchFamily="34" charset="0"/>
                <a:cs typeface="Arial" pitchFamily="34" charset="0"/>
              </a:rPr>
              <a:t>Covers </a:t>
            </a:r>
            <a:r>
              <a:rPr lang="en-US" sz="2800" b="1" dirty="0">
                <a:latin typeface="Arial" pitchFamily="34" charset="0"/>
                <a:cs typeface="Arial" pitchFamily="34" charset="0"/>
              </a:rPr>
              <a:t>head or face </a:t>
            </a:r>
            <a:r>
              <a:rPr lang="en-US" sz="2800" b="1" dirty="0" smtClean="0">
                <a:latin typeface="Arial" pitchFamily="34" charset="0"/>
                <a:cs typeface="Arial" pitchFamily="34" charset="0"/>
              </a:rPr>
              <a:t>with other item</a:t>
            </a:r>
          </a:p>
          <a:p>
            <a:pPr marL="0" indent="0">
              <a:buNone/>
            </a:pPr>
            <a:endParaRPr lang="en-US" sz="2800" b="1" dirty="0" smtClean="0">
              <a:latin typeface="Arial" pitchFamily="34" charset="0"/>
              <a:cs typeface="Arial" pitchFamily="34" charset="0"/>
            </a:endParaRPr>
          </a:p>
          <a:p>
            <a:pPr>
              <a:buFont typeface="Courier New" pitchFamily="49" charset="0"/>
              <a:buChar char="o"/>
            </a:pPr>
            <a:endParaRPr lang="en-US" dirty="0" smtClean="0">
              <a:latin typeface="Arial" pitchFamily="34" charset="0"/>
              <a:cs typeface="Arial"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0122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304800" y="1600200"/>
            <a:ext cx="7391400" cy="3124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400" b="1" dirty="0" smtClean="0">
                <a:solidFill>
                  <a:srgbClr val="FF0000"/>
                </a:solidFill>
                <a:latin typeface="Arial Black" panose="020B0A04020102020204" pitchFamily="34" charset="0"/>
                <a:cs typeface="Arial" pitchFamily="34" charset="0"/>
              </a:rPr>
              <a:t>P</a:t>
            </a:r>
            <a:r>
              <a:rPr lang="en-US" sz="2400" b="1" dirty="0" smtClean="0">
                <a:solidFill>
                  <a:srgbClr val="0000FF"/>
                </a:solidFill>
                <a:latin typeface="Arial" pitchFamily="34" charset="0"/>
                <a:cs typeface="Arial" pitchFamily="34" charset="0"/>
              </a:rPr>
              <a:t>ersistent Infringement </a:t>
            </a:r>
            <a:r>
              <a:rPr lang="en-US" sz="2400" b="1" dirty="0" smtClean="0">
                <a:latin typeface="Arial" pitchFamily="34" charset="0"/>
                <a:cs typeface="Arial" pitchFamily="34" charset="0"/>
              </a:rPr>
              <a:t>– </a:t>
            </a:r>
          </a:p>
          <a:p>
            <a:pPr marL="0" lvl="1" indent="0">
              <a:buNone/>
            </a:pPr>
            <a:r>
              <a:rPr lang="en-US" sz="2400" b="1" dirty="0" smtClean="0">
                <a:latin typeface="Arial" pitchFamily="34" charset="0"/>
                <a:cs typeface="Arial" pitchFamily="34" charset="0"/>
              </a:rPr>
              <a:t>is when a player </a:t>
            </a:r>
            <a:r>
              <a:rPr lang="en-US" sz="2400" b="1" dirty="0">
                <a:latin typeface="Arial" pitchFamily="34" charset="0"/>
                <a:cs typeface="Arial" pitchFamily="34" charset="0"/>
              </a:rPr>
              <a:t>repeatedly commits fouls or certain other </a:t>
            </a:r>
            <a:r>
              <a:rPr lang="en-US" sz="2400" b="1" dirty="0" smtClean="0">
                <a:latin typeface="Arial" pitchFamily="34" charset="0"/>
                <a:cs typeface="Arial" pitchFamily="34" charset="0"/>
              </a:rPr>
              <a:t>infringements.  </a:t>
            </a:r>
          </a:p>
          <a:p>
            <a:pPr marL="400050" lvl="2" indent="0">
              <a:buNone/>
            </a:pPr>
            <a:r>
              <a:rPr lang="en-US" b="1" dirty="0" smtClean="0">
                <a:latin typeface="Arial" pitchFamily="34" charset="0"/>
                <a:cs typeface="Arial" pitchFamily="34" charset="0"/>
              </a:rPr>
              <a:t>There </a:t>
            </a:r>
            <a:r>
              <a:rPr lang="en-US" b="1" dirty="0">
                <a:latin typeface="Arial" panose="020B0604020202020204" pitchFamily="34" charset="0"/>
                <a:cs typeface="Arial" panose="020B0604020202020204" pitchFamily="34" charset="0"/>
              </a:rPr>
              <a:t>is no specific number of infringements that defines </a:t>
            </a:r>
            <a:r>
              <a:rPr lang="en-US" b="1" dirty="0" smtClean="0">
                <a:latin typeface="Arial" panose="020B0604020202020204" pitchFamily="34" charset="0"/>
                <a:cs typeface="Arial" panose="020B0604020202020204" pitchFamily="34" charset="0"/>
              </a:rPr>
              <a:t>PI, but if a player (or team) persistently violates the Laws, they should be warned and then </a:t>
            </a:r>
            <a:r>
              <a:rPr lang="en-US" b="1" dirty="0">
                <a:latin typeface="Arial" panose="020B0604020202020204" pitchFamily="34" charset="0"/>
                <a:cs typeface="Arial" panose="020B0604020202020204" pitchFamily="34" charset="0"/>
              </a:rPr>
              <a:t>cautioned if they soon thereafter commit another foul. </a:t>
            </a:r>
            <a:endParaRPr lang="en-US" b="1" dirty="0" smtClean="0">
              <a:latin typeface="Arial" panose="020B0604020202020204" pitchFamily="34" charset="0"/>
              <a:cs typeface="Arial" panose="020B0604020202020204"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09800" y="5715000"/>
            <a:ext cx="4947188"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a:solidFill>
                  <a:srgbClr val="FF0000"/>
                </a:solidFill>
                <a:latin typeface="Arial Black" panose="020B0A04020102020204" pitchFamily="34" charset="0"/>
                <a:cs typeface="Arial" pitchFamily="34" charset="0"/>
              </a:rPr>
              <a:t>(PI)</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229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PI</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838200" y="1636693"/>
            <a:ext cx="7543800" cy="954107"/>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Referees should be alert at all times to players who persistently infringe the Laws.  </a:t>
            </a:r>
          </a:p>
        </p:txBody>
      </p:sp>
      <p:sp>
        <p:nvSpPr>
          <p:cNvPr id="3" name="Rectangle 2"/>
          <p:cNvSpPr/>
          <p:nvPr/>
        </p:nvSpPr>
        <p:spPr>
          <a:xfrm>
            <a:off x="838200" y="2984718"/>
            <a:ext cx="73914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In particular, they must be aware that, even if a player commits a number of different offenses, </a:t>
            </a:r>
            <a:r>
              <a:rPr lang="en-US" sz="2800" b="1" dirty="0" smtClean="0">
                <a:latin typeface="Arial" panose="020B0604020202020204" pitchFamily="34" charset="0"/>
                <a:cs typeface="Arial" panose="020B0604020202020204" pitchFamily="34" charset="0"/>
              </a:rPr>
              <a:t>they must </a:t>
            </a:r>
            <a:r>
              <a:rPr lang="en-US" sz="2800" b="1" dirty="0">
                <a:latin typeface="Arial" panose="020B0604020202020204" pitchFamily="34" charset="0"/>
                <a:cs typeface="Arial" panose="020B0604020202020204" pitchFamily="34" charset="0"/>
              </a:rPr>
              <a:t>still be cautioned for persistent infringement.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33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PI</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85800" y="1295400"/>
            <a:ext cx="7772400" cy="224676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Because there is no specific number of infringements that defines persistent or the presence of a pattern, the referee should warn a player who appears to be heading toward this form of misconduct.  </a:t>
            </a:r>
          </a:p>
        </p:txBody>
      </p:sp>
      <p:sp>
        <p:nvSpPr>
          <p:cNvPr id="3" name="Rectangle 2"/>
          <p:cNvSpPr/>
          <p:nvPr/>
        </p:nvSpPr>
        <p:spPr>
          <a:xfrm>
            <a:off x="711200" y="3599357"/>
            <a:ext cx="73914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Once warned, that player should be cautioned if </a:t>
            </a:r>
            <a:r>
              <a:rPr lang="en-US" sz="2800" b="1" dirty="0" smtClean="0">
                <a:latin typeface="Arial" panose="020B0604020202020204" pitchFamily="34" charset="0"/>
                <a:cs typeface="Arial" panose="020B0604020202020204" pitchFamily="34" charset="0"/>
              </a:rPr>
              <a:t>they soon </a:t>
            </a:r>
            <a:r>
              <a:rPr lang="en-US" sz="2800" b="1" dirty="0">
                <a:latin typeface="Arial" panose="020B0604020202020204" pitchFamily="34" charset="0"/>
                <a:cs typeface="Arial" panose="020B0604020202020204" pitchFamily="34" charset="0"/>
              </a:rPr>
              <a:t>thereafter </a:t>
            </a:r>
            <a:r>
              <a:rPr lang="en-US" sz="2800" b="1" dirty="0" smtClean="0">
                <a:latin typeface="Arial" panose="020B0604020202020204" pitchFamily="34" charset="0"/>
                <a:cs typeface="Arial" panose="020B0604020202020204" pitchFamily="34" charset="0"/>
              </a:rPr>
              <a:t>commit </a:t>
            </a:r>
            <a:r>
              <a:rPr lang="en-US" sz="2800" b="1" dirty="0">
                <a:latin typeface="Arial" panose="020B0604020202020204" pitchFamily="34" charset="0"/>
                <a:cs typeface="Arial" panose="020B0604020202020204" pitchFamily="34" charset="0"/>
              </a:rPr>
              <a:t>another foul.  </a:t>
            </a:r>
          </a:p>
        </p:txBody>
      </p:sp>
      <p:sp>
        <p:nvSpPr>
          <p:cNvPr id="7" name="Rectangle 6"/>
          <p:cNvSpPr/>
          <p:nvPr/>
        </p:nvSpPr>
        <p:spPr>
          <a:xfrm>
            <a:off x="711200" y="5029200"/>
            <a:ext cx="8051800" cy="1384995"/>
          </a:xfrm>
          <a:prstGeom prst="rect">
            <a:avLst/>
          </a:prstGeom>
        </p:spPr>
        <p:txBody>
          <a:bodyPr wrap="square">
            <a:spAutoFit/>
          </a:bodyPr>
          <a:lstStyle/>
          <a:p>
            <a:r>
              <a:rPr lang="en-US" sz="2800" b="1" dirty="0">
                <a:solidFill>
                  <a:srgbClr val="0000FF"/>
                </a:solidFill>
                <a:latin typeface="Arial" panose="020B0604020202020204" pitchFamily="34" charset="0"/>
                <a:cs typeface="Arial" panose="020B0604020202020204" pitchFamily="34" charset="0"/>
              </a:rPr>
              <a:t>This is entirely a matter of judgment and must be determined in the context of effective game management.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9423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217129" y="223151"/>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b="1" dirty="0" smtClean="0">
                <a:solidFill>
                  <a:schemeClr val="bg1"/>
                </a:solidFill>
                <a:latin typeface="Arial" pitchFamily="34" charset="0"/>
                <a:cs typeface="Arial" pitchFamily="34" charset="0"/>
              </a:rPr>
              <a:t>      </a:t>
            </a:r>
            <a:r>
              <a:rPr lang="en-US" sz="4000" b="1" dirty="0" smtClean="0">
                <a:solidFill>
                  <a:schemeClr val="bg1"/>
                </a:solidFill>
                <a:latin typeface="Arial" pitchFamily="34" charset="0"/>
                <a:cs typeface="Arial" pitchFamily="34" charset="0"/>
              </a:rPr>
              <a:t>Yellow Cards &amp; Substitutes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2385762" y="3849707"/>
            <a:ext cx="6529638" cy="23986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800" b="1" dirty="0" smtClean="0">
                <a:solidFill>
                  <a:srgbClr val="FF0000"/>
                </a:solidFill>
                <a:latin typeface="Arial Black" panose="020B0A04020102020204" pitchFamily="34" charset="0"/>
                <a:cs typeface="Arial" pitchFamily="34" charset="0"/>
              </a:rPr>
              <a:t>D</a:t>
            </a:r>
            <a:r>
              <a:rPr lang="en-US" sz="2800" b="1" dirty="0" smtClean="0">
                <a:solidFill>
                  <a:srgbClr val="0000FF"/>
                </a:solidFill>
                <a:latin typeface="Arial" pitchFamily="34" charset="0"/>
                <a:cs typeface="Arial" pitchFamily="34" charset="0"/>
              </a:rPr>
              <a:t>issent </a:t>
            </a:r>
            <a:r>
              <a:rPr lang="en-US" sz="2800" b="1" dirty="0">
                <a:solidFill>
                  <a:srgbClr val="0000FF"/>
                </a:solidFill>
                <a:latin typeface="Arial" pitchFamily="34" charset="0"/>
                <a:cs typeface="Arial" pitchFamily="34" charset="0"/>
              </a:rPr>
              <a:t>by word or action </a:t>
            </a:r>
            <a:endParaRPr lang="en-US" sz="2800" b="1" dirty="0" smtClean="0">
              <a:solidFill>
                <a:srgbClr val="0000FF"/>
              </a:solidFill>
              <a:latin typeface="Arial" pitchFamily="34" charset="0"/>
              <a:cs typeface="Arial" pitchFamily="34" charset="0"/>
            </a:endParaRPr>
          </a:p>
          <a:p>
            <a:pPr>
              <a:buFont typeface="Wingdings" panose="05000000000000000000" pitchFamily="2" charset="2"/>
              <a:buChar char="§"/>
            </a:pPr>
            <a:r>
              <a:rPr lang="en-US" sz="2800" b="1" dirty="0" smtClean="0">
                <a:solidFill>
                  <a:srgbClr val="FF0000"/>
                </a:solidFill>
                <a:latin typeface="Arial Black" panose="020B0A04020102020204" pitchFamily="34" charset="0"/>
                <a:cs typeface="Arial" pitchFamily="34" charset="0"/>
              </a:rPr>
              <a:t>U</a:t>
            </a:r>
            <a:r>
              <a:rPr lang="en-US" sz="2800" b="1" dirty="0" smtClean="0">
                <a:solidFill>
                  <a:srgbClr val="0000FF"/>
                </a:solidFill>
                <a:latin typeface="Arial" pitchFamily="34" charset="0"/>
                <a:cs typeface="Arial" pitchFamily="34" charset="0"/>
              </a:rPr>
              <a:t>nsporting </a:t>
            </a:r>
            <a:r>
              <a:rPr lang="en-US" sz="2800" b="1" dirty="0">
                <a:solidFill>
                  <a:srgbClr val="0000FF"/>
                </a:solidFill>
                <a:latin typeface="Arial" pitchFamily="34" charset="0"/>
                <a:cs typeface="Arial" pitchFamily="34" charset="0"/>
              </a:rPr>
              <a:t>behavior </a:t>
            </a:r>
            <a:endParaRPr lang="en-US" sz="2800" b="1" dirty="0" smtClean="0">
              <a:solidFill>
                <a:srgbClr val="0000FF"/>
              </a:solidFill>
              <a:latin typeface="Arial" pitchFamily="34" charset="0"/>
              <a:cs typeface="Arial" pitchFamily="34" charset="0"/>
            </a:endParaRPr>
          </a:p>
          <a:p>
            <a:pPr>
              <a:buFont typeface="Wingdings" panose="05000000000000000000" pitchFamily="2" charset="2"/>
              <a:buChar char="§"/>
            </a:pPr>
            <a:r>
              <a:rPr lang="en-US" sz="2800" b="1" dirty="0" smtClean="0">
                <a:solidFill>
                  <a:srgbClr val="FF0000"/>
                </a:solidFill>
                <a:latin typeface="Arial Black" panose="020B0A04020102020204" pitchFamily="34" charset="0"/>
                <a:cs typeface="Arial" pitchFamily="34" charset="0"/>
              </a:rPr>
              <a:t>D</a:t>
            </a:r>
            <a:r>
              <a:rPr lang="en-US" sz="2800" b="1" dirty="0" smtClean="0">
                <a:solidFill>
                  <a:srgbClr val="0000FF"/>
                </a:solidFill>
                <a:latin typeface="Arial" pitchFamily="34" charset="0"/>
                <a:cs typeface="Arial" pitchFamily="34" charset="0"/>
              </a:rPr>
              <a:t>elaying </a:t>
            </a:r>
            <a:r>
              <a:rPr lang="en-US" sz="2800" b="1" dirty="0">
                <a:solidFill>
                  <a:srgbClr val="0000FF"/>
                </a:solidFill>
                <a:latin typeface="Arial" pitchFamily="34" charset="0"/>
                <a:cs typeface="Arial" pitchFamily="34" charset="0"/>
              </a:rPr>
              <a:t>restart of </a:t>
            </a:r>
            <a:r>
              <a:rPr lang="en-US" sz="2800" b="1" dirty="0" smtClean="0">
                <a:solidFill>
                  <a:srgbClr val="0000FF"/>
                </a:solidFill>
                <a:latin typeface="Arial" pitchFamily="34" charset="0"/>
                <a:cs typeface="Arial" pitchFamily="34" charset="0"/>
              </a:rPr>
              <a:t>play</a:t>
            </a:r>
          </a:p>
          <a:p>
            <a:pPr>
              <a:buFont typeface="Wingdings" panose="05000000000000000000" pitchFamily="2" charset="2"/>
              <a:buChar char="§"/>
            </a:pPr>
            <a:r>
              <a:rPr lang="en-US" sz="2800" b="1" dirty="0" smtClean="0">
                <a:solidFill>
                  <a:srgbClr val="FF0000"/>
                </a:solidFill>
                <a:latin typeface="Arial Black" panose="020B0A04020102020204" pitchFamily="34" charset="0"/>
                <a:cs typeface="Arial" pitchFamily="34" charset="0"/>
              </a:rPr>
              <a:t>E</a:t>
            </a:r>
            <a:r>
              <a:rPr lang="en-US" sz="2800" b="1" dirty="0" smtClean="0">
                <a:solidFill>
                  <a:srgbClr val="0000FF"/>
                </a:solidFill>
                <a:latin typeface="Arial" pitchFamily="34" charset="0"/>
                <a:cs typeface="Arial" pitchFamily="34" charset="0"/>
              </a:rPr>
              <a:t>nters </a:t>
            </a:r>
            <a:r>
              <a:rPr lang="en-US" sz="2800" b="1" dirty="0" smtClean="0">
                <a:solidFill>
                  <a:srgbClr val="0000FF"/>
                </a:solidFill>
                <a:latin typeface="Arial" pitchFamily="34" charset="0"/>
                <a:cs typeface="Arial" pitchFamily="34" charset="0"/>
              </a:rPr>
              <a:t>or </a:t>
            </a:r>
            <a:r>
              <a:rPr lang="en-US" sz="2800" b="1" dirty="0" smtClean="0">
                <a:solidFill>
                  <a:srgbClr val="0000FF"/>
                </a:solidFill>
                <a:latin typeface="Arial" pitchFamily="34" charset="0"/>
                <a:cs typeface="Arial" pitchFamily="34" charset="0"/>
              </a:rPr>
              <a:t>re-enters </a:t>
            </a:r>
            <a:r>
              <a:rPr lang="en-US" sz="2800" b="1" dirty="0" smtClean="0">
                <a:solidFill>
                  <a:srgbClr val="0000FF"/>
                </a:solidFill>
                <a:latin typeface="Arial" pitchFamily="34" charset="0"/>
                <a:cs typeface="Arial" pitchFamily="34" charset="0"/>
              </a:rPr>
              <a:t>the </a:t>
            </a:r>
            <a:r>
              <a:rPr lang="en-US" sz="2800" b="1" dirty="0" smtClean="0">
                <a:solidFill>
                  <a:srgbClr val="0000FF"/>
                </a:solidFill>
                <a:latin typeface="Arial" pitchFamily="34" charset="0"/>
                <a:cs typeface="Arial" pitchFamily="34" charset="0"/>
              </a:rPr>
              <a:t>field without referee’s permission </a:t>
            </a:r>
            <a:endParaRPr lang="en-US" sz="2800" b="1" dirty="0">
              <a:solidFill>
                <a:srgbClr val="0000FF"/>
              </a:solidFill>
              <a:latin typeface="Arial" pitchFamily="34" charset="0"/>
              <a:cs typeface="Arial" pitchFamily="34" charset="0"/>
            </a:endParaRPr>
          </a:p>
          <a:p>
            <a:pPr marL="0" indent="0">
              <a:buNone/>
            </a:pPr>
            <a:endParaRPr lang="en-US" dirty="0">
              <a:latin typeface="Arial" pitchFamily="34" charset="0"/>
              <a:cs typeface="Arial" pitchFamily="34" charset="0"/>
            </a:endParaRPr>
          </a:p>
          <a:p>
            <a:pPr>
              <a:buFont typeface="Courier New" pitchFamily="49" charset="0"/>
              <a:buChar char="o"/>
            </a:pPr>
            <a:endParaRPr lang="en-US" dirty="0" smtClean="0">
              <a:latin typeface="Arial" pitchFamily="34" charset="0"/>
              <a:cs typeface="Arial" pitchFamily="34" charset="0"/>
            </a:endParaRPr>
          </a:p>
        </p:txBody>
      </p:sp>
      <p:sp>
        <p:nvSpPr>
          <p:cNvPr id="2" name="Rectangle 1"/>
          <p:cNvSpPr/>
          <p:nvPr/>
        </p:nvSpPr>
        <p:spPr>
          <a:xfrm>
            <a:off x="304800" y="1219200"/>
            <a:ext cx="82296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Of the seven </a:t>
            </a:r>
            <a:r>
              <a:rPr lang="en-US" sz="2800" b="1" dirty="0" smtClean="0">
                <a:latin typeface="Arial" panose="020B0604020202020204" pitchFamily="34" charset="0"/>
                <a:cs typeface="Arial" panose="020B0604020202020204" pitchFamily="34" charset="0"/>
              </a:rPr>
              <a:t>(7) reasons </a:t>
            </a:r>
            <a:r>
              <a:rPr lang="en-US" sz="2800" b="1" dirty="0">
                <a:latin typeface="Arial" panose="020B0604020202020204" pitchFamily="34" charset="0"/>
                <a:cs typeface="Arial" panose="020B0604020202020204" pitchFamily="34" charset="0"/>
              </a:rPr>
              <a:t>to caution for players on the field, there are only </a:t>
            </a:r>
            <a:r>
              <a:rPr lang="en-US" sz="2800" b="1" dirty="0" smtClean="0">
                <a:latin typeface="Arial" panose="020B0604020202020204" pitchFamily="34" charset="0"/>
                <a:cs typeface="Arial" panose="020B0604020202020204" pitchFamily="34" charset="0"/>
              </a:rPr>
              <a:t>four (4) that </a:t>
            </a:r>
            <a:r>
              <a:rPr lang="en-US" sz="2800" b="1" dirty="0">
                <a:latin typeface="Arial" panose="020B0604020202020204" pitchFamily="34" charset="0"/>
                <a:cs typeface="Arial" panose="020B0604020202020204" pitchFamily="34" charset="0"/>
              </a:rPr>
              <a:t>apply to </a:t>
            </a:r>
            <a:r>
              <a:rPr lang="en-US" sz="2800" b="1" dirty="0" smtClean="0">
                <a:latin typeface="Arial" panose="020B0604020202020204" pitchFamily="34" charset="0"/>
                <a:cs typeface="Arial" panose="020B0604020202020204" pitchFamily="34" charset="0"/>
              </a:rPr>
              <a:t>substitutes and substituted players.</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685800" y="2590800"/>
            <a:ext cx="82296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A </a:t>
            </a:r>
            <a:r>
              <a:rPr lang="en-US" sz="2800" b="1" dirty="0" smtClean="0">
                <a:latin typeface="Arial" panose="020B0604020202020204" pitchFamily="34" charset="0"/>
                <a:cs typeface="Arial" panose="020B0604020202020204" pitchFamily="34" charset="0"/>
              </a:rPr>
              <a:t>substitute or substituted player </a:t>
            </a:r>
            <a:r>
              <a:rPr lang="en-US" sz="2800" b="1" dirty="0">
                <a:latin typeface="Arial" panose="020B0604020202020204" pitchFamily="34" charset="0"/>
                <a:cs typeface="Arial" panose="020B0604020202020204" pitchFamily="34" charset="0"/>
              </a:rPr>
              <a:t>is cautioned if </a:t>
            </a:r>
            <a:r>
              <a:rPr lang="en-US" sz="2800" b="1" dirty="0" smtClean="0">
                <a:latin typeface="Arial" panose="020B0604020202020204" pitchFamily="34" charset="0"/>
                <a:cs typeface="Arial" panose="020B0604020202020204" pitchFamily="34" charset="0"/>
              </a:rPr>
              <a:t>they commit </a:t>
            </a:r>
            <a:r>
              <a:rPr lang="en-US" sz="2800" b="1" dirty="0">
                <a:latin typeface="Arial" panose="020B0604020202020204" pitchFamily="34" charset="0"/>
                <a:cs typeface="Arial" panose="020B0604020202020204" pitchFamily="34" charset="0"/>
              </a:rPr>
              <a:t>any of the following three </a:t>
            </a:r>
            <a:r>
              <a:rPr lang="en-US" sz="2800" b="1" dirty="0" smtClean="0">
                <a:latin typeface="Arial" panose="020B0604020202020204" pitchFamily="34" charset="0"/>
                <a:cs typeface="Arial" panose="020B0604020202020204" pitchFamily="34" charset="0"/>
              </a:rPr>
              <a:t>offenses: </a:t>
            </a:r>
            <a:endParaRPr lang="en-US" sz="28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19992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Red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NWSLTQ050716206.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599" y="1196852"/>
            <a:ext cx="9372600" cy="5203948"/>
          </a:xfrm>
          <a:prstGeom prst="rect">
            <a:avLst/>
          </a:prstGeom>
        </p:spPr>
      </p:pic>
    </p:spTree>
    <p:extLst>
      <p:ext uri="{BB962C8B-B14F-4D97-AF65-F5344CB8AC3E}">
        <p14:creationId xmlns:p14="http://schemas.microsoft.com/office/powerpoint/2010/main" val="1491411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Red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09600" y="2895600"/>
            <a:ext cx="7086600" cy="2590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85800" lvl="1" indent="-511175">
              <a:spcBef>
                <a:spcPts val="0"/>
              </a:spcBef>
              <a:buFont typeface="+mj-lt"/>
              <a:buAutoNum type="arabicParenR"/>
            </a:pPr>
            <a:r>
              <a:rPr lang="en-US" sz="2600" b="1" dirty="0">
                <a:latin typeface="Arial" panose="020B0604020202020204" pitchFamily="34" charset="0"/>
                <a:cs typeface="Arial" panose="020B0604020202020204" pitchFamily="34" charset="0"/>
              </a:rPr>
              <a:t>Serious foul play</a:t>
            </a:r>
          </a:p>
          <a:p>
            <a:pPr marL="685800" lvl="1" indent="-511175">
              <a:spcBef>
                <a:spcPts val="0"/>
              </a:spcBef>
              <a:buFont typeface="+mj-lt"/>
              <a:buAutoNum type="arabicParenR"/>
            </a:pPr>
            <a:r>
              <a:rPr lang="en-US" sz="2600" b="1" dirty="0">
                <a:latin typeface="Arial" panose="020B0604020202020204" pitchFamily="34" charset="0"/>
                <a:cs typeface="Arial" panose="020B0604020202020204" pitchFamily="34" charset="0"/>
              </a:rPr>
              <a:t>Violent conduct</a:t>
            </a:r>
          </a:p>
          <a:p>
            <a:pPr marL="685800" lvl="1" indent="-511175">
              <a:spcBef>
                <a:spcPts val="0"/>
              </a:spcBef>
              <a:buFont typeface="+mj-lt"/>
              <a:buAutoNum type="arabicParenR"/>
            </a:pPr>
            <a:r>
              <a:rPr lang="en-US" sz="2600" b="1" dirty="0" smtClean="0">
                <a:latin typeface="Arial" panose="020B0604020202020204" pitchFamily="34" charset="0"/>
                <a:cs typeface="Arial" panose="020B0604020202020204" pitchFamily="34" charset="0"/>
              </a:rPr>
              <a:t>Uses offensive, insulting or abusive language or gestures</a:t>
            </a:r>
          </a:p>
          <a:p>
            <a:pPr marL="688975" lvl="1" indent="-514350">
              <a:spcBef>
                <a:spcPts val="0"/>
              </a:spcBef>
              <a:buFont typeface="+mj-lt"/>
              <a:buAutoNum type="arabicParenR" startAt="4"/>
            </a:pPr>
            <a:r>
              <a:rPr lang="en-US" sz="2600" b="1" dirty="0" smtClean="0">
                <a:latin typeface="Arial" panose="020B0604020202020204" pitchFamily="34" charset="0"/>
                <a:cs typeface="Arial" panose="020B0604020202020204" pitchFamily="34" charset="0"/>
              </a:rPr>
              <a:t>Spitting </a:t>
            </a:r>
            <a:r>
              <a:rPr lang="en-US" sz="2600" b="1" dirty="0">
                <a:latin typeface="Arial" panose="020B0604020202020204" pitchFamily="34" charset="0"/>
                <a:cs typeface="Arial" panose="020B0604020202020204" pitchFamily="34" charset="0"/>
              </a:rPr>
              <a:t>at an opponent or </a:t>
            </a:r>
            <a:r>
              <a:rPr lang="en-US" sz="2600" b="1" dirty="0" smtClean="0">
                <a:latin typeface="Arial" panose="020B0604020202020204" pitchFamily="34" charset="0"/>
                <a:cs typeface="Arial" panose="020B0604020202020204" pitchFamily="34" charset="0"/>
              </a:rPr>
              <a:t>any other person</a:t>
            </a:r>
          </a:p>
        </p:txBody>
      </p:sp>
      <p:sp>
        <p:nvSpPr>
          <p:cNvPr id="2" name="Rectangle 1"/>
          <p:cNvSpPr/>
          <p:nvPr/>
        </p:nvSpPr>
        <p:spPr>
          <a:xfrm>
            <a:off x="457200" y="1545848"/>
            <a:ext cx="7772400" cy="892552"/>
          </a:xfrm>
          <a:prstGeom prst="rect">
            <a:avLst/>
          </a:prstGeom>
        </p:spPr>
        <p:txBody>
          <a:bodyPr wrap="square">
            <a:spAutoFit/>
          </a:bodyPr>
          <a:lstStyle/>
          <a:p>
            <a:r>
              <a:rPr lang="en-US" sz="2600" b="1" dirty="0" smtClean="0">
                <a:latin typeface="Arial" panose="020B0604020202020204" pitchFamily="34" charset="0"/>
                <a:cs typeface="Arial" panose="020B0604020202020204" pitchFamily="34" charset="0"/>
              </a:rPr>
              <a:t>A player is sent-off and shown a red card if they commit any of the following seven </a:t>
            </a:r>
            <a:r>
              <a:rPr lang="en-US" sz="2600" b="1" dirty="0" smtClean="0">
                <a:latin typeface="Arial" panose="020B0604020202020204" pitchFamily="34" charset="0"/>
                <a:cs typeface="Arial" panose="020B0604020202020204" pitchFamily="34" charset="0"/>
              </a:rPr>
              <a:t>(7) </a:t>
            </a:r>
            <a:r>
              <a:rPr lang="en-US" sz="2600" b="1" dirty="0" smtClean="0">
                <a:latin typeface="Arial" panose="020B0604020202020204" pitchFamily="34" charset="0"/>
                <a:cs typeface="Arial" panose="020B0604020202020204" pitchFamily="34" charset="0"/>
              </a:rPr>
              <a:t>offenses:</a:t>
            </a:r>
            <a:endParaRPr lang="en-US" sz="2600" b="1" dirty="0">
              <a:latin typeface="Arial" panose="020B0604020202020204" pitchFamily="34" charset="0"/>
              <a:cs typeface="Arial" panose="020B0604020202020204" pitchFamily="34" charset="0"/>
            </a:endParaRPr>
          </a:p>
        </p:txBody>
      </p:sp>
      <p:pic>
        <p:nvPicPr>
          <p:cNvPr id="9"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7606" y="2438400"/>
            <a:ext cx="126399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249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Red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9"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0931" y="1524000"/>
            <a:ext cx="1263994"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a:xfrm>
            <a:off x="457200" y="1447800"/>
            <a:ext cx="7044637" cy="5181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514350">
              <a:buFont typeface="+mj-lt"/>
              <a:buAutoNum type="arabicParenR" startAt="5"/>
            </a:pPr>
            <a:r>
              <a:rPr lang="en-US" b="1" dirty="0">
                <a:latin typeface="Arial" panose="020B0604020202020204" pitchFamily="34" charset="0"/>
                <a:cs typeface="Arial" panose="020B0604020202020204" pitchFamily="34" charset="0"/>
              </a:rPr>
              <a:t>Denies an obvious goal scoring opportunity to an opponent moving towards the opponents goal by an offense punishable by a free kick</a:t>
            </a:r>
          </a:p>
          <a:p>
            <a:pPr marL="514350" indent="-514350">
              <a:buFont typeface="+mj-lt"/>
              <a:buAutoNum type="arabicParenR" startAt="6"/>
            </a:pPr>
            <a:r>
              <a:rPr lang="en-US" sz="2800" b="1" dirty="0" smtClean="0">
                <a:latin typeface="Arial" panose="020B0604020202020204" pitchFamily="34" charset="0"/>
                <a:cs typeface="Arial" panose="020B0604020202020204" pitchFamily="34" charset="0"/>
              </a:rPr>
              <a:t>Denys </a:t>
            </a:r>
            <a:r>
              <a:rPr lang="en-US" sz="2800" b="1" dirty="0">
                <a:latin typeface="Arial" panose="020B0604020202020204" pitchFamily="34" charset="0"/>
                <a:cs typeface="Arial" panose="020B0604020202020204" pitchFamily="34" charset="0"/>
              </a:rPr>
              <a:t>the opposing team a goal or an obvious goal scoring opportunity by deliberately handling the </a:t>
            </a:r>
            <a:r>
              <a:rPr lang="en-US" sz="2800" b="1" dirty="0" smtClean="0">
                <a:latin typeface="Arial" panose="020B0604020202020204" pitchFamily="34" charset="0"/>
                <a:cs typeface="Arial" panose="020B0604020202020204" pitchFamily="34" charset="0"/>
              </a:rPr>
              <a:t>ball - this </a:t>
            </a:r>
            <a:r>
              <a:rPr lang="en-US" sz="2800" b="1" dirty="0">
                <a:latin typeface="Arial" panose="020B0604020202020204" pitchFamily="34" charset="0"/>
                <a:cs typeface="Arial" panose="020B0604020202020204" pitchFamily="34" charset="0"/>
              </a:rPr>
              <a:t>excludes the goalkeeper with their own penalty </a:t>
            </a:r>
            <a:r>
              <a:rPr lang="en-US" sz="2800" b="1" dirty="0" smtClean="0">
                <a:latin typeface="Arial" panose="020B0604020202020204" pitchFamily="34" charset="0"/>
                <a:cs typeface="Arial" panose="020B0604020202020204" pitchFamily="34" charset="0"/>
              </a:rPr>
              <a:t>area</a:t>
            </a:r>
            <a:endParaRPr lang="en-US" sz="2800" b="1" dirty="0">
              <a:latin typeface="Arial" panose="020B0604020202020204" pitchFamily="34" charset="0"/>
              <a:cs typeface="Arial" panose="020B0604020202020204" pitchFamily="34" charset="0"/>
            </a:endParaRPr>
          </a:p>
          <a:p>
            <a:pPr marL="514350" indent="-514350">
              <a:buFont typeface="+mj-lt"/>
              <a:buAutoNum type="arabicParenR" startAt="6"/>
            </a:pPr>
            <a:r>
              <a:rPr lang="en-US" sz="2600" b="1" dirty="0" smtClean="0">
                <a:latin typeface="Arial" panose="020B0604020202020204" pitchFamily="34" charset="0"/>
                <a:cs typeface="Arial" panose="020B0604020202020204" pitchFamily="34" charset="0"/>
              </a:rPr>
              <a:t>Receives </a:t>
            </a:r>
            <a:r>
              <a:rPr lang="en-US" sz="2600" b="1" dirty="0">
                <a:latin typeface="Arial" panose="020B0604020202020204" pitchFamily="34" charset="0"/>
                <a:cs typeface="Arial" panose="020B0604020202020204" pitchFamily="34" charset="0"/>
              </a:rPr>
              <a:t>second caution in the same match</a:t>
            </a:r>
          </a:p>
        </p:txBody>
      </p:sp>
    </p:spTree>
    <p:extLst>
      <p:ext uri="{BB962C8B-B14F-4D97-AF65-F5344CB8AC3E}">
        <p14:creationId xmlns:p14="http://schemas.microsoft.com/office/powerpoint/2010/main" val="206670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304800" y="1371600"/>
            <a:ext cx="7355246" cy="1692771"/>
          </a:xfrm>
          <a:prstGeom prst="rect">
            <a:avLst/>
          </a:prstGeom>
        </p:spPr>
        <p:txBody>
          <a:bodyPr wrap="square">
            <a:spAutoFit/>
          </a:bodyPr>
          <a:lstStyle/>
          <a:p>
            <a:pPr>
              <a:defRPr/>
            </a:pPr>
            <a:r>
              <a:rPr lang="en-US" sz="2600" b="1" dirty="0">
                <a:latin typeface="Arial" panose="020B0604020202020204" pitchFamily="34" charset="0"/>
                <a:cs typeface="Arial" panose="020B0604020202020204" pitchFamily="34" charset="0"/>
              </a:rPr>
              <a:t>According to the Laws of the Game, a player or </a:t>
            </a:r>
            <a:r>
              <a:rPr lang="en-US" sz="2600" b="1" dirty="0" smtClean="0">
                <a:latin typeface="Arial" panose="020B0604020202020204" pitchFamily="34" charset="0"/>
                <a:cs typeface="Arial" panose="020B0604020202020204" pitchFamily="34" charset="0"/>
              </a:rPr>
              <a:t>substitute, </a:t>
            </a:r>
            <a:r>
              <a:rPr lang="en-US" sz="2600" b="1" dirty="0">
                <a:latin typeface="Arial" panose="020B0604020202020204" pitchFamily="34" charset="0"/>
                <a:cs typeface="Arial" panose="020B0604020202020204" pitchFamily="34" charset="0"/>
              </a:rPr>
              <a:t>who has been </a:t>
            </a:r>
            <a:r>
              <a:rPr lang="en-US" sz="2600" b="1" dirty="0" smtClean="0">
                <a:latin typeface="Arial" panose="020B0604020202020204" pitchFamily="34" charset="0"/>
                <a:cs typeface="Arial" panose="020B0604020202020204" pitchFamily="34" charset="0"/>
              </a:rPr>
              <a:t>given a red card and sent off, must </a:t>
            </a:r>
            <a:r>
              <a:rPr lang="en-US" sz="2600" b="1" dirty="0">
                <a:latin typeface="Arial" panose="020B0604020202020204" pitchFamily="34" charset="0"/>
                <a:cs typeface="Arial" panose="020B0604020202020204" pitchFamily="34" charset="0"/>
              </a:rPr>
              <a:t>leave the vicinity of the field of play and the technical area.  </a:t>
            </a:r>
          </a:p>
        </p:txBody>
      </p:sp>
      <p:pic>
        <p:nvPicPr>
          <p:cNvPr id="10"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0046" y="1295400"/>
            <a:ext cx="1432526" cy="38862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Red Card</a:t>
            </a:r>
          </a:p>
        </p:txBody>
      </p:sp>
      <p:sp>
        <p:nvSpPr>
          <p:cNvPr id="13" name="Rectangle 12"/>
          <p:cNvSpPr/>
          <p:nvPr/>
        </p:nvSpPr>
        <p:spPr>
          <a:xfrm>
            <a:off x="321527" y="3048000"/>
            <a:ext cx="7222273" cy="1692771"/>
          </a:xfrm>
          <a:prstGeom prst="rect">
            <a:avLst/>
          </a:prstGeom>
        </p:spPr>
        <p:txBody>
          <a:bodyPr wrap="square">
            <a:spAutoFit/>
          </a:bodyPr>
          <a:lstStyle/>
          <a:p>
            <a:pPr>
              <a:defRPr/>
            </a:pPr>
            <a:r>
              <a:rPr lang="en-US" sz="2600" b="1" dirty="0">
                <a:solidFill>
                  <a:srgbClr val="0000FF"/>
                </a:solidFill>
                <a:latin typeface="Arial" panose="020B0604020202020204" pitchFamily="34" charset="0"/>
                <a:cs typeface="Arial" panose="020B0604020202020204" pitchFamily="34" charset="0"/>
              </a:rPr>
              <a:t>However, some leagues and events may allow sent off individuals to remain at the </a:t>
            </a:r>
            <a:r>
              <a:rPr lang="en-US" sz="2600" b="1" dirty="0" smtClean="0">
                <a:solidFill>
                  <a:srgbClr val="0000FF"/>
                </a:solidFill>
                <a:latin typeface="Arial" panose="020B0604020202020204" pitchFamily="34" charset="0"/>
                <a:cs typeface="Arial" panose="020B0604020202020204" pitchFamily="34" charset="0"/>
              </a:rPr>
              <a:t>field,  </a:t>
            </a:r>
            <a:r>
              <a:rPr lang="en-US" sz="2600" b="1" dirty="0">
                <a:solidFill>
                  <a:srgbClr val="0000FF"/>
                </a:solidFill>
                <a:latin typeface="Arial" panose="020B0604020202020204" pitchFamily="34" charset="0"/>
                <a:cs typeface="Arial" panose="020B0604020202020204" pitchFamily="34" charset="0"/>
              </a:rPr>
              <a:t>so it’s important for referee to know the local rules of competition.  </a:t>
            </a:r>
          </a:p>
        </p:txBody>
      </p:sp>
      <p:sp>
        <p:nvSpPr>
          <p:cNvPr id="14" name="Rectangle 13"/>
          <p:cNvSpPr/>
          <p:nvPr/>
        </p:nvSpPr>
        <p:spPr>
          <a:xfrm>
            <a:off x="280028" y="4765119"/>
            <a:ext cx="8635372" cy="1692771"/>
          </a:xfrm>
          <a:prstGeom prst="rect">
            <a:avLst/>
          </a:prstGeom>
        </p:spPr>
        <p:txBody>
          <a:bodyPr wrap="square">
            <a:spAutoFit/>
          </a:bodyPr>
          <a:lstStyle/>
          <a:p>
            <a:pPr>
              <a:defRPr/>
            </a:pPr>
            <a:r>
              <a:rPr lang="en-US" sz="2600" b="1" dirty="0">
                <a:latin typeface="Arial" panose="020B0604020202020204" pitchFamily="34" charset="0"/>
                <a:cs typeface="Arial" panose="020B0604020202020204" pitchFamily="34" charset="0"/>
              </a:rPr>
              <a:t>If this </a:t>
            </a:r>
            <a:r>
              <a:rPr lang="en-US" sz="2600" b="1" dirty="0" smtClean="0">
                <a:latin typeface="Arial" panose="020B0604020202020204" pitchFamily="34" charset="0"/>
                <a:cs typeface="Arial" panose="020B0604020202020204" pitchFamily="34" charset="0"/>
              </a:rPr>
              <a:t>isn’t specified by </a:t>
            </a:r>
            <a:r>
              <a:rPr lang="en-US" sz="2600" b="1" dirty="0">
                <a:latin typeface="Arial" panose="020B0604020202020204" pitchFamily="34" charset="0"/>
                <a:cs typeface="Arial" panose="020B0604020202020204" pitchFamily="34" charset="0"/>
              </a:rPr>
              <a:t>the local </a:t>
            </a:r>
            <a:r>
              <a:rPr lang="en-US" sz="2600" b="1" dirty="0" smtClean="0">
                <a:latin typeface="Arial" panose="020B0604020202020204" pitchFamily="34" charset="0"/>
                <a:cs typeface="Arial" panose="020B0604020202020204" pitchFamily="34" charset="0"/>
              </a:rPr>
              <a:t>rules of </a:t>
            </a:r>
          </a:p>
          <a:p>
            <a:pPr>
              <a:defRPr/>
            </a:pPr>
            <a:r>
              <a:rPr lang="en-US" sz="2600" b="1" dirty="0" smtClean="0">
                <a:latin typeface="Arial" panose="020B0604020202020204" pitchFamily="34" charset="0"/>
                <a:cs typeface="Arial" panose="020B0604020202020204" pitchFamily="34" charset="0"/>
              </a:rPr>
              <a:t>competition</a:t>
            </a:r>
            <a:r>
              <a:rPr lang="en-US" sz="2600" b="1" dirty="0">
                <a:latin typeface="Arial" panose="020B0604020202020204" pitchFamily="34" charset="0"/>
                <a:cs typeface="Arial" panose="020B0604020202020204" pitchFamily="34" charset="0"/>
              </a:rPr>
              <a:t>, </a:t>
            </a:r>
            <a:r>
              <a:rPr lang="en-US" sz="2600" b="1" dirty="0" smtClean="0">
                <a:latin typeface="Arial" panose="020B0604020202020204" pitchFamily="34" charset="0"/>
                <a:cs typeface="Arial" panose="020B0604020202020204" pitchFamily="34" charset="0"/>
              </a:rPr>
              <a:t>it is recommended youth </a:t>
            </a:r>
            <a:r>
              <a:rPr lang="en-US" sz="2600" b="1" dirty="0">
                <a:latin typeface="Arial" panose="020B0604020202020204" pitchFamily="34" charset="0"/>
                <a:cs typeface="Arial" panose="020B0604020202020204" pitchFamily="34" charset="0"/>
              </a:rPr>
              <a:t>players </a:t>
            </a:r>
            <a:r>
              <a:rPr lang="en-US" sz="2600" b="1" dirty="0" smtClean="0">
                <a:latin typeface="Arial" panose="020B0604020202020204" pitchFamily="34" charset="0"/>
                <a:cs typeface="Arial" panose="020B0604020202020204" pitchFamily="34" charset="0"/>
              </a:rPr>
              <a:t>remain </a:t>
            </a:r>
            <a:r>
              <a:rPr lang="en-US" sz="2600" b="1" dirty="0">
                <a:latin typeface="Arial" panose="020B0604020202020204" pitchFamily="34" charset="0"/>
                <a:cs typeface="Arial" panose="020B0604020202020204" pitchFamily="34" charset="0"/>
              </a:rPr>
              <a:t>with their team </a:t>
            </a:r>
            <a:r>
              <a:rPr lang="en-US" sz="2600" b="1" dirty="0" smtClean="0">
                <a:latin typeface="Arial" panose="020B0604020202020204" pitchFamily="34" charset="0"/>
                <a:cs typeface="Arial" panose="020B0604020202020204" pitchFamily="34" charset="0"/>
              </a:rPr>
              <a:t>and an </a:t>
            </a:r>
            <a:r>
              <a:rPr lang="en-US" sz="2600" b="1" dirty="0">
                <a:latin typeface="Arial" panose="020B0604020202020204" pitchFamily="34" charset="0"/>
                <a:cs typeface="Arial" panose="020B0604020202020204" pitchFamily="34" charset="0"/>
              </a:rPr>
              <a:t>adult team official, </a:t>
            </a:r>
            <a:r>
              <a:rPr lang="en-US" sz="2600" b="1" dirty="0" smtClean="0">
                <a:latin typeface="Arial" panose="020B0604020202020204" pitchFamily="34" charset="0"/>
                <a:cs typeface="Arial" panose="020B0604020202020204" pitchFamily="34" charset="0"/>
              </a:rPr>
              <a:t>as </a:t>
            </a:r>
            <a:r>
              <a:rPr lang="en-US" sz="2600" b="1" dirty="0">
                <a:latin typeface="Arial" panose="020B0604020202020204" pitchFamily="34" charset="0"/>
                <a:cs typeface="Arial" panose="020B0604020202020204" pitchFamily="34" charset="0"/>
              </a:rPr>
              <a:t>long as they act </a:t>
            </a:r>
            <a:r>
              <a:rPr lang="en-US" sz="2600" b="1" dirty="0" smtClean="0">
                <a:latin typeface="Arial" panose="020B0604020202020204" pitchFamily="34" charset="0"/>
                <a:cs typeface="Arial" panose="020B0604020202020204" pitchFamily="34" charset="0"/>
              </a:rPr>
              <a:t>responsibly.  </a:t>
            </a:r>
            <a:endParaRPr lang="en-US" sz="26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5" name="Picture 14"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1058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SFP</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381000" y="1371600"/>
            <a:ext cx="76962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Arial" pitchFamily="34" charset="0"/>
                <a:cs typeface="Arial" pitchFamily="34" charset="0"/>
              </a:rPr>
              <a:t>S</a:t>
            </a:r>
            <a:r>
              <a:rPr lang="en-US" b="1" dirty="0" smtClean="0">
                <a:latin typeface="Arial" pitchFamily="34" charset="0"/>
                <a:cs typeface="Arial" pitchFamily="34" charset="0"/>
              </a:rPr>
              <a:t>erious </a:t>
            </a:r>
            <a:r>
              <a:rPr lang="en-US" b="1" dirty="0" smtClean="0">
                <a:solidFill>
                  <a:srgbClr val="FF0000"/>
                </a:solidFill>
                <a:latin typeface="Arial" pitchFamily="34" charset="0"/>
                <a:cs typeface="Arial" pitchFamily="34" charset="0"/>
              </a:rPr>
              <a:t>F</a:t>
            </a:r>
            <a:r>
              <a:rPr lang="en-US" b="1" dirty="0" smtClean="0">
                <a:latin typeface="Arial" pitchFamily="34" charset="0"/>
                <a:cs typeface="Arial" pitchFamily="34" charset="0"/>
              </a:rPr>
              <a:t>oul </a:t>
            </a:r>
            <a:r>
              <a:rPr lang="en-US" b="1" dirty="0" smtClean="0">
                <a:solidFill>
                  <a:srgbClr val="FF0000"/>
                </a:solidFill>
                <a:latin typeface="Arial" pitchFamily="34" charset="0"/>
                <a:cs typeface="Arial" pitchFamily="34" charset="0"/>
              </a:rPr>
              <a:t>P</a:t>
            </a:r>
            <a:r>
              <a:rPr lang="en-US" b="1" dirty="0" smtClean="0">
                <a:latin typeface="Arial" pitchFamily="34" charset="0"/>
                <a:cs typeface="Arial" pitchFamily="34" charset="0"/>
              </a:rPr>
              <a:t>lay</a:t>
            </a:r>
          </a:p>
          <a:p>
            <a:pPr lvl="1">
              <a:buFont typeface="Wingdings" panose="05000000000000000000" pitchFamily="2" charset="2"/>
              <a:buChar char="§"/>
            </a:pPr>
            <a:r>
              <a:rPr lang="en-US" b="1" dirty="0" smtClean="0">
                <a:latin typeface="Arial" pitchFamily="34" charset="0"/>
                <a:cs typeface="Arial" pitchFamily="34" charset="0"/>
              </a:rPr>
              <a:t>Must </a:t>
            </a:r>
            <a:r>
              <a:rPr lang="en-US" b="1" dirty="0">
                <a:latin typeface="Arial" pitchFamily="34" charset="0"/>
                <a:cs typeface="Arial" pitchFamily="34" charset="0"/>
              </a:rPr>
              <a:t>meet criteria for a </a:t>
            </a:r>
            <a:r>
              <a:rPr lang="en-US" b="1" dirty="0" smtClean="0">
                <a:latin typeface="Arial" pitchFamily="34" charset="0"/>
                <a:cs typeface="Arial" pitchFamily="34" charset="0"/>
              </a:rPr>
              <a:t>foul</a:t>
            </a:r>
          </a:p>
          <a:p>
            <a:pPr lvl="1">
              <a:buFont typeface="Wingdings" panose="05000000000000000000" pitchFamily="2" charset="2"/>
              <a:buChar char="§"/>
            </a:pPr>
            <a:r>
              <a:rPr lang="en-US" b="1" dirty="0" smtClean="0">
                <a:latin typeface="Arial" pitchFamily="34" charset="0"/>
                <a:cs typeface="Arial" pitchFamily="34" charset="0"/>
              </a:rPr>
              <a:t>Excessive </a:t>
            </a:r>
            <a:r>
              <a:rPr lang="en-US" b="1" dirty="0">
                <a:latin typeface="Arial" pitchFamily="34" charset="0"/>
                <a:cs typeface="Arial" pitchFamily="34" charset="0"/>
              </a:rPr>
              <a:t>force or brutality against opponent when challenging for the </a:t>
            </a:r>
            <a:r>
              <a:rPr lang="en-US" b="1" dirty="0" smtClean="0">
                <a:latin typeface="Arial" pitchFamily="34" charset="0"/>
                <a:cs typeface="Arial" pitchFamily="34" charset="0"/>
              </a:rPr>
              <a:t>ball</a:t>
            </a:r>
          </a:p>
          <a:p>
            <a:pPr lvl="1">
              <a:buFont typeface="Wingdings" panose="05000000000000000000" pitchFamily="2" charset="2"/>
              <a:buChar char="§"/>
            </a:pPr>
            <a:r>
              <a:rPr lang="en-US" b="1" dirty="0" smtClean="0">
                <a:latin typeface="Arial" pitchFamily="34" charset="0"/>
                <a:cs typeface="Arial" pitchFamily="34" charset="0"/>
              </a:rPr>
              <a:t>Tackle that </a:t>
            </a:r>
            <a:r>
              <a:rPr lang="en-US" b="1" dirty="0">
                <a:latin typeface="Arial" pitchFamily="34" charset="0"/>
                <a:cs typeface="Arial" pitchFamily="34" charset="0"/>
              </a:rPr>
              <a:t>endangers safety of </a:t>
            </a:r>
            <a:r>
              <a:rPr lang="en-US" b="1" dirty="0" smtClean="0">
                <a:latin typeface="Arial" pitchFamily="34" charset="0"/>
                <a:cs typeface="Arial" pitchFamily="34" charset="0"/>
              </a:rPr>
              <a:t>opponent</a:t>
            </a:r>
          </a:p>
          <a:p>
            <a:pPr lvl="1">
              <a:buFont typeface="Wingdings" panose="05000000000000000000" pitchFamily="2" charset="2"/>
              <a:buChar char="§"/>
            </a:pPr>
            <a:r>
              <a:rPr lang="en-US" b="1" dirty="0" smtClean="0">
                <a:latin typeface="Arial" pitchFamily="34" charset="0"/>
                <a:cs typeface="Arial" pitchFamily="34" charset="0"/>
              </a:rPr>
              <a:t>Challenge </a:t>
            </a:r>
            <a:r>
              <a:rPr lang="en-US" b="1" dirty="0">
                <a:latin typeface="Arial" pitchFamily="34" charset="0"/>
                <a:cs typeface="Arial" pitchFamily="34" charset="0"/>
              </a:rPr>
              <a:t>for ball </a:t>
            </a:r>
            <a:r>
              <a:rPr lang="en-US" b="1" dirty="0" smtClean="0">
                <a:latin typeface="Arial" pitchFamily="34" charset="0"/>
                <a:cs typeface="Arial" pitchFamily="34" charset="0"/>
              </a:rPr>
              <a:t>that endangers safety of opponent</a:t>
            </a:r>
          </a:p>
          <a:p>
            <a:pPr lvl="1">
              <a:buFont typeface="Courier New" pitchFamily="49" charset="0"/>
              <a:buChar char="o"/>
            </a:pPr>
            <a:endParaRPr lang="en-US" b="1" dirty="0" smtClean="0">
              <a:latin typeface="Arial" pitchFamily="34" charset="0"/>
              <a:cs typeface="Arial" pitchFamily="34" charset="0"/>
            </a:endParaRPr>
          </a:p>
          <a:p>
            <a:pPr marL="0" indent="0">
              <a:buNone/>
            </a:pPr>
            <a:endParaRPr lang="en-US" dirty="0" smtClean="0">
              <a:latin typeface="Arial" pitchFamily="34" charset="0"/>
              <a:cs typeface="Arial" pitchFamily="34" charset="0"/>
            </a:endParaRPr>
          </a:p>
        </p:txBody>
      </p:sp>
      <p:sp>
        <p:nvSpPr>
          <p:cNvPr id="9" name="Rectangle 8"/>
          <p:cNvSpPr/>
          <p:nvPr/>
        </p:nvSpPr>
        <p:spPr>
          <a:xfrm>
            <a:off x="2057400" y="5715000"/>
            <a:ext cx="5240537"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smtClean="0">
                <a:solidFill>
                  <a:srgbClr val="FF0000"/>
                </a:solidFill>
                <a:latin typeface="Arial" pitchFamily="34" charset="0"/>
                <a:cs typeface="Arial" pitchFamily="34" charset="0"/>
              </a:rPr>
              <a:t>(SFP)</a:t>
            </a:r>
            <a:endParaRPr lang="en-US" sz="3200" b="1" dirty="0">
              <a:solidFill>
                <a:srgbClr val="FF0000"/>
              </a:solidFill>
              <a:latin typeface="Arial" pitchFamily="34" charset="0"/>
              <a:cs typeface="Arial" pitchFamily="34" charset="0"/>
            </a:endParaRPr>
          </a:p>
        </p:txBody>
      </p:sp>
      <p:pic>
        <p:nvPicPr>
          <p:cNvPr id="10"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1295400"/>
            <a:ext cx="1015372" cy="27545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0997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Misconduct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1244600"/>
            <a:ext cx="8153400" cy="2677656"/>
          </a:xfrm>
          <a:prstGeom prst="rect">
            <a:avLst/>
          </a:prstGeom>
        </p:spPr>
        <p:txBody>
          <a:bodyPr wrap="square">
            <a:spAutoFit/>
          </a:bodyPr>
          <a:lstStyle/>
          <a:p>
            <a:pPr>
              <a:defRPr/>
            </a:pPr>
            <a:r>
              <a:rPr lang="en-US" sz="2800" b="1" dirty="0">
                <a:latin typeface="Arial" pitchFamily="34" charset="0"/>
                <a:cs typeface="Arial" pitchFamily="34" charset="0"/>
              </a:rPr>
              <a:t>Unlike the specific requirements for a foul, misconduct can occur at any time, including before and after the game, on or off the field, while the ball is in play or not, committed by persons other than players, and not necessarily against opponents.  </a:t>
            </a:r>
          </a:p>
        </p:txBody>
      </p:sp>
      <p:sp>
        <p:nvSpPr>
          <p:cNvPr id="3" name="Rectangle 2"/>
          <p:cNvSpPr/>
          <p:nvPr/>
        </p:nvSpPr>
        <p:spPr>
          <a:xfrm>
            <a:off x="558800" y="3922693"/>
            <a:ext cx="8128000" cy="954107"/>
          </a:xfrm>
          <a:prstGeom prst="rect">
            <a:avLst/>
          </a:prstGeom>
        </p:spPr>
        <p:txBody>
          <a:bodyPr wrap="square">
            <a:spAutoFit/>
          </a:bodyPr>
          <a:lstStyle/>
          <a:p>
            <a:pPr>
              <a:defRPr/>
            </a:pPr>
            <a:r>
              <a:rPr lang="en-US" sz="2800" b="1" dirty="0">
                <a:solidFill>
                  <a:srgbClr val="0000FF"/>
                </a:solidFill>
                <a:latin typeface="Arial" panose="020B0604020202020204" pitchFamily="34" charset="0"/>
                <a:cs typeface="Arial" panose="020B0604020202020204" pitchFamily="34" charset="0"/>
              </a:rPr>
              <a:t>The referee has the authority to take action against players </a:t>
            </a:r>
            <a:r>
              <a:rPr lang="en-US" sz="2800" b="1" dirty="0" smtClean="0">
                <a:solidFill>
                  <a:srgbClr val="0000FF"/>
                </a:solidFill>
                <a:latin typeface="Arial" panose="020B0604020202020204" pitchFamily="34" charset="0"/>
                <a:cs typeface="Arial" panose="020B0604020202020204" pitchFamily="34" charset="0"/>
              </a:rPr>
              <a:t>guilty </a:t>
            </a:r>
            <a:r>
              <a:rPr lang="en-US" sz="2800" b="1" dirty="0">
                <a:solidFill>
                  <a:srgbClr val="0000FF"/>
                </a:solidFill>
                <a:latin typeface="Arial" panose="020B0604020202020204" pitchFamily="34" charset="0"/>
                <a:cs typeface="Arial" panose="020B0604020202020204" pitchFamily="34" charset="0"/>
              </a:rPr>
              <a:t>of misconduct.  </a:t>
            </a:r>
          </a:p>
        </p:txBody>
      </p:sp>
      <p:sp>
        <p:nvSpPr>
          <p:cNvPr id="8" name="Rectangle 7"/>
          <p:cNvSpPr/>
          <p:nvPr/>
        </p:nvSpPr>
        <p:spPr>
          <a:xfrm>
            <a:off x="558800" y="4927600"/>
            <a:ext cx="81280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The referee’s authority to take disciplinary sanctions begins from the moment </a:t>
            </a:r>
            <a:r>
              <a:rPr lang="en-US" sz="2800" b="1" dirty="0" smtClean="0">
                <a:latin typeface="Arial" panose="020B0604020202020204" pitchFamily="34" charset="0"/>
                <a:cs typeface="Arial" panose="020B0604020202020204" pitchFamily="34" charset="0"/>
              </a:rPr>
              <a:t>they  arrive </a:t>
            </a:r>
            <a:r>
              <a:rPr lang="en-US" sz="2800" b="1" dirty="0">
                <a:latin typeface="Arial" panose="020B0604020202020204" pitchFamily="34" charset="0"/>
                <a:cs typeface="Arial" panose="020B0604020202020204" pitchFamily="34" charset="0"/>
              </a:rPr>
              <a:t>at the field </a:t>
            </a:r>
            <a:r>
              <a:rPr lang="en-US" sz="2800" b="1" dirty="0" smtClean="0">
                <a:latin typeface="Arial" panose="020B0604020202020204" pitchFamily="34" charset="0"/>
                <a:cs typeface="Arial" panose="020B0604020202020204" pitchFamily="34" charset="0"/>
              </a:rPr>
              <a:t>and continues until they leave.  </a:t>
            </a:r>
            <a:endParaRPr lang="en-US" sz="2800" b="1"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509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SFP</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09600" y="1304836"/>
            <a:ext cx="7924800" cy="1384995"/>
          </a:xfrm>
          <a:prstGeom prst="rect">
            <a:avLst/>
          </a:prstGeom>
        </p:spPr>
        <p:txBody>
          <a:bodyPr wrap="square">
            <a:spAutoFit/>
          </a:bodyPr>
          <a:lstStyle/>
          <a:p>
            <a:pPr lvl="0">
              <a:defRPr/>
            </a:pPr>
            <a:r>
              <a:rPr lang="en-US" sz="2800" b="1" dirty="0">
                <a:latin typeface="Arial" panose="020B0604020202020204" pitchFamily="34" charset="0"/>
                <a:cs typeface="Arial" panose="020B0604020202020204" pitchFamily="34" charset="0"/>
              </a:rPr>
              <a:t>In order to issue a red card for s</a:t>
            </a:r>
            <a:r>
              <a:rPr lang="en-US" sz="2800" b="1" dirty="0" smtClean="0">
                <a:latin typeface="Arial" panose="020B0604020202020204" pitchFamily="34" charset="0"/>
                <a:cs typeface="Arial" panose="020B0604020202020204" pitchFamily="34" charset="0"/>
              </a:rPr>
              <a:t>erious </a:t>
            </a:r>
            <a:r>
              <a:rPr lang="en-US" sz="2800" b="1" dirty="0">
                <a:latin typeface="Arial" panose="020B0604020202020204" pitchFamily="34" charset="0"/>
                <a:cs typeface="Arial" panose="020B0604020202020204" pitchFamily="34" charset="0"/>
              </a:rPr>
              <a:t>f</a:t>
            </a:r>
            <a:r>
              <a:rPr lang="en-US" sz="2800" b="1" dirty="0" smtClean="0">
                <a:latin typeface="Arial" panose="020B0604020202020204" pitchFamily="34" charset="0"/>
                <a:cs typeface="Arial" panose="020B0604020202020204" pitchFamily="34" charset="0"/>
              </a:rPr>
              <a:t>oul play</a:t>
            </a:r>
            <a:r>
              <a:rPr lang="en-US" sz="2800" b="1" dirty="0">
                <a:latin typeface="Arial" panose="020B0604020202020204" pitchFamily="34" charset="0"/>
                <a:cs typeface="Arial" panose="020B0604020202020204" pitchFamily="34" charset="0"/>
              </a:rPr>
              <a:t>, all of the criteria associated with a foul must be present.  </a:t>
            </a:r>
          </a:p>
        </p:txBody>
      </p:sp>
      <p:sp>
        <p:nvSpPr>
          <p:cNvPr id="3" name="Rectangle 2"/>
          <p:cNvSpPr/>
          <p:nvPr/>
        </p:nvSpPr>
        <p:spPr>
          <a:xfrm>
            <a:off x="609600" y="2886670"/>
            <a:ext cx="7924800" cy="1384995"/>
          </a:xfrm>
          <a:prstGeom prst="rect">
            <a:avLst/>
          </a:prstGeom>
        </p:spPr>
        <p:txBody>
          <a:bodyPr wrap="square">
            <a:spAutoFit/>
          </a:bodyPr>
          <a:lstStyle/>
          <a:p>
            <a:pPr lvl="0">
              <a:defRPr/>
            </a:pPr>
            <a:r>
              <a:rPr lang="en-US" sz="2800" b="1" dirty="0">
                <a:solidFill>
                  <a:srgbClr val="FF0000"/>
                </a:solidFill>
                <a:latin typeface="Arial" panose="020B0604020202020204" pitchFamily="34" charset="0"/>
                <a:cs typeface="Arial" panose="020B0604020202020204" pitchFamily="34" charset="0"/>
              </a:rPr>
              <a:t>This means that it must be committed by a </a:t>
            </a:r>
            <a:r>
              <a:rPr lang="en-US" sz="2800" b="1" dirty="0" smtClean="0">
                <a:solidFill>
                  <a:srgbClr val="FF0000"/>
                </a:solidFill>
                <a:latin typeface="Arial" panose="020B0604020202020204" pitchFamily="34" charset="0"/>
                <a:cs typeface="Arial" panose="020B0604020202020204" pitchFamily="34" charset="0"/>
              </a:rPr>
              <a:t>player, </a:t>
            </a:r>
            <a:r>
              <a:rPr lang="en-US" sz="2800" b="1" dirty="0">
                <a:solidFill>
                  <a:srgbClr val="FF0000"/>
                </a:solidFill>
                <a:latin typeface="Arial" panose="020B0604020202020204" pitchFamily="34" charset="0"/>
                <a:cs typeface="Arial" panose="020B0604020202020204" pitchFamily="34" charset="0"/>
              </a:rPr>
              <a:t>against an </a:t>
            </a:r>
            <a:r>
              <a:rPr lang="en-US" sz="2800" b="1" dirty="0" smtClean="0">
                <a:solidFill>
                  <a:srgbClr val="FF0000"/>
                </a:solidFill>
                <a:latin typeface="Arial" panose="020B0604020202020204" pitchFamily="34" charset="0"/>
                <a:cs typeface="Arial" panose="020B0604020202020204" pitchFamily="34" charset="0"/>
              </a:rPr>
              <a:t>opponent who is a player, </a:t>
            </a:r>
            <a:r>
              <a:rPr lang="en-US" sz="2800" b="1" dirty="0">
                <a:solidFill>
                  <a:srgbClr val="FF0000"/>
                </a:solidFill>
                <a:latin typeface="Arial" panose="020B0604020202020204" pitchFamily="34" charset="0"/>
                <a:cs typeface="Arial" panose="020B0604020202020204" pitchFamily="34" charset="0"/>
              </a:rPr>
              <a:t>on the field, and while the ball is in play.  </a:t>
            </a:r>
          </a:p>
        </p:txBody>
      </p:sp>
      <p:sp>
        <p:nvSpPr>
          <p:cNvPr id="8" name="Rectangle 7"/>
          <p:cNvSpPr/>
          <p:nvPr/>
        </p:nvSpPr>
        <p:spPr>
          <a:xfrm>
            <a:off x="609600" y="4514671"/>
            <a:ext cx="7924800" cy="1815882"/>
          </a:xfrm>
          <a:prstGeom prst="rect">
            <a:avLst/>
          </a:prstGeom>
        </p:spPr>
        <p:txBody>
          <a:bodyPr wrap="square">
            <a:spAutoFit/>
          </a:bodyPr>
          <a:lstStyle/>
          <a:p>
            <a:pPr lvl="0">
              <a:defRPr/>
            </a:pPr>
            <a:r>
              <a:rPr lang="en-US" sz="2800" b="1" dirty="0">
                <a:solidFill>
                  <a:srgbClr val="0000FF"/>
                </a:solidFill>
                <a:latin typeface="Arial" panose="020B0604020202020204" pitchFamily="34" charset="0"/>
                <a:cs typeface="Arial" panose="020B0604020202020204" pitchFamily="34" charset="0"/>
              </a:rPr>
              <a:t>If any of these criteria have not been met, that doesn’t mean that a red card isn’t justified, it just means that the misconduct would be reported for another reason.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249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SFP</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09600" y="1536918"/>
            <a:ext cx="79248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 player is guilty of serious foul play if he or she uses excessive force or brutality against an opponent when challenging for the ball when it is in play. </a:t>
            </a:r>
            <a:endParaRPr lang="en-US" sz="2800" dirty="0"/>
          </a:p>
        </p:txBody>
      </p:sp>
      <p:sp>
        <p:nvSpPr>
          <p:cNvPr id="3" name="Rectangle 2"/>
          <p:cNvSpPr/>
          <p:nvPr/>
        </p:nvSpPr>
        <p:spPr>
          <a:xfrm>
            <a:off x="609600" y="3644205"/>
            <a:ext cx="7924800" cy="1384995"/>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Any </a:t>
            </a:r>
            <a:r>
              <a:rPr lang="en-US" sz="2800" b="1" dirty="0">
                <a:latin typeface="Arial" panose="020B0604020202020204" pitchFamily="34" charset="0"/>
                <a:cs typeface="Arial" panose="020B0604020202020204" pitchFamily="34" charset="0"/>
              </a:rPr>
              <a:t>tackle </a:t>
            </a:r>
            <a:r>
              <a:rPr lang="en-US" sz="2800" b="1" dirty="0" smtClean="0">
                <a:latin typeface="Arial" panose="020B0604020202020204" pitchFamily="34" charset="0"/>
                <a:cs typeface="Arial" panose="020B0604020202020204" pitchFamily="34" charset="0"/>
              </a:rPr>
              <a:t>or challenge that </a:t>
            </a:r>
            <a:r>
              <a:rPr lang="en-US" sz="2800" b="1" dirty="0">
                <a:latin typeface="Arial" panose="020B0604020202020204" pitchFamily="34" charset="0"/>
                <a:cs typeface="Arial" panose="020B0604020202020204" pitchFamily="34" charset="0"/>
              </a:rPr>
              <a:t>endangers the safety of an opponent must also be sanctioned as serious foul play.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126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SFP</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8" name="Rectangle 7"/>
          <p:cNvSpPr/>
          <p:nvPr/>
        </p:nvSpPr>
        <p:spPr>
          <a:xfrm>
            <a:off x="609600" y="1371600"/>
            <a:ext cx="7924800" cy="2677656"/>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Any player who lunges at an opponent in challenging for the ball from the front, from the side or from behind using one or both legs, with excessive force and endangering the safety of an opponent is guilty of serious foul play. </a:t>
            </a:r>
          </a:p>
        </p:txBody>
      </p:sp>
      <p:sp>
        <p:nvSpPr>
          <p:cNvPr id="7" name="Rectangle 6"/>
          <p:cNvSpPr/>
          <p:nvPr/>
        </p:nvSpPr>
        <p:spPr>
          <a:xfrm>
            <a:off x="609600" y="4419600"/>
            <a:ext cx="79248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Advantage should not be applied in situations involving serious foul play unless there is a clear opportunity to immediately score a goal.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772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SFP</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8" name="Rectangle 7"/>
          <p:cNvSpPr/>
          <p:nvPr/>
        </p:nvSpPr>
        <p:spPr>
          <a:xfrm>
            <a:off x="609600" y="1371600"/>
            <a:ext cx="79248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The referee must send off the player guilty of serious foul play when the ball is next out of play.  </a:t>
            </a:r>
          </a:p>
        </p:txBody>
      </p:sp>
      <p:sp>
        <p:nvSpPr>
          <p:cNvPr id="7" name="Rectangle 6"/>
          <p:cNvSpPr/>
          <p:nvPr/>
        </p:nvSpPr>
        <p:spPr>
          <a:xfrm>
            <a:off x="609600" y="3048000"/>
            <a:ext cx="6477000" cy="3108543"/>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 player who is guilty of serious foul play should be sent off and play is restarted with a </a:t>
            </a:r>
            <a:r>
              <a:rPr lang="en-US" sz="2800" b="1" dirty="0" smtClean="0">
                <a:latin typeface="Arial" panose="020B0604020202020204" pitchFamily="34" charset="0"/>
                <a:cs typeface="Arial" panose="020B0604020202020204" pitchFamily="34" charset="0"/>
              </a:rPr>
              <a:t>DFK from </a:t>
            </a:r>
            <a:r>
              <a:rPr lang="en-US" sz="2800" b="1" dirty="0">
                <a:latin typeface="Arial" panose="020B0604020202020204" pitchFamily="34" charset="0"/>
                <a:cs typeface="Arial" panose="020B0604020202020204" pitchFamily="34" charset="0"/>
              </a:rPr>
              <a:t>the position where the offense occurred or a penalty </a:t>
            </a:r>
            <a:r>
              <a:rPr lang="en-US" sz="2800" b="1" dirty="0" smtClean="0">
                <a:latin typeface="Arial" panose="020B0604020202020204" pitchFamily="34" charset="0"/>
                <a:cs typeface="Arial" panose="020B0604020202020204" pitchFamily="34" charset="0"/>
              </a:rPr>
              <a:t>kick, </a:t>
            </a:r>
            <a:r>
              <a:rPr lang="en-US" sz="2800" b="1" dirty="0">
                <a:latin typeface="Arial" panose="020B0604020202020204" pitchFamily="34" charset="0"/>
                <a:cs typeface="Arial" panose="020B0604020202020204" pitchFamily="34" charset="0"/>
              </a:rPr>
              <a:t>if the offense occurred inside the offender’s penalty area.</a:t>
            </a:r>
          </a:p>
        </p:txBody>
      </p:sp>
      <p:pic>
        <p:nvPicPr>
          <p:cNvPr id="9"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2928039"/>
            <a:ext cx="1139682" cy="30917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2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VC</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381000" y="1295400"/>
            <a:ext cx="7391400" cy="4191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Arial" pitchFamily="34" charset="0"/>
                <a:cs typeface="Arial" pitchFamily="34" charset="0"/>
              </a:rPr>
              <a:t>V</a:t>
            </a:r>
            <a:r>
              <a:rPr lang="en-US" b="1" dirty="0" smtClean="0">
                <a:latin typeface="Arial" pitchFamily="34" charset="0"/>
                <a:cs typeface="Arial" pitchFamily="34" charset="0"/>
              </a:rPr>
              <a:t>iolent </a:t>
            </a:r>
            <a:r>
              <a:rPr lang="en-US" b="1" dirty="0" smtClean="0">
                <a:solidFill>
                  <a:srgbClr val="FF0000"/>
                </a:solidFill>
                <a:latin typeface="Arial" pitchFamily="34" charset="0"/>
                <a:cs typeface="Arial" pitchFamily="34" charset="0"/>
              </a:rPr>
              <a:t>C</a:t>
            </a:r>
            <a:r>
              <a:rPr lang="en-US" b="1" dirty="0" smtClean="0">
                <a:latin typeface="Arial" pitchFamily="34" charset="0"/>
                <a:cs typeface="Arial" pitchFamily="34" charset="0"/>
              </a:rPr>
              <a:t>onduct</a:t>
            </a:r>
          </a:p>
          <a:p>
            <a:pPr marL="457200" lvl="1" indent="0">
              <a:buNone/>
            </a:pPr>
            <a:r>
              <a:rPr lang="en-US" b="1" dirty="0" smtClean="0">
                <a:solidFill>
                  <a:srgbClr val="0000FF"/>
                </a:solidFill>
                <a:latin typeface="Arial" pitchFamily="34" charset="0"/>
                <a:cs typeface="Arial" pitchFamily="34" charset="0"/>
              </a:rPr>
              <a:t>Uses or </a:t>
            </a:r>
            <a:r>
              <a:rPr lang="en-US" b="1" u="sng" dirty="0" smtClean="0">
                <a:solidFill>
                  <a:srgbClr val="0000FF"/>
                </a:solidFill>
                <a:latin typeface="Arial" pitchFamily="34" charset="0"/>
                <a:cs typeface="Arial" pitchFamily="34" charset="0"/>
              </a:rPr>
              <a:t>attempts to use</a:t>
            </a:r>
            <a:r>
              <a:rPr lang="en-US" b="1" dirty="0" smtClean="0">
                <a:solidFill>
                  <a:srgbClr val="0000FF"/>
                </a:solidFill>
                <a:latin typeface="Arial" pitchFamily="34" charset="0"/>
                <a:cs typeface="Arial" pitchFamily="34" charset="0"/>
              </a:rPr>
              <a:t> </a:t>
            </a:r>
            <a:r>
              <a:rPr lang="en-US" b="1" dirty="0" smtClean="0">
                <a:latin typeface="Arial" pitchFamily="34" charset="0"/>
                <a:cs typeface="Arial" pitchFamily="34" charset="0"/>
              </a:rPr>
              <a:t>excessive </a:t>
            </a:r>
            <a:r>
              <a:rPr lang="en-US" b="1" dirty="0">
                <a:latin typeface="Arial" pitchFamily="34" charset="0"/>
                <a:cs typeface="Arial" pitchFamily="34" charset="0"/>
              </a:rPr>
              <a:t>force or brutality </a:t>
            </a:r>
            <a:r>
              <a:rPr lang="en-US" b="1" dirty="0" smtClean="0">
                <a:latin typeface="Arial" pitchFamily="34" charset="0"/>
                <a:cs typeface="Arial" pitchFamily="34" charset="0"/>
              </a:rPr>
              <a:t>against: </a:t>
            </a:r>
          </a:p>
          <a:p>
            <a:pPr lvl="1">
              <a:buFont typeface="Wingdings" panose="05000000000000000000" pitchFamily="2" charset="2"/>
              <a:buChar char="§"/>
            </a:pPr>
            <a:r>
              <a:rPr lang="en-US" b="1" dirty="0" smtClean="0">
                <a:latin typeface="Arial" pitchFamily="34" charset="0"/>
                <a:cs typeface="Arial" pitchFamily="34" charset="0"/>
              </a:rPr>
              <a:t>an opponent </a:t>
            </a:r>
            <a:r>
              <a:rPr lang="en-US" b="1" dirty="0">
                <a:latin typeface="Arial" pitchFamily="34" charset="0"/>
                <a:cs typeface="Arial" pitchFamily="34" charset="0"/>
              </a:rPr>
              <a:t>when </a:t>
            </a:r>
            <a:r>
              <a:rPr lang="en-US" b="1" dirty="0" smtClean="0">
                <a:latin typeface="Arial" pitchFamily="34" charset="0"/>
                <a:cs typeface="Arial" pitchFamily="34" charset="0"/>
              </a:rPr>
              <a:t>not challenging </a:t>
            </a:r>
            <a:r>
              <a:rPr lang="en-US" b="1" dirty="0">
                <a:latin typeface="Arial" pitchFamily="34" charset="0"/>
                <a:cs typeface="Arial" pitchFamily="34" charset="0"/>
              </a:rPr>
              <a:t>for the </a:t>
            </a:r>
            <a:r>
              <a:rPr lang="en-US" b="1" dirty="0" smtClean="0">
                <a:latin typeface="Arial" pitchFamily="34" charset="0"/>
                <a:cs typeface="Arial" pitchFamily="34" charset="0"/>
              </a:rPr>
              <a:t>ball</a:t>
            </a:r>
          </a:p>
          <a:p>
            <a:pPr lvl="1">
              <a:buFont typeface="Wingdings" panose="05000000000000000000" pitchFamily="2" charset="2"/>
              <a:buChar char="§"/>
            </a:pPr>
            <a:r>
              <a:rPr lang="en-US" b="1" dirty="0" smtClean="0">
                <a:latin typeface="Arial" pitchFamily="34" charset="0"/>
                <a:cs typeface="Arial" pitchFamily="34" charset="0"/>
              </a:rPr>
              <a:t>a teammate</a:t>
            </a:r>
            <a:r>
              <a:rPr lang="en-US" b="1" dirty="0">
                <a:latin typeface="Arial" pitchFamily="34" charset="0"/>
                <a:cs typeface="Arial" pitchFamily="34" charset="0"/>
              </a:rPr>
              <a:t>, </a:t>
            </a:r>
            <a:r>
              <a:rPr lang="en-US" b="1" dirty="0" smtClean="0">
                <a:latin typeface="Arial" pitchFamily="34" charset="0"/>
                <a:cs typeface="Arial" pitchFamily="34" charset="0"/>
              </a:rPr>
              <a:t>team official, match official, spectator </a:t>
            </a:r>
            <a:r>
              <a:rPr lang="en-US" b="1" dirty="0">
                <a:latin typeface="Arial" pitchFamily="34" charset="0"/>
                <a:cs typeface="Arial" pitchFamily="34" charset="0"/>
              </a:rPr>
              <a:t>or any other </a:t>
            </a:r>
            <a:r>
              <a:rPr lang="en-US" b="1" dirty="0" smtClean="0">
                <a:latin typeface="Arial" pitchFamily="34" charset="0"/>
                <a:cs typeface="Arial" pitchFamily="34" charset="0"/>
              </a:rPr>
              <a:t>person</a:t>
            </a:r>
          </a:p>
          <a:p>
            <a:pPr marL="457200" lvl="1" indent="0">
              <a:buNone/>
            </a:pPr>
            <a:r>
              <a:rPr lang="en-US" b="1" dirty="0" smtClean="0">
                <a:solidFill>
                  <a:srgbClr val="0000FF"/>
                </a:solidFill>
                <a:latin typeface="Arial" pitchFamily="34" charset="0"/>
                <a:cs typeface="Arial" pitchFamily="34" charset="0"/>
              </a:rPr>
              <a:t>regardless of whether contact is made.</a:t>
            </a:r>
          </a:p>
        </p:txBody>
      </p:sp>
      <p:sp>
        <p:nvSpPr>
          <p:cNvPr id="9" name="Rectangle 8"/>
          <p:cNvSpPr/>
          <p:nvPr/>
        </p:nvSpPr>
        <p:spPr>
          <a:xfrm>
            <a:off x="2057400" y="5715000"/>
            <a:ext cx="5012911"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smtClean="0">
                <a:solidFill>
                  <a:srgbClr val="FF0000"/>
                </a:solidFill>
                <a:latin typeface="Arial" pitchFamily="34" charset="0"/>
                <a:cs typeface="Arial" pitchFamily="34" charset="0"/>
              </a:rPr>
              <a:t>(VC)</a:t>
            </a:r>
            <a:endParaRPr lang="en-US" sz="3200" b="1" dirty="0">
              <a:solidFill>
                <a:srgbClr val="FF0000"/>
              </a:solidFill>
              <a:latin typeface="Arial" pitchFamily="34" charset="0"/>
              <a:cs typeface="Arial" pitchFamily="34" charset="0"/>
            </a:endParaRPr>
          </a:p>
        </p:txBody>
      </p:sp>
      <p:pic>
        <p:nvPicPr>
          <p:cNvPr id="10"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0046" y="1295400"/>
            <a:ext cx="1432526" cy="3886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902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VC</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381000" y="1524000"/>
            <a:ext cx="7104219" cy="3581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Arial" pitchFamily="34" charset="0"/>
                <a:cs typeface="Arial" pitchFamily="34" charset="0"/>
              </a:rPr>
              <a:t>V</a:t>
            </a:r>
            <a:r>
              <a:rPr lang="en-US" b="1" dirty="0" smtClean="0">
                <a:latin typeface="Arial" pitchFamily="34" charset="0"/>
                <a:cs typeface="Arial" pitchFamily="34" charset="0"/>
              </a:rPr>
              <a:t>iolent </a:t>
            </a:r>
            <a:r>
              <a:rPr lang="en-US" b="1" dirty="0" smtClean="0">
                <a:solidFill>
                  <a:srgbClr val="FF0000"/>
                </a:solidFill>
                <a:latin typeface="Arial" pitchFamily="34" charset="0"/>
                <a:cs typeface="Arial" pitchFamily="34" charset="0"/>
              </a:rPr>
              <a:t>C</a:t>
            </a:r>
            <a:r>
              <a:rPr lang="en-US" b="1" dirty="0" smtClean="0">
                <a:latin typeface="Arial" pitchFamily="34" charset="0"/>
                <a:cs typeface="Arial" pitchFamily="34" charset="0"/>
              </a:rPr>
              <a:t>onduct</a:t>
            </a:r>
          </a:p>
          <a:p>
            <a:pPr lvl="1">
              <a:buFont typeface="Wingdings" panose="05000000000000000000" pitchFamily="2" charset="2"/>
              <a:buChar char="§"/>
            </a:pPr>
            <a:r>
              <a:rPr lang="en-US" b="1" dirty="0">
                <a:latin typeface="Arial" pitchFamily="34" charset="0"/>
                <a:cs typeface="Arial" pitchFamily="34" charset="0"/>
              </a:rPr>
              <a:t>B</a:t>
            </a:r>
            <a:r>
              <a:rPr lang="en-US" b="1" dirty="0" smtClean="0">
                <a:latin typeface="Arial" pitchFamily="34" charset="0"/>
                <a:cs typeface="Arial" pitchFamily="34" charset="0"/>
              </a:rPr>
              <a:t>y a player, who when not challenging for the ball, deliberately strikes an opponent or any other person on the head or face with the hand or </a:t>
            </a:r>
            <a:r>
              <a:rPr lang="en-US" b="1" dirty="0" smtClean="0">
                <a:latin typeface="Arial" pitchFamily="34" charset="0"/>
                <a:cs typeface="Arial" pitchFamily="34" charset="0"/>
              </a:rPr>
              <a:t>arm is guilty of violent conduct </a:t>
            </a:r>
            <a:r>
              <a:rPr lang="en-US" b="1" dirty="0" smtClean="0">
                <a:latin typeface="Arial" pitchFamily="34" charset="0"/>
                <a:cs typeface="Arial" pitchFamily="34" charset="0"/>
              </a:rPr>
              <a:t>… </a:t>
            </a:r>
            <a:r>
              <a:rPr lang="en-US" b="1" dirty="0" smtClean="0">
                <a:solidFill>
                  <a:srgbClr val="0000FF"/>
                </a:solidFill>
                <a:latin typeface="Arial" pitchFamily="34" charset="0"/>
                <a:cs typeface="Arial" pitchFamily="34" charset="0"/>
              </a:rPr>
              <a:t>unless the force used </a:t>
            </a:r>
            <a:r>
              <a:rPr lang="en-US" b="1" dirty="0" smtClean="0">
                <a:solidFill>
                  <a:srgbClr val="0000FF"/>
                </a:solidFill>
                <a:latin typeface="Arial" pitchFamily="34" charset="0"/>
                <a:cs typeface="Arial" pitchFamily="34" charset="0"/>
              </a:rPr>
              <a:t>is </a:t>
            </a:r>
            <a:r>
              <a:rPr lang="en-US" b="1" dirty="0" smtClean="0">
                <a:solidFill>
                  <a:srgbClr val="0000FF"/>
                </a:solidFill>
                <a:latin typeface="Arial" pitchFamily="34" charset="0"/>
                <a:cs typeface="Arial" pitchFamily="34" charset="0"/>
              </a:rPr>
              <a:t>negligible.</a:t>
            </a:r>
          </a:p>
        </p:txBody>
      </p:sp>
      <p:pic>
        <p:nvPicPr>
          <p:cNvPr id="10"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5219" y="1316502"/>
            <a:ext cx="1432526" cy="3886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520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VC</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838200" y="1460718"/>
            <a:ext cx="7620000" cy="1815882"/>
          </a:xfrm>
          <a:prstGeom prst="rect">
            <a:avLst/>
          </a:prstGeom>
        </p:spPr>
        <p:txBody>
          <a:bodyPr wrap="square">
            <a:spAutoFit/>
          </a:bodyPr>
          <a:lstStyle/>
          <a:p>
            <a:r>
              <a:rPr lang="en-US" sz="2800" b="1" dirty="0" smtClean="0">
                <a:latin typeface="Arial" panose="020B0604020202020204" pitchFamily="34" charset="0"/>
                <a:cs typeface="Arial" panose="020B0604020202020204" pitchFamily="34" charset="0"/>
              </a:rPr>
              <a:t>In the </a:t>
            </a:r>
            <a:r>
              <a:rPr lang="en-US" sz="2800" b="1" dirty="0">
                <a:latin typeface="Arial" panose="020B0604020202020204" pitchFamily="34" charset="0"/>
                <a:cs typeface="Arial" panose="020B0604020202020204" pitchFamily="34" charset="0"/>
              </a:rPr>
              <a:t>rare </a:t>
            </a:r>
            <a:r>
              <a:rPr lang="en-US" sz="2800" b="1" dirty="0" smtClean="0">
                <a:latin typeface="Arial" panose="020B0604020202020204" pitchFamily="34" charset="0"/>
                <a:cs typeface="Arial" panose="020B0604020202020204" pitchFamily="34" charset="0"/>
              </a:rPr>
              <a:t>occurrence where advantage is applied </a:t>
            </a:r>
            <a:r>
              <a:rPr lang="en-US" sz="2800" b="1" dirty="0">
                <a:latin typeface="Arial" panose="020B0604020202020204" pitchFamily="34" charset="0"/>
                <a:cs typeface="Arial" panose="020B0604020202020204" pitchFamily="34" charset="0"/>
              </a:rPr>
              <a:t>the referee must </a:t>
            </a:r>
            <a:r>
              <a:rPr lang="en-US" sz="2800" b="1" dirty="0" smtClean="0">
                <a:latin typeface="Arial" panose="020B0604020202020204" pitchFamily="34" charset="0"/>
                <a:cs typeface="Arial" panose="020B0604020202020204" pitchFamily="34" charset="0"/>
              </a:rPr>
              <a:t>send-off </a:t>
            </a:r>
            <a:r>
              <a:rPr lang="en-US" sz="2800" b="1" dirty="0">
                <a:latin typeface="Arial" panose="020B0604020202020204" pitchFamily="34" charset="0"/>
                <a:cs typeface="Arial" panose="020B0604020202020204" pitchFamily="34" charset="0"/>
              </a:rPr>
              <a:t>the player guilty of violent conduct when the ball is next out of play. </a:t>
            </a:r>
          </a:p>
        </p:txBody>
      </p:sp>
      <p:sp>
        <p:nvSpPr>
          <p:cNvPr id="3" name="Rectangle 2"/>
          <p:cNvSpPr/>
          <p:nvPr/>
        </p:nvSpPr>
        <p:spPr>
          <a:xfrm>
            <a:off x="838200" y="3581400"/>
            <a:ext cx="7620000" cy="224676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Referees are reminded that violent conduct often leads to mass confrontation and other problems, therefore they must be proactive and timely when dealing with violent conduct misconduct.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0943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AL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85800" y="1447800"/>
            <a:ext cx="69342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Arial" pitchFamily="34" charset="0"/>
                <a:cs typeface="Arial" pitchFamily="34" charset="0"/>
              </a:rPr>
              <a:t>A</a:t>
            </a:r>
            <a:r>
              <a:rPr lang="en-US" b="1" dirty="0" smtClean="0">
                <a:latin typeface="Arial" pitchFamily="34" charset="0"/>
                <a:cs typeface="Arial" pitchFamily="34" charset="0"/>
              </a:rPr>
              <a:t>busive </a:t>
            </a:r>
            <a:r>
              <a:rPr lang="en-US" b="1" dirty="0" smtClean="0">
                <a:solidFill>
                  <a:srgbClr val="FF0000"/>
                </a:solidFill>
                <a:latin typeface="Arial" pitchFamily="34" charset="0"/>
                <a:cs typeface="Arial" pitchFamily="34" charset="0"/>
              </a:rPr>
              <a:t>L</a:t>
            </a:r>
            <a:r>
              <a:rPr lang="en-US" b="1" dirty="0" smtClean="0">
                <a:latin typeface="Arial" pitchFamily="34" charset="0"/>
                <a:cs typeface="Arial" pitchFamily="34" charset="0"/>
              </a:rPr>
              <a:t>anguage</a:t>
            </a:r>
          </a:p>
          <a:p>
            <a:pPr lvl="1">
              <a:buFont typeface="Wingdings" panose="05000000000000000000" pitchFamily="2" charset="2"/>
              <a:buChar char="§"/>
            </a:pPr>
            <a:r>
              <a:rPr lang="en-US" sz="3200" b="1" dirty="0" smtClean="0">
                <a:latin typeface="Arial" pitchFamily="34" charset="0"/>
                <a:cs typeface="Arial" pitchFamily="34" charset="0"/>
              </a:rPr>
              <a:t>Personal</a:t>
            </a:r>
          </a:p>
          <a:p>
            <a:pPr lvl="1">
              <a:buFont typeface="Wingdings" panose="05000000000000000000" pitchFamily="2" charset="2"/>
              <a:buChar char="§"/>
            </a:pPr>
            <a:r>
              <a:rPr lang="en-US" sz="3200" b="1" dirty="0" smtClean="0">
                <a:latin typeface="Arial" pitchFamily="34" charset="0"/>
                <a:cs typeface="Arial" pitchFamily="34" charset="0"/>
              </a:rPr>
              <a:t>Public</a:t>
            </a:r>
          </a:p>
          <a:p>
            <a:pPr lvl="1">
              <a:buFont typeface="Wingdings" panose="05000000000000000000" pitchFamily="2" charset="2"/>
              <a:buChar char="§"/>
            </a:pPr>
            <a:r>
              <a:rPr lang="en-US" sz="3200" b="1" dirty="0" smtClean="0">
                <a:latin typeface="Arial" pitchFamily="34" charset="0"/>
                <a:cs typeface="Arial" pitchFamily="34" charset="0"/>
              </a:rPr>
              <a:t>Provocative</a:t>
            </a:r>
          </a:p>
          <a:p>
            <a:pPr lvl="1">
              <a:buFont typeface="Wingdings" panose="05000000000000000000" pitchFamily="2" charset="2"/>
              <a:buChar char="§"/>
            </a:pPr>
            <a:r>
              <a:rPr lang="en-US" sz="3200" b="1" dirty="0" smtClean="0">
                <a:latin typeface="Arial" pitchFamily="34" charset="0"/>
                <a:cs typeface="Arial" pitchFamily="34" charset="0"/>
              </a:rPr>
              <a:t>Zero tolerance for remarks or actions that are discriminatory or racist</a:t>
            </a:r>
          </a:p>
        </p:txBody>
      </p:sp>
      <p:pic>
        <p:nvPicPr>
          <p:cNvPr id="9"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295400"/>
            <a:ext cx="1320172" cy="35814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57400" y="5715000"/>
            <a:ext cx="4988866"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smtClean="0">
                <a:solidFill>
                  <a:srgbClr val="FF0000"/>
                </a:solidFill>
                <a:latin typeface="Arial" pitchFamily="34" charset="0"/>
                <a:cs typeface="Arial" pitchFamily="34" charset="0"/>
              </a:rPr>
              <a:t>(AL)</a:t>
            </a:r>
            <a:endParaRPr lang="en-US" sz="3200" b="1" dirty="0">
              <a:solidFill>
                <a:srgbClr val="FF0000"/>
              </a:solidFill>
              <a:latin typeface="Arial" pitchFamily="34" charset="0"/>
              <a:cs typeface="Arial"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205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AL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09600" y="1295400"/>
            <a:ext cx="8153400" cy="1384995"/>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This sending </a:t>
            </a:r>
            <a:r>
              <a:rPr lang="en-US" sz="2800" b="1" dirty="0">
                <a:latin typeface="Arial" panose="020B0604020202020204" pitchFamily="34" charset="0"/>
                <a:cs typeface="Arial" panose="020B0604020202020204" pitchFamily="34" charset="0"/>
              </a:rPr>
              <a:t>off offense </a:t>
            </a:r>
            <a:r>
              <a:rPr lang="en-US" sz="2800" b="1" dirty="0" smtClean="0">
                <a:latin typeface="Arial" panose="020B0604020202020204" pitchFamily="34" charset="0"/>
                <a:cs typeface="Arial" panose="020B0604020202020204" pitchFamily="34" charset="0"/>
              </a:rPr>
              <a:t>is for the use of </a:t>
            </a:r>
            <a:r>
              <a:rPr lang="en-US" sz="2800" b="1" dirty="0">
                <a:solidFill>
                  <a:srgbClr val="FF0000"/>
                </a:solidFill>
                <a:latin typeface="Arial" panose="020B0604020202020204" pitchFamily="34" charset="0"/>
                <a:cs typeface="Arial" panose="020B0604020202020204" pitchFamily="34" charset="0"/>
              </a:rPr>
              <a:t>offensive, insulting or abusive </a:t>
            </a:r>
            <a:r>
              <a:rPr lang="en-US" sz="2800" b="1" dirty="0">
                <a:latin typeface="Arial" panose="020B0604020202020204" pitchFamily="34" charset="0"/>
                <a:cs typeface="Arial" panose="020B0604020202020204" pitchFamily="34" charset="0"/>
              </a:rPr>
              <a:t>language and/or gestures. </a:t>
            </a:r>
          </a:p>
        </p:txBody>
      </p:sp>
      <p:sp>
        <p:nvSpPr>
          <p:cNvPr id="3" name="Rectangle 2"/>
          <p:cNvSpPr/>
          <p:nvPr/>
        </p:nvSpPr>
        <p:spPr>
          <a:xfrm>
            <a:off x="533400" y="2911257"/>
            <a:ext cx="7924800" cy="3108543"/>
          </a:xfrm>
          <a:prstGeom prst="rect">
            <a:avLst/>
          </a:prstGeom>
        </p:spPr>
        <p:txBody>
          <a:bodyPr wrap="square">
            <a:spAutoFit/>
          </a:bodyPr>
          <a:lstStyle/>
          <a:p>
            <a:pPr>
              <a:defRPr/>
            </a:pPr>
            <a:r>
              <a:rPr lang="en-US" sz="2800" b="1" dirty="0" smtClean="0">
                <a:latin typeface="Arial" panose="020B0604020202020204" pitchFamily="34" charset="0"/>
                <a:cs typeface="Arial" panose="020B0604020202020204" pitchFamily="34" charset="0"/>
              </a:rPr>
              <a:t>The </a:t>
            </a:r>
            <a:r>
              <a:rPr lang="en-US" sz="2800" b="1" dirty="0">
                <a:latin typeface="Arial" panose="020B0604020202020204" pitchFamily="34" charset="0"/>
                <a:cs typeface="Arial" panose="020B0604020202020204" pitchFamily="34" charset="0"/>
              </a:rPr>
              <a:t>referee should judge offensive, insulting, or abusive language according to the specific words or actions used, the extent to which the language can be heard by others beyond the immediate vicinity of the player, and whether the language is directed at officials, opponents, or teammates.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551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AL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533400" y="2971800"/>
            <a:ext cx="8153400" cy="3108543"/>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In evaluating language as misconduct, the referee must take into account the particular circumstances in which the actions occurred and deal reasonably with language that was clearly the result of a momentary emotional </a:t>
            </a:r>
            <a:r>
              <a:rPr lang="en-US" sz="2800" b="1" dirty="0" smtClean="0">
                <a:latin typeface="Arial" panose="020B0604020202020204" pitchFamily="34" charset="0"/>
                <a:cs typeface="Arial" panose="020B0604020202020204" pitchFamily="34" charset="0"/>
              </a:rPr>
              <a:t>outburst, </a:t>
            </a:r>
            <a:r>
              <a:rPr lang="en-US" sz="2800" b="1" dirty="0">
                <a:latin typeface="Arial" panose="020B0604020202020204" pitchFamily="34" charset="0"/>
                <a:cs typeface="Arial" panose="020B0604020202020204" pitchFamily="34" charset="0"/>
              </a:rPr>
              <a:t>so long as it’s not directed at other players.  </a:t>
            </a:r>
          </a:p>
        </p:txBody>
      </p:sp>
      <p:sp>
        <p:nvSpPr>
          <p:cNvPr id="8" name="Rectangle 7"/>
          <p:cNvSpPr/>
          <p:nvPr/>
        </p:nvSpPr>
        <p:spPr>
          <a:xfrm>
            <a:off x="560309" y="1311870"/>
            <a:ext cx="8126491"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In other words, the referee must recognize language that is personal, public, and/or provocative.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85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 y="-9625"/>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Misconduct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33400" y="1510605"/>
            <a:ext cx="5511800" cy="1384995"/>
          </a:xfrm>
          <a:prstGeom prst="rect">
            <a:avLst/>
          </a:prstGeom>
          <a:solidFill>
            <a:srgbClr val="FFFF00"/>
          </a:solidFill>
          <a:ln w="12700">
            <a:solidFill>
              <a:schemeClr val="tx1"/>
            </a:solidFill>
          </a:ln>
        </p:spPr>
        <p:txBody>
          <a:bodyPr wrap="square">
            <a:spAutoFit/>
          </a:bodyPr>
          <a:lstStyle/>
          <a:p>
            <a:pPr algn="ctr"/>
            <a:r>
              <a:rPr lang="en-US" sz="2800" b="1" dirty="0">
                <a:latin typeface="Arial" panose="020B0604020202020204" pitchFamily="34" charset="0"/>
                <a:cs typeface="Arial" panose="020B0604020202020204" pitchFamily="34" charset="0"/>
              </a:rPr>
              <a:t>The yellow card is used to communicate that a player or substitute has been </a:t>
            </a:r>
            <a:r>
              <a:rPr lang="en-US" sz="2800" b="1" dirty="0" smtClean="0">
                <a:latin typeface="Arial" panose="020B0604020202020204" pitchFamily="34" charset="0"/>
                <a:cs typeface="Arial" panose="020B0604020202020204" pitchFamily="34" charset="0"/>
              </a:rPr>
              <a:t>cautioned.</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558800" y="3037575"/>
            <a:ext cx="5537200" cy="1384995"/>
          </a:xfrm>
          <a:prstGeom prst="rect">
            <a:avLst/>
          </a:prstGeom>
          <a:solidFill>
            <a:srgbClr val="FF0000"/>
          </a:solidFill>
          <a:ln w="12700">
            <a:solidFill>
              <a:schemeClr val="tx1"/>
            </a:solidFill>
          </a:ln>
        </p:spPr>
        <p:txBody>
          <a:bodyPr wrap="square">
            <a:spAutoFit/>
          </a:bodyPr>
          <a:lstStyle/>
          <a:p>
            <a:pPr algn="ctr"/>
            <a:r>
              <a:rPr lang="en-US" sz="2800" b="1" dirty="0">
                <a:solidFill>
                  <a:schemeClr val="bg1"/>
                </a:solidFill>
                <a:latin typeface="Arial" panose="020B0604020202020204" pitchFamily="34" charset="0"/>
                <a:cs typeface="Arial" panose="020B0604020202020204" pitchFamily="34" charset="0"/>
              </a:rPr>
              <a:t>The red card is used to communicate that a player or substitute has been sent off. </a:t>
            </a:r>
          </a:p>
        </p:txBody>
      </p:sp>
      <p:pic>
        <p:nvPicPr>
          <p:cNvPr id="10"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7740" y="1524000"/>
            <a:ext cx="1134934" cy="30788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rmooney\Documents\Images\Illustrations\CAU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524000"/>
            <a:ext cx="1120259" cy="307888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35800" y="4584918"/>
            <a:ext cx="8226874" cy="1815882"/>
          </a:xfrm>
          <a:prstGeom prst="rect">
            <a:avLst/>
          </a:prstGeom>
        </p:spPr>
        <p:txBody>
          <a:bodyPr wrap="square">
            <a:spAutoFit/>
          </a:bodyPr>
          <a:lstStyle/>
          <a:p>
            <a:pPr>
              <a:defRPr/>
            </a:pPr>
            <a:r>
              <a:rPr lang="en-US" sz="2800" b="1" dirty="0" smtClean="0">
                <a:solidFill>
                  <a:srgbClr val="0000FF"/>
                </a:solidFill>
                <a:latin typeface="Arial" panose="020B0604020202020204" pitchFamily="34" charset="0"/>
                <a:cs typeface="Arial" panose="020B0604020202020204" pitchFamily="34" charset="0"/>
              </a:rPr>
              <a:t>Usually, only players </a:t>
            </a:r>
            <a:r>
              <a:rPr lang="en-US" sz="2800" b="1" dirty="0">
                <a:solidFill>
                  <a:srgbClr val="0000FF"/>
                </a:solidFill>
                <a:latin typeface="Arial" panose="020B0604020202020204" pitchFamily="34" charset="0"/>
                <a:cs typeface="Arial" panose="020B0604020202020204" pitchFamily="34" charset="0"/>
              </a:rPr>
              <a:t>or </a:t>
            </a:r>
            <a:r>
              <a:rPr lang="en-US" sz="2800" b="1" dirty="0" smtClean="0">
                <a:solidFill>
                  <a:srgbClr val="0000FF"/>
                </a:solidFill>
                <a:latin typeface="Arial" panose="020B0604020202020204" pitchFamily="34" charset="0"/>
                <a:cs typeface="Arial" panose="020B0604020202020204" pitchFamily="34" charset="0"/>
              </a:rPr>
              <a:t>substitutes </a:t>
            </a:r>
            <a:r>
              <a:rPr lang="en-US" sz="2800" b="1" dirty="0">
                <a:solidFill>
                  <a:srgbClr val="0000FF"/>
                </a:solidFill>
                <a:latin typeface="Arial" panose="020B0604020202020204" pitchFamily="34" charset="0"/>
                <a:cs typeface="Arial" panose="020B0604020202020204" pitchFamily="34" charset="0"/>
              </a:rPr>
              <a:t>may be </a:t>
            </a:r>
            <a:r>
              <a:rPr lang="en-US" sz="2800" b="1" dirty="0" smtClean="0">
                <a:solidFill>
                  <a:srgbClr val="0000FF"/>
                </a:solidFill>
                <a:latin typeface="Arial" panose="020B0604020202020204" pitchFamily="34" charset="0"/>
                <a:cs typeface="Arial" panose="020B0604020202020204" pitchFamily="34" charset="0"/>
              </a:rPr>
              <a:t>shown cards.  However, local </a:t>
            </a:r>
            <a:r>
              <a:rPr lang="en-US" sz="2800" b="1" dirty="0">
                <a:solidFill>
                  <a:srgbClr val="0000FF"/>
                </a:solidFill>
                <a:latin typeface="Arial" panose="020B0604020202020204" pitchFamily="34" charset="0"/>
                <a:cs typeface="Arial" panose="020B0604020202020204" pitchFamily="34" charset="0"/>
              </a:rPr>
              <a:t>rules of competition </a:t>
            </a:r>
            <a:r>
              <a:rPr lang="en-US" sz="2800" b="1" dirty="0" smtClean="0">
                <a:solidFill>
                  <a:srgbClr val="0000FF"/>
                </a:solidFill>
                <a:latin typeface="Arial" panose="020B0604020202020204" pitchFamily="34" charset="0"/>
                <a:cs typeface="Arial" panose="020B0604020202020204" pitchFamily="34" charset="0"/>
              </a:rPr>
              <a:t>may allow cards to be shown to </a:t>
            </a:r>
            <a:r>
              <a:rPr lang="en-US" sz="2800" b="1" dirty="0">
                <a:solidFill>
                  <a:srgbClr val="0000FF"/>
                </a:solidFill>
                <a:latin typeface="Arial" panose="020B0604020202020204" pitchFamily="34" charset="0"/>
                <a:cs typeface="Arial" panose="020B0604020202020204" pitchFamily="34" charset="0"/>
              </a:rPr>
              <a:t>coaches and team officials </a:t>
            </a:r>
            <a:r>
              <a:rPr lang="en-US" sz="2800" b="1" dirty="0" smtClean="0">
                <a:solidFill>
                  <a:srgbClr val="0000FF"/>
                </a:solidFill>
                <a:latin typeface="Arial" panose="020B0604020202020204" pitchFamily="34" charset="0"/>
                <a:cs typeface="Arial" panose="020B0604020202020204" pitchFamily="34" charset="0"/>
              </a:rPr>
              <a:t>in </a:t>
            </a:r>
            <a:r>
              <a:rPr lang="en-US" sz="2800" b="1" dirty="0">
                <a:solidFill>
                  <a:srgbClr val="0000FF"/>
                </a:solidFill>
                <a:latin typeface="Arial" panose="020B0604020202020204" pitchFamily="34" charset="0"/>
                <a:cs typeface="Arial" panose="020B0604020202020204" pitchFamily="34" charset="0"/>
              </a:rPr>
              <a:t>some instances.  </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3" name="Picture 12"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44881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AL</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838200" y="2286000"/>
            <a:ext cx="7696200" cy="2677656"/>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Referees should not inject personal opinions as to the nature of the language when determining a course of action and should adopt a zero tolerance policy for any language that is discriminatory or racist in nature.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364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S</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85800" y="1676400"/>
            <a:ext cx="6705600" cy="3581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latin typeface="Arial" pitchFamily="34" charset="0"/>
                <a:cs typeface="Arial" pitchFamily="34" charset="0"/>
              </a:rPr>
              <a:t>S</a:t>
            </a:r>
            <a:r>
              <a:rPr lang="en-US" b="1" dirty="0">
                <a:latin typeface="Arial" pitchFamily="34" charset="0"/>
                <a:cs typeface="Arial" pitchFamily="34" charset="0"/>
              </a:rPr>
              <a:t>pitting at </a:t>
            </a:r>
            <a:r>
              <a:rPr lang="en-US" b="1" dirty="0" smtClean="0">
                <a:latin typeface="Arial" pitchFamily="34" charset="0"/>
                <a:cs typeface="Arial" pitchFamily="34" charset="0"/>
              </a:rPr>
              <a:t>anyone</a:t>
            </a:r>
            <a:endParaRPr lang="en-US" b="1" dirty="0">
              <a:latin typeface="Arial" pitchFamily="34" charset="0"/>
              <a:cs typeface="Arial" pitchFamily="34" charset="0"/>
            </a:endParaRPr>
          </a:p>
          <a:p>
            <a:pPr lvl="1">
              <a:buFont typeface="Wingdings" panose="05000000000000000000" pitchFamily="2" charset="2"/>
              <a:buChar char="§"/>
            </a:pPr>
            <a:r>
              <a:rPr lang="en-US" sz="3200" b="1" dirty="0" smtClean="0">
                <a:latin typeface="Arial" pitchFamily="34" charset="0"/>
                <a:cs typeface="Arial" pitchFamily="34" charset="0"/>
              </a:rPr>
              <a:t>Can also be a foul</a:t>
            </a:r>
          </a:p>
          <a:p>
            <a:pPr lvl="1">
              <a:buFont typeface="Wingdings" panose="05000000000000000000" pitchFamily="2" charset="2"/>
              <a:buChar char="§"/>
            </a:pPr>
            <a:r>
              <a:rPr lang="en-US" sz="3200" b="1" dirty="0" smtClean="0">
                <a:latin typeface="Arial" pitchFamily="34" charset="0"/>
                <a:cs typeface="Arial" pitchFamily="34" charset="0"/>
              </a:rPr>
              <a:t>If not a foul, still misconduct</a:t>
            </a:r>
          </a:p>
          <a:p>
            <a:pPr>
              <a:buFont typeface="Wingdings" panose="05000000000000000000" pitchFamily="2" charset="2"/>
              <a:buChar char="§"/>
            </a:pPr>
            <a:endParaRPr lang="en-US" b="1" dirty="0" smtClean="0">
              <a:latin typeface="Arial" pitchFamily="34" charset="0"/>
              <a:cs typeface="Arial" pitchFamily="34" charset="0"/>
            </a:endParaRPr>
          </a:p>
          <a:p>
            <a:pPr>
              <a:buFont typeface="Courier New" pitchFamily="49" charset="0"/>
              <a:buChar char="o"/>
            </a:pPr>
            <a:endParaRPr lang="en-US" dirty="0" smtClean="0">
              <a:latin typeface="Arial" pitchFamily="34" charset="0"/>
              <a:cs typeface="Arial" pitchFamily="34" charset="0"/>
            </a:endParaRPr>
          </a:p>
        </p:txBody>
      </p:sp>
      <p:pic>
        <p:nvPicPr>
          <p:cNvPr id="9"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295400"/>
            <a:ext cx="1320171" cy="3581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057400" y="5715000"/>
            <a:ext cx="4716356"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smtClean="0">
                <a:solidFill>
                  <a:srgbClr val="FF0000"/>
                </a:solidFill>
                <a:latin typeface="Arial" pitchFamily="34" charset="0"/>
                <a:cs typeface="Arial" pitchFamily="34" charset="0"/>
              </a:rPr>
              <a:t>(S)</a:t>
            </a:r>
            <a:endParaRPr lang="en-US" sz="3200" b="1" dirty="0">
              <a:solidFill>
                <a:srgbClr val="FF0000"/>
              </a:solidFill>
              <a:latin typeface="Arial" pitchFamily="34" charset="0"/>
              <a:cs typeface="Arial"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30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S</a:t>
            </a:r>
            <a:endParaRPr lang="en-US" sz="4800"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838200" y="1789093"/>
            <a:ext cx="7239000" cy="954107"/>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Spitting at an opponent or any other person is another sending off offense.  </a:t>
            </a:r>
          </a:p>
        </p:txBody>
      </p:sp>
      <p:sp>
        <p:nvSpPr>
          <p:cNvPr id="3" name="Rectangle 2"/>
          <p:cNvSpPr/>
          <p:nvPr/>
        </p:nvSpPr>
        <p:spPr>
          <a:xfrm>
            <a:off x="838200" y="3187005"/>
            <a:ext cx="7239000" cy="1384995"/>
          </a:xfrm>
          <a:prstGeom prst="rect">
            <a:avLst/>
          </a:prstGeom>
        </p:spPr>
        <p:txBody>
          <a:bodyPr wrap="square">
            <a:spAutoFit/>
          </a:bodyPr>
          <a:lstStyle/>
          <a:p>
            <a:pPr>
              <a:defRPr/>
            </a:pPr>
            <a:r>
              <a:rPr lang="en-US" sz="2800" b="1" dirty="0">
                <a:latin typeface="Arial" panose="020B0604020202020204" pitchFamily="34" charset="0"/>
                <a:cs typeface="Arial" panose="020B0604020202020204" pitchFamily="34" charset="0"/>
              </a:rPr>
              <a:t>Spitting at an opponent is also listed as a </a:t>
            </a:r>
            <a:r>
              <a:rPr lang="en-US" sz="2800" b="1" dirty="0" smtClean="0">
                <a:latin typeface="Arial" panose="020B0604020202020204" pitchFamily="34" charset="0"/>
                <a:cs typeface="Arial" panose="020B0604020202020204" pitchFamily="34" charset="0"/>
              </a:rPr>
              <a:t>DFK foul </a:t>
            </a:r>
            <a:r>
              <a:rPr lang="en-US" sz="2800" b="1" dirty="0">
                <a:latin typeface="Arial" panose="020B0604020202020204" pitchFamily="34" charset="0"/>
                <a:cs typeface="Arial" panose="020B0604020202020204" pitchFamily="34" charset="0"/>
              </a:rPr>
              <a:t>provided all of the criteria associated with a foul are present.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04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DGH</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533400" y="1447800"/>
            <a:ext cx="7315200" cy="42953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rgbClr val="FF0000"/>
                </a:solidFill>
                <a:latin typeface="Arial" pitchFamily="34" charset="0"/>
                <a:cs typeface="Arial" pitchFamily="34" charset="0"/>
              </a:rPr>
              <a:t>D</a:t>
            </a:r>
            <a:r>
              <a:rPr lang="en-US" sz="2800" b="1" dirty="0">
                <a:latin typeface="Arial" pitchFamily="34" charset="0"/>
                <a:cs typeface="Arial" pitchFamily="34" charset="0"/>
              </a:rPr>
              <a:t>enying </a:t>
            </a:r>
            <a:r>
              <a:rPr lang="en-US" sz="2800" b="1" dirty="0" smtClean="0">
                <a:solidFill>
                  <a:srgbClr val="FF0000"/>
                </a:solidFill>
                <a:latin typeface="Arial" pitchFamily="34" charset="0"/>
                <a:cs typeface="Arial" pitchFamily="34" charset="0"/>
              </a:rPr>
              <a:t>G</a:t>
            </a:r>
            <a:r>
              <a:rPr lang="en-US" sz="2800" b="1" dirty="0" smtClean="0">
                <a:latin typeface="Arial" pitchFamily="34" charset="0"/>
                <a:cs typeface="Arial" pitchFamily="34" charset="0"/>
              </a:rPr>
              <a:t>oal </a:t>
            </a:r>
            <a:r>
              <a:rPr lang="en-US" sz="2800" b="1" dirty="0" smtClean="0">
                <a:latin typeface="Arial" pitchFamily="34" charset="0"/>
                <a:cs typeface="Arial" pitchFamily="34" charset="0"/>
              </a:rPr>
              <a:t>Scoring Opportunity with </a:t>
            </a:r>
            <a:r>
              <a:rPr lang="en-US" sz="2800" b="1" dirty="0" smtClean="0">
                <a:solidFill>
                  <a:srgbClr val="FF0000"/>
                </a:solidFill>
                <a:latin typeface="Arial" pitchFamily="34" charset="0"/>
                <a:cs typeface="Arial" pitchFamily="34" charset="0"/>
              </a:rPr>
              <a:t>H</a:t>
            </a:r>
            <a:r>
              <a:rPr lang="en-US" sz="2800" b="1" dirty="0" smtClean="0">
                <a:latin typeface="Arial" pitchFamily="34" charset="0"/>
                <a:cs typeface="Arial" pitchFamily="34" charset="0"/>
              </a:rPr>
              <a:t>and</a:t>
            </a:r>
            <a:endParaRPr lang="en-US" sz="2800" b="1" dirty="0">
              <a:latin typeface="Arial" pitchFamily="34" charset="0"/>
              <a:cs typeface="Arial" pitchFamily="34" charset="0"/>
            </a:endParaRPr>
          </a:p>
          <a:p>
            <a:pPr lvl="1">
              <a:buFont typeface="Wingdings" panose="05000000000000000000" pitchFamily="2" charset="2"/>
              <a:buChar char="§"/>
            </a:pPr>
            <a:r>
              <a:rPr lang="en-US" b="1" dirty="0" smtClean="0">
                <a:latin typeface="Arial" pitchFamily="34" charset="0"/>
                <a:cs typeface="Arial" pitchFamily="34" charset="0"/>
              </a:rPr>
              <a:t>When a player denies </a:t>
            </a:r>
            <a:r>
              <a:rPr lang="en-US" b="1" dirty="0" smtClean="0">
                <a:latin typeface="Arial" pitchFamily="34" charset="0"/>
                <a:cs typeface="Arial" pitchFamily="34" charset="0"/>
              </a:rPr>
              <a:t>the opposing team a goal or an obvious goal scoring opportunity </a:t>
            </a:r>
            <a:r>
              <a:rPr lang="en-US" b="1" dirty="0" smtClean="0">
                <a:latin typeface="Arial" pitchFamily="34" charset="0"/>
                <a:cs typeface="Arial" pitchFamily="34" charset="0"/>
              </a:rPr>
              <a:t>by a </a:t>
            </a:r>
            <a:r>
              <a:rPr lang="en-US" b="1" u="sng" dirty="0" smtClean="0">
                <a:latin typeface="Arial" pitchFamily="34" charset="0"/>
                <a:cs typeface="Arial" pitchFamily="34" charset="0"/>
              </a:rPr>
              <a:t>deliberately </a:t>
            </a:r>
            <a:r>
              <a:rPr lang="en-US" b="1" u="sng" dirty="0" smtClean="0">
                <a:latin typeface="Arial" pitchFamily="34" charset="0"/>
                <a:cs typeface="Arial" pitchFamily="34" charset="0"/>
              </a:rPr>
              <a:t>handing</a:t>
            </a:r>
            <a:r>
              <a:rPr lang="en-US" b="1" dirty="0" smtClean="0">
                <a:latin typeface="Arial" pitchFamily="34" charset="0"/>
                <a:cs typeface="Arial" pitchFamily="34" charset="0"/>
              </a:rPr>
              <a:t> </a:t>
            </a:r>
            <a:r>
              <a:rPr lang="en-US" b="1" dirty="0" smtClean="0">
                <a:latin typeface="Arial" pitchFamily="34" charset="0"/>
                <a:cs typeface="Arial" pitchFamily="34" charset="0"/>
              </a:rPr>
              <a:t>offense, the player is sent-off wherever </a:t>
            </a:r>
            <a:r>
              <a:rPr lang="en-US" b="1" dirty="0" smtClean="0">
                <a:latin typeface="Arial" pitchFamily="34" charset="0"/>
                <a:cs typeface="Arial" pitchFamily="34" charset="0"/>
              </a:rPr>
              <a:t>the offense occurs</a:t>
            </a:r>
          </a:p>
          <a:p>
            <a:pPr lvl="1">
              <a:buFont typeface="Wingdings" panose="05000000000000000000" pitchFamily="2" charset="2"/>
              <a:buChar char="§"/>
            </a:pPr>
            <a:r>
              <a:rPr lang="en-US" b="1" dirty="0" smtClean="0">
                <a:latin typeface="Arial" pitchFamily="34" charset="0"/>
                <a:cs typeface="Arial" pitchFamily="34" charset="0"/>
              </a:rPr>
              <a:t>Does not apply to the goalkeeper within own penalty area</a:t>
            </a:r>
          </a:p>
          <a:p>
            <a:pPr marL="0" indent="0">
              <a:buNone/>
            </a:pPr>
            <a:endParaRPr lang="en-US" sz="1800" b="1" dirty="0" smtClean="0">
              <a:latin typeface="Arial" pitchFamily="34" charset="0"/>
              <a:cs typeface="Arial" pitchFamily="34" charset="0"/>
            </a:endParaRPr>
          </a:p>
          <a:p>
            <a:pPr>
              <a:buFont typeface="Courier New" pitchFamily="49" charset="0"/>
              <a:buChar char="o"/>
            </a:pPr>
            <a:endParaRPr lang="en-US" dirty="0" smtClean="0">
              <a:latin typeface="Arial" pitchFamily="34" charset="0"/>
              <a:cs typeface="Arial" pitchFamily="34" charset="0"/>
            </a:endParaRPr>
          </a:p>
        </p:txBody>
      </p:sp>
      <p:sp>
        <p:nvSpPr>
          <p:cNvPr id="9" name="Rectangle 8"/>
          <p:cNvSpPr/>
          <p:nvPr/>
        </p:nvSpPr>
        <p:spPr>
          <a:xfrm>
            <a:off x="2057400" y="5743136"/>
            <a:ext cx="5354351"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smtClean="0">
                <a:solidFill>
                  <a:srgbClr val="FF0000"/>
                </a:solidFill>
                <a:latin typeface="Arial" pitchFamily="34" charset="0"/>
                <a:cs typeface="Arial" pitchFamily="34" charset="0"/>
              </a:rPr>
              <a:t>(DGH)</a:t>
            </a:r>
            <a:endParaRPr lang="en-US" sz="3200" b="1" dirty="0">
              <a:solidFill>
                <a:srgbClr val="FF0000"/>
              </a:solidFill>
              <a:latin typeface="Arial" pitchFamily="34" charset="0"/>
              <a:cs typeface="Arial" pitchFamily="34" charset="0"/>
            </a:endParaRPr>
          </a:p>
        </p:txBody>
      </p:sp>
      <p:pic>
        <p:nvPicPr>
          <p:cNvPr id="10"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6666" y="1295400"/>
            <a:ext cx="123590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4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DGF</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685800" y="1219201"/>
            <a:ext cx="7315200" cy="45239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latin typeface="Arial" pitchFamily="34" charset="0"/>
                <a:cs typeface="Arial" pitchFamily="34" charset="0"/>
              </a:rPr>
              <a:t>D</a:t>
            </a:r>
            <a:r>
              <a:rPr lang="en-US" b="1" dirty="0">
                <a:latin typeface="Arial" pitchFamily="34" charset="0"/>
                <a:cs typeface="Arial" pitchFamily="34" charset="0"/>
              </a:rPr>
              <a:t>enying </a:t>
            </a:r>
            <a:r>
              <a:rPr lang="en-US" b="1" dirty="0" smtClean="0">
                <a:solidFill>
                  <a:srgbClr val="FF0000"/>
                </a:solidFill>
                <a:latin typeface="Arial" pitchFamily="34" charset="0"/>
                <a:cs typeface="Arial" pitchFamily="34" charset="0"/>
              </a:rPr>
              <a:t>G</a:t>
            </a:r>
            <a:r>
              <a:rPr lang="en-US" b="1" dirty="0" smtClean="0">
                <a:latin typeface="Arial" pitchFamily="34" charset="0"/>
                <a:cs typeface="Arial" pitchFamily="34" charset="0"/>
              </a:rPr>
              <a:t>oal </a:t>
            </a:r>
            <a:r>
              <a:rPr lang="en-US" b="1" dirty="0">
                <a:latin typeface="Arial" pitchFamily="34" charset="0"/>
                <a:cs typeface="Arial" pitchFamily="34" charset="0"/>
              </a:rPr>
              <a:t>scoring opportunity with </a:t>
            </a:r>
            <a:r>
              <a:rPr lang="en-US" b="1" dirty="0" smtClean="0">
                <a:solidFill>
                  <a:srgbClr val="FF0000"/>
                </a:solidFill>
                <a:latin typeface="Arial" pitchFamily="34" charset="0"/>
                <a:cs typeface="Arial" pitchFamily="34" charset="0"/>
              </a:rPr>
              <a:t>F</a:t>
            </a:r>
            <a:r>
              <a:rPr lang="en-US" b="1" dirty="0" smtClean="0">
                <a:latin typeface="Arial" pitchFamily="34" charset="0"/>
                <a:cs typeface="Arial" pitchFamily="34" charset="0"/>
              </a:rPr>
              <a:t>oul</a:t>
            </a:r>
          </a:p>
          <a:p>
            <a:pPr lvl="1">
              <a:buFont typeface="Wingdings" panose="05000000000000000000" pitchFamily="2" charset="2"/>
              <a:buChar char="§"/>
            </a:pPr>
            <a:r>
              <a:rPr lang="en-US" b="1" dirty="0" smtClean="0">
                <a:latin typeface="Arial" pitchFamily="34" charset="0"/>
                <a:cs typeface="Arial" pitchFamily="34" charset="0"/>
              </a:rPr>
              <a:t>Deny an </a:t>
            </a:r>
            <a:r>
              <a:rPr lang="en-US" b="1" dirty="0">
                <a:latin typeface="Arial" pitchFamily="34" charset="0"/>
                <a:cs typeface="Arial" pitchFamily="34" charset="0"/>
              </a:rPr>
              <a:t>obvious goal scoring opportunity by free kick or penalty kick </a:t>
            </a:r>
            <a:r>
              <a:rPr lang="en-US" b="1" dirty="0" smtClean="0">
                <a:latin typeface="Arial" pitchFamily="34" charset="0"/>
                <a:cs typeface="Arial" pitchFamily="34" charset="0"/>
              </a:rPr>
              <a:t>foul</a:t>
            </a:r>
          </a:p>
          <a:p>
            <a:pPr lvl="2">
              <a:buFont typeface="Wingdings" panose="05000000000000000000" pitchFamily="2" charset="2"/>
              <a:buChar char="§"/>
            </a:pPr>
            <a:r>
              <a:rPr lang="en-US" sz="2800" b="1" dirty="0" smtClean="0">
                <a:latin typeface="Arial" pitchFamily="34" charset="0"/>
                <a:cs typeface="Arial" pitchFamily="34" charset="0"/>
              </a:rPr>
              <a:t>Defenders</a:t>
            </a:r>
          </a:p>
          <a:p>
            <a:pPr lvl="2">
              <a:buFont typeface="Wingdings" panose="05000000000000000000" pitchFamily="2" charset="2"/>
              <a:buChar char="§"/>
            </a:pPr>
            <a:r>
              <a:rPr lang="en-US" sz="2800" b="1" dirty="0" smtClean="0">
                <a:latin typeface="Arial" pitchFamily="34" charset="0"/>
                <a:cs typeface="Arial" pitchFamily="34" charset="0"/>
              </a:rPr>
              <a:t>Distance </a:t>
            </a:r>
            <a:r>
              <a:rPr lang="en-US" sz="2800" b="1" dirty="0">
                <a:latin typeface="Arial" pitchFamily="34" charset="0"/>
                <a:cs typeface="Arial" pitchFamily="34" charset="0"/>
              </a:rPr>
              <a:t>to </a:t>
            </a:r>
            <a:r>
              <a:rPr lang="en-US" sz="2800" b="1" dirty="0" smtClean="0">
                <a:latin typeface="Arial" pitchFamily="34" charset="0"/>
                <a:cs typeface="Arial" pitchFamily="34" charset="0"/>
              </a:rPr>
              <a:t>goal</a:t>
            </a:r>
          </a:p>
          <a:p>
            <a:pPr lvl="2">
              <a:buFont typeface="Wingdings" panose="05000000000000000000" pitchFamily="2" charset="2"/>
              <a:buChar char="§"/>
            </a:pPr>
            <a:r>
              <a:rPr lang="en-US" sz="2800" b="1" dirty="0" smtClean="0">
                <a:latin typeface="Arial" pitchFamily="34" charset="0"/>
                <a:cs typeface="Arial" pitchFamily="34" charset="0"/>
              </a:rPr>
              <a:t>Distance </a:t>
            </a:r>
            <a:r>
              <a:rPr lang="en-US" sz="2800" b="1" dirty="0" smtClean="0">
                <a:latin typeface="Arial" pitchFamily="34" charset="0"/>
                <a:cs typeface="Arial" pitchFamily="34" charset="0"/>
              </a:rPr>
              <a:t>to  </a:t>
            </a:r>
            <a:r>
              <a:rPr lang="en-US" sz="2800" b="1" dirty="0" smtClean="0">
                <a:latin typeface="Arial" pitchFamily="34" charset="0"/>
                <a:cs typeface="Arial" pitchFamily="34" charset="0"/>
              </a:rPr>
              <a:t>ball</a:t>
            </a:r>
          </a:p>
          <a:p>
            <a:pPr lvl="2">
              <a:buFont typeface="Wingdings" panose="05000000000000000000" pitchFamily="2" charset="2"/>
              <a:buChar char="§"/>
            </a:pPr>
            <a:r>
              <a:rPr lang="en-US" sz="2800" b="1" dirty="0" smtClean="0">
                <a:latin typeface="Arial" pitchFamily="34" charset="0"/>
                <a:cs typeface="Arial" pitchFamily="34" charset="0"/>
              </a:rPr>
              <a:t>Direction </a:t>
            </a:r>
            <a:r>
              <a:rPr lang="en-US" sz="2800" b="1" dirty="0">
                <a:latin typeface="Arial" pitchFamily="34" charset="0"/>
                <a:cs typeface="Arial" pitchFamily="34" charset="0"/>
              </a:rPr>
              <a:t>of </a:t>
            </a:r>
            <a:r>
              <a:rPr lang="en-US" sz="2800" b="1" dirty="0" smtClean="0">
                <a:latin typeface="Arial" pitchFamily="34" charset="0"/>
                <a:cs typeface="Arial" pitchFamily="34" charset="0"/>
              </a:rPr>
              <a:t>play</a:t>
            </a:r>
          </a:p>
        </p:txBody>
      </p:sp>
      <p:pic>
        <p:nvPicPr>
          <p:cNvPr id="9"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1295399"/>
            <a:ext cx="1320171" cy="35813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057400" y="5743136"/>
            <a:ext cx="5354351"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smtClean="0">
                <a:solidFill>
                  <a:srgbClr val="FF0000"/>
                </a:solidFill>
                <a:latin typeface="Arial" pitchFamily="34" charset="0"/>
                <a:cs typeface="Arial" pitchFamily="34" charset="0"/>
              </a:rPr>
              <a:t>(DGF)</a:t>
            </a:r>
            <a:endParaRPr lang="en-US" sz="3200" b="1" dirty="0">
              <a:solidFill>
                <a:srgbClr val="FF0000"/>
              </a:solidFill>
              <a:latin typeface="Arial" pitchFamily="34" charset="0"/>
              <a:cs typeface="Arial"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69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DGF</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711200" y="1295400"/>
            <a:ext cx="7848600" cy="224676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In order for a player or substitute to be sent off for denying an obvious goal scoring opportunity by an offense punishable by a free kick or a </a:t>
            </a:r>
            <a:r>
              <a:rPr lang="en-US" sz="2800" b="1" dirty="0" smtClean="0">
                <a:latin typeface="Arial" panose="020B0604020202020204" pitchFamily="34" charset="0"/>
                <a:cs typeface="Arial" panose="020B0604020202020204" pitchFamily="34" charset="0"/>
              </a:rPr>
              <a:t>penalty kick, the following four (4) elements </a:t>
            </a:r>
            <a:r>
              <a:rPr lang="en-US" sz="2800" b="1" dirty="0">
                <a:latin typeface="Arial" panose="020B0604020202020204" pitchFamily="34" charset="0"/>
                <a:cs typeface="Arial" panose="020B0604020202020204" pitchFamily="34" charset="0"/>
              </a:rPr>
              <a:t>must be </a:t>
            </a:r>
            <a:r>
              <a:rPr lang="en-US" sz="2800" b="1" dirty="0" smtClean="0">
                <a:latin typeface="Arial" panose="020B0604020202020204" pitchFamily="34" charset="0"/>
                <a:cs typeface="Arial" panose="020B0604020202020204" pitchFamily="34" charset="0"/>
              </a:rPr>
              <a:t>present:  </a:t>
            </a:r>
          </a:p>
        </p:txBody>
      </p:sp>
      <p:sp>
        <p:nvSpPr>
          <p:cNvPr id="3" name="Rectangle 2"/>
          <p:cNvSpPr/>
          <p:nvPr/>
        </p:nvSpPr>
        <p:spPr>
          <a:xfrm>
            <a:off x="711200" y="3733800"/>
            <a:ext cx="7848600" cy="2677656"/>
          </a:xfrm>
          <a:prstGeom prst="rect">
            <a:avLst/>
          </a:prstGeom>
        </p:spPr>
        <p:txBody>
          <a:bodyPr wrap="square">
            <a:spAutoFit/>
          </a:bodyPr>
          <a:lstStyle/>
          <a:p>
            <a:pPr marL="514350" indent="-514350">
              <a:buFont typeface="+mj-lt"/>
              <a:buAutoNum type="arabicParenR"/>
            </a:pPr>
            <a:r>
              <a:rPr lang="en-US" sz="2800" b="1" dirty="0" smtClean="0">
                <a:latin typeface="Arial" panose="020B0604020202020204" pitchFamily="34" charset="0"/>
                <a:cs typeface="Arial" panose="020B0604020202020204" pitchFamily="34" charset="0"/>
              </a:rPr>
              <a:t>Defenders … the location and number </a:t>
            </a:r>
            <a:r>
              <a:rPr lang="en-US" sz="2800" b="1" dirty="0">
                <a:latin typeface="Arial" panose="020B0604020202020204" pitchFamily="34" charset="0"/>
                <a:cs typeface="Arial" panose="020B0604020202020204" pitchFamily="34" charset="0"/>
              </a:rPr>
              <a:t>of </a:t>
            </a:r>
            <a:r>
              <a:rPr lang="en-US" sz="2800" b="1" dirty="0" smtClean="0">
                <a:latin typeface="Arial" panose="020B0604020202020204" pitchFamily="34" charset="0"/>
                <a:cs typeface="Arial" panose="020B0604020202020204" pitchFamily="34" charset="0"/>
              </a:rPr>
              <a:t>defenders between the attacker and the opponent’s goal … usually not </a:t>
            </a:r>
            <a:r>
              <a:rPr lang="en-US" sz="2800" b="1" dirty="0">
                <a:latin typeface="Arial" panose="020B0604020202020204" pitchFamily="34" charset="0"/>
                <a:cs typeface="Arial" panose="020B0604020202020204" pitchFamily="34" charset="0"/>
              </a:rPr>
              <a:t>more than one defender, between the foul and the goal, not counting the defender who committed the foul.</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197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DGF</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635000" y="3048000"/>
            <a:ext cx="8204200" cy="1384995"/>
          </a:xfrm>
          <a:prstGeom prst="rect">
            <a:avLst/>
          </a:prstGeom>
        </p:spPr>
        <p:txBody>
          <a:bodyPr wrap="square">
            <a:spAutoFit/>
          </a:bodyPr>
          <a:lstStyle/>
          <a:p>
            <a:pPr marL="514350" indent="-514350">
              <a:buFont typeface="+mj-lt"/>
              <a:buAutoNum type="arabicParenR" startAt="3"/>
            </a:pPr>
            <a:r>
              <a:rPr lang="en-US" sz="2800" b="1" dirty="0">
                <a:latin typeface="Arial" panose="020B0604020202020204" pitchFamily="34" charset="0"/>
                <a:cs typeface="Arial" panose="020B0604020202020204" pitchFamily="34" charset="0"/>
              </a:rPr>
              <a:t>Distance to </a:t>
            </a:r>
            <a:r>
              <a:rPr lang="en-US" sz="2800" b="1" dirty="0" smtClean="0">
                <a:latin typeface="Arial" panose="020B0604020202020204" pitchFamily="34" charset="0"/>
                <a:cs typeface="Arial" panose="020B0604020202020204" pitchFamily="34" charset="0"/>
              </a:rPr>
              <a:t>ball </a:t>
            </a:r>
            <a:r>
              <a:rPr lang="en-US" sz="28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the likelihood of the </a:t>
            </a:r>
            <a:r>
              <a:rPr lang="en-US" sz="2800" b="1" dirty="0">
                <a:latin typeface="Arial" panose="020B0604020202020204" pitchFamily="34" charset="0"/>
                <a:cs typeface="Arial" panose="020B0604020202020204" pitchFamily="34" charset="0"/>
              </a:rPr>
              <a:t>attacker </a:t>
            </a:r>
            <a:r>
              <a:rPr lang="en-US" sz="2800" b="1" dirty="0" smtClean="0">
                <a:latin typeface="Arial" panose="020B0604020202020204" pitchFamily="34" charset="0"/>
                <a:cs typeface="Arial" panose="020B0604020202020204" pitchFamily="34" charset="0"/>
              </a:rPr>
              <a:t>keeping or gaining possession of the ball </a:t>
            </a:r>
            <a:r>
              <a:rPr lang="en-US" sz="2800" b="1" dirty="0">
                <a:latin typeface="Arial" panose="020B0604020202020204" pitchFamily="34" charset="0"/>
                <a:cs typeface="Arial" panose="020B0604020202020204" pitchFamily="34" charset="0"/>
              </a:rPr>
              <a:t>at the time of the </a:t>
            </a:r>
            <a:r>
              <a:rPr lang="en-US" sz="2800" b="1" dirty="0" smtClean="0">
                <a:latin typeface="Arial" panose="020B0604020202020204" pitchFamily="34" charset="0"/>
                <a:cs typeface="Arial" panose="020B0604020202020204" pitchFamily="34" charset="0"/>
              </a:rPr>
              <a:t>foul.  </a:t>
            </a:r>
            <a:endParaRPr lang="en-US" sz="2800" b="1" dirty="0">
              <a:latin typeface="Arial" panose="020B0604020202020204" pitchFamily="34" charset="0"/>
              <a:cs typeface="Arial" panose="020B0604020202020204" pitchFamily="34" charset="0"/>
            </a:endParaRPr>
          </a:p>
        </p:txBody>
      </p:sp>
      <p:sp>
        <p:nvSpPr>
          <p:cNvPr id="8" name="Rectangle 7"/>
          <p:cNvSpPr/>
          <p:nvPr/>
        </p:nvSpPr>
        <p:spPr>
          <a:xfrm>
            <a:off x="635000" y="1358205"/>
            <a:ext cx="8204200" cy="1384995"/>
          </a:xfrm>
          <a:prstGeom prst="rect">
            <a:avLst/>
          </a:prstGeom>
        </p:spPr>
        <p:txBody>
          <a:bodyPr wrap="square">
            <a:spAutoFit/>
          </a:bodyPr>
          <a:lstStyle/>
          <a:p>
            <a:pPr marL="514350" indent="-514350">
              <a:buFont typeface="+mj-lt"/>
              <a:buAutoNum type="arabicParenR" startAt="2"/>
            </a:pPr>
            <a:r>
              <a:rPr lang="en-US" sz="2800" b="1" dirty="0">
                <a:latin typeface="Arial" panose="020B0604020202020204" pitchFamily="34" charset="0"/>
                <a:cs typeface="Arial" panose="020B0604020202020204" pitchFamily="34" charset="0"/>
              </a:rPr>
              <a:t>Distance </a:t>
            </a:r>
            <a:r>
              <a:rPr lang="en-US" sz="2800" b="1" dirty="0" smtClean="0">
                <a:latin typeface="Arial" panose="020B0604020202020204" pitchFamily="34" charset="0"/>
                <a:cs typeface="Arial" panose="020B0604020202020204" pitchFamily="34" charset="0"/>
              </a:rPr>
              <a:t>to </a:t>
            </a:r>
            <a:r>
              <a:rPr lang="en-US" sz="2800" b="1" dirty="0" smtClean="0">
                <a:latin typeface="Arial" panose="020B0604020202020204" pitchFamily="34" charset="0"/>
                <a:cs typeface="Arial" panose="020B0604020202020204" pitchFamily="34" charset="0"/>
              </a:rPr>
              <a:t>goal … </a:t>
            </a:r>
            <a:r>
              <a:rPr lang="en-US" sz="2800" b="1" dirty="0" smtClean="0">
                <a:latin typeface="Arial" panose="020B0604020202020204" pitchFamily="34" charset="0"/>
                <a:cs typeface="Arial" panose="020B0604020202020204" pitchFamily="34" charset="0"/>
              </a:rPr>
              <a:t>keeping in mind the </a:t>
            </a:r>
            <a:r>
              <a:rPr lang="en-US" sz="2800" b="1" dirty="0">
                <a:latin typeface="Arial" panose="020B0604020202020204" pitchFamily="34" charset="0"/>
                <a:cs typeface="Arial" panose="020B0604020202020204" pitchFamily="34" charset="0"/>
              </a:rPr>
              <a:t>closer the </a:t>
            </a:r>
            <a:r>
              <a:rPr lang="en-US" sz="2800" b="1" dirty="0" smtClean="0">
                <a:latin typeface="Arial" panose="020B0604020202020204" pitchFamily="34" charset="0"/>
                <a:cs typeface="Arial" panose="020B0604020202020204" pitchFamily="34" charset="0"/>
              </a:rPr>
              <a:t>play </a:t>
            </a:r>
            <a:r>
              <a:rPr lang="en-US" sz="2800" b="1" dirty="0">
                <a:latin typeface="Arial" panose="020B0604020202020204" pitchFamily="34" charset="0"/>
                <a:cs typeface="Arial" panose="020B0604020202020204" pitchFamily="34" charset="0"/>
              </a:rPr>
              <a:t>is to the goal, the more likely it is an obvious goal scoring opportunity.  </a:t>
            </a:r>
          </a:p>
        </p:txBody>
      </p:sp>
      <p:sp>
        <p:nvSpPr>
          <p:cNvPr id="9" name="Rectangle 8"/>
          <p:cNvSpPr/>
          <p:nvPr/>
        </p:nvSpPr>
        <p:spPr>
          <a:xfrm>
            <a:off x="609600" y="4634805"/>
            <a:ext cx="8229600" cy="1384995"/>
          </a:xfrm>
          <a:prstGeom prst="rect">
            <a:avLst/>
          </a:prstGeom>
        </p:spPr>
        <p:txBody>
          <a:bodyPr wrap="square">
            <a:spAutoFit/>
          </a:bodyPr>
          <a:lstStyle/>
          <a:p>
            <a:pPr marL="514350" indent="-514350">
              <a:buFont typeface="+mj-lt"/>
              <a:buAutoNum type="arabicParenR" startAt="4"/>
            </a:pPr>
            <a:r>
              <a:rPr lang="en-US" sz="2800" b="1" dirty="0">
                <a:latin typeface="Arial" panose="020B0604020202020204" pitchFamily="34" charset="0"/>
                <a:cs typeface="Arial" panose="020B0604020202020204" pitchFamily="34" charset="0"/>
              </a:rPr>
              <a:t>Direction of </a:t>
            </a:r>
            <a:r>
              <a:rPr lang="en-US" sz="2800" b="1" dirty="0" smtClean="0">
                <a:latin typeface="Arial" panose="020B0604020202020204" pitchFamily="34" charset="0"/>
                <a:cs typeface="Arial" panose="020B0604020202020204" pitchFamily="34" charset="0"/>
              </a:rPr>
              <a:t>play … the </a:t>
            </a:r>
            <a:r>
              <a:rPr lang="en-US" sz="2800" b="1" dirty="0">
                <a:latin typeface="Arial" panose="020B0604020202020204" pitchFamily="34" charset="0"/>
                <a:cs typeface="Arial" panose="020B0604020202020204" pitchFamily="34" charset="0"/>
              </a:rPr>
              <a:t>attacker must </a:t>
            </a:r>
            <a:r>
              <a:rPr lang="en-US" sz="2800" b="1" dirty="0" smtClean="0">
                <a:latin typeface="Arial" panose="020B0604020202020204" pitchFamily="34" charset="0"/>
                <a:cs typeface="Arial" panose="020B0604020202020204" pitchFamily="34" charset="0"/>
              </a:rPr>
              <a:t>be </a:t>
            </a:r>
            <a:r>
              <a:rPr lang="en-US" sz="2800" b="1" dirty="0">
                <a:latin typeface="Arial" panose="020B0604020202020204" pitchFamily="34" charset="0"/>
                <a:cs typeface="Arial" panose="020B0604020202020204" pitchFamily="34" charset="0"/>
              </a:rPr>
              <a:t>moving toward the goal at the time the foul </a:t>
            </a:r>
            <a:r>
              <a:rPr lang="en-US" sz="2800" b="1" dirty="0" smtClean="0">
                <a:latin typeface="Arial" panose="020B0604020202020204" pitchFamily="34" charset="0"/>
                <a:cs typeface="Arial" panose="020B0604020202020204" pitchFamily="34" charset="0"/>
              </a:rPr>
              <a:t>is </a:t>
            </a:r>
            <a:r>
              <a:rPr lang="en-US" sz="2800" b="1" dirty="0">
                <a:latin typeface="Arial" panose="020B0604020202020204" pitchFamily="34" charset="0"/>
                <a:cs typeface="Arial" panose="020B0604020202020204" pitchFamily="34" charset="0"/>
              </a:rPr>
              <a:t>committed.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60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DGF</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Rectangle 2"/>
          <p:cNvSpPr/>
          <p:nvPr/>
        </p:nvSpPr>
        <p:spPr>
          <a:xfrm>
            <a:off x="711200" y="3441918"/>
            <a:ext cx="78486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Further, the presence of each of these elements must be deemed by the referee as obvious in order for the send-off to be appropriate. </a:t>
            </a:r>
          </a:p>
        </p:txBody>
      </p:sp>
      <p:sp>
        <p:nvSpPr>
          <p:cNvPr id="8" name="Rectangle 7"/>
          <p:cNvSpPr/>
          <p:nvPr/>
        </p:nvSpPr>
        <p:spPr>
          <a:xfrm>
            <a:off x="711200" y="1586805"/>
            <a:ext cx="7848600" cy="1384995"/>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If any element is missing, there can be no </a:t>
            </a:r>
            <a:r>
              <a:rPr lang="en-US" sz="2800" b="1" dirty="0" smtClean="0">
                <a:latin typeface="Arial" panose="020B0604020202020204" pitchFamily="34" charset="0"/>
                <a:cs typeface="Arial" panose="020B0604020202020204" pitchFamily="34" charset="0"/>
              </a:rPr>
              <a:t>send-off </a:t>
            </a:r>
            <a:r>
              <a:rPr lang="en-US" sz="2800" b="1" dirty="0">
                <a:latin typeface="Arial" panose="020B0604020202020204" pitchFamily="34" charset="0"/>
                <a:cs typeface="Arial" panose="020B0604020202020204" pitchFamily="34" charset="0"/>
              </a:rPr>
              <a:t>for denying an obvious goal scoring opportunity.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039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FF00"/>
                </a:solidFill>
                <a:effectLst>
                  <a:outerShdw blurRad="38100" dist="38100" dir="2700000" algn="tl">
                    <a:srgbClr val="000000">
                      <a:alpha val="43137"/>
                    </a:srgbClr>
                  </a:outerShdw>
                </a:effectLst>
                <a:latin typeface="Arial" pitchFamily="34" charset="0"/>
                <a:cs typeface="Arial" pitchFamily="34" charset="0"/>
              </a:rPr>
              <a:t>DGF = UB</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TextBox 2"/>
          <p:cNvSpPr txBox="1"/>
          <p:nvPr/>
        </p:nvSpPr>
        <p:spPr>
          <a:xfrm>
            <a:off x="546773" y="4156264"/>
            <a:ext cx="7301827" cy="2015936"/>
          </a:xfrm>
          <a:prstGeom prst="rect">
            <a:avLst/>
          </a:prstGeom>
          <a:solidFill>
            <a:srgbClr val="FFFF00"/>
          </a:solidFill>
        </p:spPr>
        <p:txBody>
          <a:bodyPr wrap="square" rtlCol="0">
            <a:spAutoFit/>
          </a:bodyPr>
          <a:lstStyle/>
          <a:p>
            <a:pPr>
              <a:spcAft>
                <a:spcPts val="600"/>
              </a:spcAft>
            </a:pPr>
            <a:r>
              <a:rPr lang="en-US" sz="2400" b="1" dirty="0" smtClean="0">
                <a:latin typeface="Arial" panose="020B0604020202020204" pitchFamily="34" charset="0"/>
                <a:cs typeface="Arial" panose="020B0604020202020204" pitchFamily="34" charset="0"/>
              </a:rPr>
              <a:t>When a player commits </a:t>
            </a:r>
            <a:r>
              <a:rPr lang="en-US" sz="2400" b="1" dirty="0" smtClean="0">
                <a:latin typeface="Arial" panose="020B0604020202020204" pitchFamily="34" charset="0"/>
                <a:cs typeface="Arial" panose="020B0604020202020204" pitchFamily="34" charset="0"/>
              </a:rPr>
              <a:t>an </a:t>
            </a:r>
            <a:r>
              <a:rPr lang="en-US" sz="2400" b="1" dirty="0" smtClean="0">
                <a:latin typeface="Arial" panose="020B0604020202020204" pitchFamily="34" charset="0"/>
                <a:cs typeface="Arial" panose="020B0604020202020204" pitchFamily="34" charset="0"/>
              </a:rPr>
              <a:t>offense </a:t>
            </a:r>
            <a:r>
              <a:rPr lang="en-US" sz="2400" b="1" u="sng" dirty="0" smtClean="0">
                <a:latin typeface="Arial" panose="020B0604020202020204" pitchFamily="34" charset="0"/>
                <a:cs typeface="Arial" panose="020B0604020202020204" pitchFamily="34" charset="0"/>
              </a:rPr>
              <a:t>against an opponent</a:t>
            </a:r>
            <a:r>
              <a:rPr lang="en-US" sz="2400"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within </a:t>
            </a:r>
            <a:r>
              <a:rPr lang="en-US" sz="2400" b="1" dirty="0" smtClean="0">
                <a:latin typeface="Arial" panose="020B0604020202020204" pitchFamily="34" charset="0"/>
                <a:cs typeface="Arial" panose="020B0604020202020204" pitchFamily="34" charset="0"/>
              </a:rPr>
              <a:t>their own penalty area </a:t>
            </a:r>
            <a:r>
              <a:rPr lang="en-US" sz="2400" b="1" dirty="0" smtClean="0">
                <a:latin typeface="Arial" panose="020B0604020202020204" pitchFamily="34" charset="0"/>
                <a:cs typeface="Arial" panose="020B0604020202020204" pitchFamily="34" charset="0"/>
              </a:rPr>
              <a:t>denying </a:t>
            </a:r>
            <a:r>
              <a:rPr lang="en-US" sz="2400" b="1" dirty="0" smtClean="0">
                <a:latin typeface="Arial" panose="020B0604020202020204" pitchFamily="34" charset="0"/>
                <a:cs typeface="Arial" panose="020B0604020202020204" pitchFamily="34" charset="0"/>
              </a:rPr>
              <a:t>an obvious goal scoring opportunity … AND … the referee awards a penalty kick, the offending player is </a:t>
            </a:r>
            <a:r>
              <a:rPr lang="en-US" sz="2400" b="1" u="sng" dirty="0" smtClean="0">
                <a:latin typeface="Arial" panose="020B0604020202020204" pitchFamily="34" charset="0"/>
                <a:cs typeface="Arial" panose="020B0604020202020204" pitchFamily="34" charset="0"/>
              </a:rPr>
              <a:t>cautioned</a:t>
            </a:r>
            <a:r>
              <a:rPr lang="en-US" sz="2400" b="1" dirty="0" smtClean="0">
                <a:latin typeface="Arial" panose="020B0604020202020204" pitchFamily="34" charset="0"/>
                <a:cs typeface="Arial" panose="020B0604020202020204" pitchFamily="34" charset="0"/>
              </a:rPr>
              <a:t> for UB </a:t>
            </a:r>
            <a:r>
              <a:rPr lang="en-US" sz="2400" b="1" dirty="0" smtClean="0">
                <a:solidFill>
                  <a:srgbClr val="C00000"/>
                </a:solidFill>
                <a:latin typeface="Arial" panose="020B0604020202020204" pitchFamily="34" charset="0"/>
                <a:cs typeface="Arial" panose="020B0604020202020204" pitchFamily="34" charset="0"/>
              </a:rPr>
              <a:t>… </a:t>
            </a:r>
            <a:r>
              <a:rPr lang="en-US" sz="2400" b="1" dirty="0" smtClean="0">
                <a:solidFill>
                  <a:srgbClr val="C00000"/>
                </a:solidFill>
                <a:latin typeface="Arial" panose="020B0604020202020204" pitchFamily="34" charset="0"/>
                <a:cs typeface="Arial" panose="020B0604020202020204" pitchFamily="34" charset="0"/>
              </a:rPr>
              <a:t>UNLESS</a:t>
            </a:r>
            <a:r>
              <a:rPr lang="en-US" sz="2400" b="1" dirty="0" smtClean="0">
                <a:solidFill>
                  <a:srgbClr val="C00000"/>
                </a:solidFill>
                <a:latin typeface="Arial" panose="020B0604020202020204" pitchFamily="34" charset="0"/>
                <a:cs typeface="Arial" panose="020B0604020202020204" pitchFamily="34" charset="0"/>
              </a:rPr>
              <a:t> </a:t>
            </a:r>
            <a:r>
              <a:rPr lang="en-US" sz="2400" b="1" dirty="0" smtClean="0">
                <a:solidFill>
                  <a:srgbClr val="C00000"/>
                </a:solidFill>
                <a:latin typeface="Arial" panose="020B0604020202020204" pitchFamily="34" charset="0"/>
                <a:cs typeface="Arial" panose="020B0604020202020204" pitchFamily="34" charset="0"/>
              </a:rPr>
              <a:t>…  </a:t>
            </a:r>
          </a:p>
        </p:txBody>
      </p:sp>
      <p:sp>
        <p:nvSpPr>
          <p:cNvPr id="2" name="Rectangle 1"/>
          <p:cNvSpPr/>
          <p:nvPr/>
        </p:nvSpPr>
        <p:spPr>
          <a:xfrm>
            <a:off x="381000" y="1355384"/>
            <a:ext cx="6750148" cy="954107"/>
          </a:xfrm>
          <a:prstGeom prst="rect">
            <a:avLst/>
          </a:prstGeom>
        </p:spPr>
        <p:txBody>
          <a:bodyPr wrap="square">
            <a:spAutoFit/>
          </a:bodyPr>
          <a:lstStyle/>
          <a:p>
            <a:r>
              <a:rPr lang="en-US" sz="2800" b="1" dirty="0">
                <a:solidFill>
                  <a:srgbClr val="FF0000"/>
                </a:solidFill>
                <a:latin typeface="Arial" pitchFamily="34" charset="0"/>
                <a:cs typeface="Arial" pitchFamily="34" charset="0"/>
              </a:rPr>
              <a:t>D</a:t>
            </a:r>
            <a:r>
              <a:rPr lang="en-US" sz="2800" b="1" dirty="0">
                <a:latin typeface="Arial" pitchFamily="34" charset="0"/>
                <a:cs typeface="Arial" pitchFamily="34" charset="0"/>
              </a:rPr>
              <a:t>enying </a:t>
            </a:r>
            <a:r>
              <a:rPr lang="en-US" sz="2800" b="1" dirty="0">
                <a:solidFill>
                  <a:srgbClr val="FF0000"/>
                </a:solidFill>
                <a:latin typeface="Arial" pitchFamily="34" charset="0"/>
                <a:cs typeface="Arial" pitchFamily="34" charset="0"/>
              </a:rPr>
              <a:t>G</a:t>
            </a:r>
            <a:r>
              <a:rPr lang="en-US" sz="2800" b="1" dirty="0">
                <a:latin typeface="Arial" pitchFamily="34" charset="0"/>
                <a:cs typeface="Arial" pitchFamily="34" charset="0"/>
              </a:rPr>
              <a:t>oal scoring opportunity with </a:t>
            </a:r>
            <a:r>
              <a:rPr lang="en-US" sz="2800" b="1" dirty="0">
                <a:solidFill>
                  <a:srgbClr val="FF0000"/>
                </a:solidFill>
                <a:latin typeface="Arial" pitchFamily="34" charset="0"/>
                <a:cs typeface="Arial" pitchFamily="34" charset="0"/>
              </a:rPr>
              <a:t>F</a:t>
            </a:r>
            <a:r>
              <a:rPr lang="en-US" sz="2800" b="1" dirty="0">
                <a:latin typeface="Arial" pitchFamily="34" charset="0"/>
                <a:cs typeface="Arial" pitchFamily="34" charset="0"/>
              </a:rPr>
              <a:t>oul</a:t>
            </a:r>
          </a:p>
        </p:txBody>
      </p:sp>
      <p:pic>
        <p:nvPicPr>
          <p:cNvPr id="10"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7258" y="4038600"/>
            <a:ext cx="724342" cy="20574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99173" y="2392740"/>
            <a:ext cx="6997027" cy="1569660"/>
          </a:xfrm>
          <a:prstGeom prst="rect">
            <a:avLst/>
          </a:prstGeom>
          <a:solidFill>
            <a:srgbClr val="FF0000"/>
          </a:solidFill>
        </p:spPr>
        <p:txBody>
          <a:bodyPr wrap="square" rtlCol="0">
            <a:spAutoFit/>
          </a:bodyPr>
          <a:lstStyle/>
          <a:p>
            <a:pPr>
              <a:spcAft>
                <a:spcPts val="600"/>
              </a:spcAft>
            </a:pPr>
            <a:r>
              <a:rPr lang="en-US" sz="2400" b="1" dirty="0" smtClean="0">
                <a:solidFill>
                  <a:schemeClr val="bg1"/>
                </a:solidFill>
                <a:latin typeface="Arial" panose="020B0604020202020204" pitchFamily="34" charset="0"/>
                <a:cs typeface="Arial" panose="020B0604020202020204" pitchFamily="34" charset="0"/>
              </a:rPr>
              <a:t>When a player commits a offense </a:t>
            </a:r>
            <a:r>
              <a:rPr lang="en-US" sz="2400" b="1" u="sng" dirty="0" smtClean="0">
                <a:solidFill>
                  <a:schemeClr val="bg1"/>
                </a:solidFill>
                <a:latin typeface="Arial" panose="020B0604020202020204" pitchFamily="34" charset="0"/>
                <a:cs typeface="Arial" panose="020B0604020202020204" pitchFamily="34" charset="0"/>
              </a:rPr>
              <a:t>against an opponent</a:t>
            </a:r>
            <a:r>
              <a:rPr lang="en-US" sz="2400" b="1" dirty="0" smtClean="0">
                <a:solidFill>
                  <a:schemeClr val="bg1"/>
                </a:solidFill>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outside </a:t>
            </a:r>
            <a:r>
              <a:rPr lang="en-US" sz="2400" b="1" dirty="0" smtClean="0">
                <a:solidFill>
                  <a:schemeClr val="bg1"/>
                </a:solidFill>
                <a:latin typeface="Arial" panose="020B0604020202020204" pitchFamily="34" charset="0"/>
                <a:cs typeface="Arial" panose="020B0604020202020204" pitchFamily="34" charset="0"/>
              </a:rPr>
              <a:t>the penalty area which denies an obvious goal scoring opportunity the offending player is </a:t>
            </a:r>
            <a:r>
              <a:rPr lang="en-US" sz="2400" b="1" u="sng" dirty="0" smtClean="0">
                <a:solidFill>
                  <a:schemeClr val="bg1"/>
                </a:solidFill>
                <a:latin typeface="Arial" panose="020B0604020202020204" pitchFamily="34" charset="0"/>
                <a:cs typeface="Arial" panose="020B0604020202020204" pitchFamily="34" charset="0"/>
              </a:rPr>
              <a:t>sent-off</a:t>
            </a:r>
            <a:r>
              <a:rPr lang="en-US" sz="2400" b="1" dirty="0" smtClean="0">
                <a:solidFill>
                  <a:schemeClr val="bg1"/>
                </a:solidFill>
                <a:latin typeface="Arial" panose="020B0604020202020204" pitchFamily="34" charset="0"/>
                <a:cs typeface="Arial" panose="020B0604020202020204" pitchFamily="34" charset="0"/>
              </a:rPr>
              <a:t> for DGF. </a:t>
            </a:r>
          </a:p>
        </p:txBody>
      </p:sp>
      <p:pic>
        <p:nvPicPr>
          <p:cNvPr id="12" name="Picture 3" descr="C:\Users\rmooney\Documents\Images\Illustrations\EJECTI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9554" y="1828800"/>
            <a:ext cx="739219" cy="2005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4" name="Picture 13" descr="OhioSouthshirt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47616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DGF</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3" name="TextBox 2"/>
          <p:cNvSpPr txBox="1"/>
          <p:nvPr/>
        </p:nvSpPr>
        <p:spPr>
          <a:xfrm>
            <a:off x="546773" y="2438400"/>
            <a:ext cx="2577427" cy="461665"/>
          </a:xfrm>
          <a:prstGeom prst="rect">
            <a:avLst/>
          </a:prstGeom>
          <a:solidFill>
            <a:srgbClr val="FFFF00"/>
          </a:solidFill>
        </p:spPr>
        <p:txBody>
          <a:bodyPr wrap="square" rtlCol="0">
            <a:spAutoFit/>
          </a:bodyPr>
          <a:lstStyle/>
          <a:p>
            <a:pPr>
              <a:spcAft>
                <a:spcPts val="600"/>
              </a:spcAft>
            </a:pPr>
            <a:r>
              <a:rPr lang="en-US" sz="2400" b="1" dirty="0" smtClean="0">
                <a:solidFill>
                  <a:srgbClr val="C00000"/>
                </a:solidFill>
                <a:latin typeface="Arial" panose="020B0604020202020204" pitchFamily="34" charset="0"/>
                <a:cs typeface="Arial" panose="020B0604020202020204" pitchFamily="34" charset="0"/>
              </a:rPr>
              <a:t>… </a:t>
            </a:r>
            <a:r>
              <a:rPr lang="en-US" sz="2400" b="1" dirty="0" smtClean="0">
                <a:solidFill>
                  <a:srgbClr val="C00000"/>
                </a:solidFill>
                <a:latin typeface="Arial" panose="020B0604020202020204" pitchFamily="34" charset="0"/>
                <a:cs typeface="Arial" panose="020B0604020202020204" pitchFamily="34" charset="0"/>
              </a:rPr>
              <a:t>UNLESS </a:t>
            </a:r>
            <a:r>
              <a:rPr lang="en-US" sz="2400" b="1" dirty="0" smtClean="0">
                <a:solidFill>
                  <a:srgbClr val="C00000"/>
                </a:solidFill>
                <a:latin typeface="Arial" panose="020B0604020202020204" pitchFamily="34" charset="0"/>
                <a:cs typeface="Arial" panose="020B0604020202020204" pitchFamily="34" charset="0"/>
              </a:rPr>
              <a:t>…</a:t>
            </a:r>
          </a:p>
        </p:txBody>
      </p:sp>
      <p:sp>
        <p:nvSpPr>
          <p:cNvPr id="2" name="Rectangle 1"/>
          <p:cNvSpPr/>
          <p:nvPr/>
        </p:nvSpPr>
        <p:spPr>
          <a:xfrm>
            <a:off x="381000" y="1355384"/>
            <a:ext cx="6750148" cy="954107"/>
          </a:xfrm>
          <a:prstGeom prst="rect">
            <a:avLst/>
          </a:prstGeom>
        </p:spPr>
        <p:txBody>
          <a:bodyPr wrap="square">
            <a:spAutoFit/>
          </a:bodyPr>
          <a:lstStyle/>
          <a:p>
            <a:r>
              <a:rPr lang="en-US" sz="2800" b="1" dirty="0">
                <a:solidFill>
                  <a:srgbClr val="FF0000"/>
                </a:solidFill>
                <a:latin typeface="Arial" pitchFamily="34" charset="0"/>
                <a:cs typeface="Arial" pitchFamily="34" charset="0"/>
              </a:rPr>
              <a:t>D</a:t>
            </a:r>
            <a:r>
              <a:rPr lang="en-US" sz="2800" b="1" dirty="0">
                <a:latin typeface="Arial" pitchFamily="34" charset="0"/>
                <a:cs typeface="Arial" pitchFamily="34" charset="0"/>
              </a:rPr>
              <a:t>enying </a:t>
            </a:r>
            <a:r>
              <a:rPr lang="en-US" sz="2800" b="1" dirty="0">
                <a:solidFill>
                  <a:srgbClr val="FF0000"/>
                </a:solidFill>
                <a:latin typeface="Arial" pitchFamily="34" charset="0"/>
                <a:cs typeface="Arial" pitchFamily="34" charset="0"/>
              </a:rPr>
              <a:t>G</a:t>
            </a:r>
            <a:r>
              <a:rPr lang="en-US" sz="2800" b="1" dirty="0">
                <a:latin typeface="Arial" pitchFamily="34" charset="0"/>
                <a:cs typeface="Arial" pitchFamily="34" charset="0"/>
              </a:rPr>
              <a:t>oal scoring opportunity with </a:t>
            </a:r>
            <a:r>
              <a:rPr lang="en-US" sz="2800" b="1" dirty="0" smtClean="0">
                <a:solidFill>
                  <a:srgbClr val="FF0000"/>
                </a:solidFill>
                <a:latin typeface="Arial" pitchFamily="34" charset="0"/>
                <a:cs typeface="Arial" pitchFamily="34" charset="0"/>
              </a:rPr>
              <a:t>F</a:t>
            </a:r>
            <a:r>
              <a:rPr lang="en-US" sz="2800" b="1" dirty="0" smtClean="0">
                <a:latin typeface="Arial" pitchFamily="34" charset="0"/>
                <a:cs typeface="Arial" pitchFamily="34" charset="0"/>
              </a:rPr>
              <a:t>oul (cont.)</a:t>
            </a:r>
            <a:endParaRPr lang="en-US" sz="2800" b="1" dirty="0">
              <a:latin typeface="Arial" pitchFamily="34" charset="0"/>
              <a:cs typeface="Arial" pitchFamily="34" charset="0"/>
            </a:endParaRPr>
          </a:p>
        </p:txBody>
      </p:sp>
      <p:pic>
        <p:nvPicPr>
          <p:cNvPr id="12"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3400" y="1355384"/>
            <a:ext cx="927773" cy="25168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04800" y="2895600"/>
            <a:ext cx="7848600" cy="3277820"/>
          </a:xfrm>
          <a:prstGeom prst="rect">
            <a:avLst/>
          </a:prstGeom>
        </p:spPr>
        <p:txBody>
          <a:bodyPr wrap="square">
            <a:spAutoFit/>
          </a:bodyPr>
          <a:lstStyle/>
          <a:p>
            <a:pPr marL="512763">
              <a:spcAft>
                <a:spcPts val="600"/>
              </a:spcAft>
            </a:pPr>
            <a:r>
              <a:rPr lang="en-US" sz="2400" b="1" dirty="0" smtClean="0">
                <a:solidFill>
                  <a:srgbClr val="FF0000"/>
                </a:solidFill>
                <a:latin typeface="Arial" panose="020B0604020202020204" pitchFamily="34" charset="0"/>
                <a:cs typeface="Arial" panose="020B0604020202020204" pitchFamily="34" charset="0"/>
              </a:rPr>
              <a:t>The offending player is sent-off for DGF if:</a:t>
            </a:r>
          </a:p>
          <a:p>
            <a:pPr marL="855663" indent="-342900">
              <a:spcAft>
                <a:spcPts val="600"/>
              </a:spcAft>
              <a:buFont typeface="Wingdings" panose="05000000000000000000" pitchFamily="2" charset="2"/>
              <a:buChar char="§"/>
            </a:pPr>
            <a:r>
              <a:rPr lang="en-US" sz="2400" b="1" dirty="0" smtClean="0">
                <a:solidFill>
                  <a:srgbClr val="FF0000"/>
                </a:solidFill>
                <a:latin typeface="Arial" panose="020B0604020202020204" pitchFamily="34" charset="0"/>
                <a:cs typeface="Arial" panose="020B0604020202020204" pitchFamily="34" charset="0"/>
              </a:rPr>
              <a:t>the offense is holding, pulling or pushing … or</a:t>
            </a:r>
          </a:p>
          <a:p>
            <a:pPr marL="855663" indent="-342900">
              <a:spcAft>
                <a:spcPts val="600"/>
              </a:spcAft>
              <a:buFont typeface="Wingdings" panose="05000000000000000000" pitchFamily="2" charset="2"/>
              <a:buChar char="§"/>
            </a:pPr>
            <a:r>
              <a:rPr lang="en-US" sz="2400" b="1" dirty="0" smtClean="0">
                <a:solidFill>
                  <a:srgbClr val="FF0000"/>
                </a:solidFill>
                <a:latin typeface="Arial" panose="020B0604020202020204" pitchFamily="34" charset="0"/>
                <a:cs typeface="Arial" panose="020B0604020202020204" pitchFamily="34" charset="0"/>
              </a:rPr>
              <a:t>the offending player does not attempt to play the ball or there is no possibility for the player making the challenge to play the ball … or </a:t>
            </a:r>
          </a:p>
          <a:p>
            <a:pPr marL="855663" indent="-342900">
              <a:spcAft>
                <a:spcPts val="600"/>
              </a:spcAft>
              <a:buFont typeface="Wingdings" panose="05000000000000000000" pitchFamily="2" charset="2"/>
              <a:buChar char="§"/>
            </a:pPr>
            <a:r>
              <a:rPr lang="en-US" sz="2400" b="1" dirty="0" smtClean="0">
                <a:solidFill>
                  <a:srgbClr val="FF0000"/>
                </a:solidFill>
                <a:latin typeface="Arial" panose="020B0604020202020204" pitchFamily="34" charset="0"/>
                <a:cs typeface="Arial" panose="020B0604020202020204" pitchFamily="34" charset="0"/>
              </a:rPr>
              <a:t>The offense is one which is punishable by a red card wherever it occurs on the field (e.g. SFP, VC etc.)</a:t>
            </a:r>
            <a:endParaRPr lang="en-US" sz="2400" b="1" dirty="0">
              <a:solidFill>
                <a:srgbClr val="FF000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003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Cautionable Offenses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914400" y="1519535"/>
            <a:ext cx="5334000" cy="2246769"/>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There are only seven </a:t>
            </a:r>
            <a:r>
              <a:rPr lang="en-US" sz="2800" b="1" dirty="0" smtClean="0">
                <a:latin typeface="Arial" panose="020B0604020202020204" pitchFamily="34" charset="0"/>
                <a:cs typeface="Arial" panose="020B0604020202020204" pitchFamily="34" charset="0"/>
              </a:rPr>
              <a:t>(7) reasons </a:t>
            </a:r>
            <a:r>
              <a:rPr lang="en-US" sz="2800" b="1" dirty="0">
                <a:latin typeface="Arial" panose="020B0604020202020204" pitchFamily="34" charset="0"/>
                <a:cs typeface="Arial" panose="020B0604020202020204" pitchFamily="34" charset="0"/>
              </a:rPr>
              <a:t>to caution players, however, there are many more actual </a:t>
            </a:r>
            <a:r>
              <a:rPr lang="en-US" sz="2800" b="1" dirty="0" smtClean="0">
                <a:latin typeface="Arial" panose="020B0604020202020204" pitchFamily="34" charset="0"/>
                <a:cs typeface="Arial" panose="020B0604020202020204" pitchFamily="34" charset="0"/>
              </a:rPr>
              <a:t>causes, </a:t>
            </a:r>
            <a:r>
              <a:rPr lang="en-US" sz="2800" b="1" dirty="0">
                <a:latin typeface="Arial" panose="020B0604020202020204" pitchFamily="34" charset="0"/>
                <a:cs typeface="Arial" panose="020B0604020202020204" pitchFamily="34" charset="0"/>
              </a:rPr>
              <a:t>which will be discussed. </a:t>
            </a:r>
          </a:p>
        </p:txBody>
      </p:sp>
      <p:sp>
        <p:nvSpPr>
          <p:cNvPr id="3" name="Rectangle 2"/>
          <p:cNvSpPr/>
          <p:nvPr/>
        </p:nvSpPr>
        <p:spPr>
          <a:xfrm>
            <a:off x="914400" y="4114800"/>
            <a:ext cx="5435600" cy="1815882"/>
          </a:xfrm>
          <a:prstGeom prst="rect">
            <a:avLst/>
          </a:prstGeom>
        </p:spPr>
        <p:txBody>
          <a:bodyPr wrap="square">
            <a:spAutoFit/>
          </a:bodyPr>
          <a:lstStyle/>
          <a:p>
            <a:r>
              <a:rPr lang="en-US" sz="2800" b="1" dirty="0">
                <a:latin typeface="Arial" panose="020B0604020202020204" pitchFamily="34" charset="0"/>
                <a:cs typeface="Arial" panose="020B0604020202020204" pitchFamily="34" charset="0"/>
              </a:rPr>
              <a:t>A good way for officials to remember the seven cautionable offenses is with the acronym </a:t>
            </a:r>
            <a:r>
              <a:rPr lang="en-US" sz="2800" b="1" dirty="0">
                <a:solidFill>
                  <a:srgbClr val="FF0000"/>
                </a:solidFill>
                <a:latin typeface="Arial" panose="020B0604020202020204" pitchFamily="34" charset="0"/>
                <a:cs typeface="Arial" panose="020B0604020202020204" pitchFamily="34" charset="0"/>
              </a:rPr>
              <a:t>FEDDD UP. </a:t>
            </a:r>
          </a:p>
        </p:txBody>
      </p:sp>
      <p:pic>
        <p:nvPicPr>
          <p:cNvPr id="10"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1371600"/>
            <a:ext cx="1249680" cy="35495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76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2CT</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381000" y="1267264"/>
            <a:ext cx="7772400" cy="43715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rgbClr val="FF0000"/>
                </a:solidFill>
                <a:latin typeface="Arial" pitchFamily="34" charset="0"/>
                <a:cs typeface="Arial" pitchFamily="34" charset="0"/>
              </a:rPr>
              <a:t>S</a:t>
            </a:r>
            <a:r>
              <a:rPr lang="en-US" b="1" dirty="0" smtClean="0">
                <a:latin typeface="Arial" pitchFamily="34" charset="0"/>
                <a:cs typeface="Arial" pitchFamily="34" charset="0"/>
              </a:rPr>
              <a:t>econd </a:t>
            </a:r>
            <a:r>
              <a:rPr lang="en-US" b="1" dirty="0" smtClean="0">
                <a:solidFill>
                  <a:srgbClr val="FF0000"/>
                </a:solidFill>
                <a:latin typeface="Arial" pitchFamily="34" charset="0"/>
                <a:cs typeface="Arial" pitchFamily="34" charset="0"/>
              </a:rPr>
              <a:t>C</a:t>
            </a:r>
            <a:r>
              <a:rPr lang="en-US" b="1" dirty="0" smtClean="0">
                <a:latin typeface="Arial" pitchFamily="34" charset="0"/>
                <a:cs typeface="Arial" pitchFamily="34" charset="0"/>
              </a:rPr>
              <a:t>au</a:t>
            </a:r>
            <a:r>
              <a:rPr lang="en-US" b="1" dirty="0" smtClean="0">
                <a:solidFill>
                  <a:srgbClr val="FF0000"/>
                </a:solidFill>
                <a:latin typeface="Arial" pitchFamily="34" charset="0"/>
                <a:cs typeface="Arial" pitchFamily="34" charset="0"/>
              </a:rPr>
              <a:t>t</a:t>
            </a:r>
            <a:r>
              <a:rPr lang="en-US" b="1" dirty="0" smtClean="0">
                <a:latin typeface="Arial" pitchFamily="34" charset="0"/>
                <a:cs typeface="Arial" pitchFamily="34" charset="0"/>
              </a:rPr>
              <a:t>ion in same game</a:t>
            </a:r>
            <a:endParaRPr lang="en-US" b="1" dirty="0">
              <a:latin typeface="Arial" pitchFamily="34" charset="0"/>
              <a:cs typeface="Arial" pitchFamily="34" charset="0"/>
            </a:endParaRPr>
          </a:p>
          <a:p>
            <a:pPr lvl="1">
              <a:buFont typeface="Wingdings" panose="05000000000000000000" pitchFamily="2" charset="2"/>
              <a:buChar char="§"/>
            </a:pPr>
            <a:r>
              <a:rPr lang="en-US" b="1" dirty="0" smtClean="0">
                <a:latin typeface="Arial" pitchFamily="34" charset="0"/>
                <a:cs typeface="Arial" pitchFamily="34" charset="0"/>
              </a:rPr>
              <a:t>Player or substitute who </a:t>
            </a:r>
            <a:r>
              <a:rPr lang="en-US" b="1" dirty="0">
                <a:latin typeface="Arial" pitchFamily="34" charset="0"/>
                <a:cs typeface="Arial" pitchFamily="34" charset="0"/>
              </a:rPr>
              <a:t>receives a second caution </a:t>
            </a:r>
            <a:endParaRPr lang="en-US" b="1" dirty="0" smtClean="0">
              <a:latin typeface="Arial" pitchFamily="34" charset="0"/>
              <a:cs typeface="Arial" pitchFamily="34" charset="0"/>
            </a:endParaRPr>
          </a:p>
          <a:p>
            <a:pPr lvl="1">
              <a:buFont typeface="Wingdings" panose="05000000000000000000" pitchFamily="2" charset="2"/>
              <a:buChar char="§"/>
            </a:pPr>
            <a:r>
              <a:rPr lang="en-US" b="1" dirty="0">
                <a:latin typeface="Arial" pitchFamily="34" charset="0"/>
                <a:cs typeface="Arial" pitchFamily="34" charset="0"/>
              </a:rPr>
              <a:t>P</a:t>
            </a:r>
            <a:r>
              <a:rPr lang="en-US" b="1" dirty="0" smtClean="0">
                <a:latin typeface="Arial" pitchFamily="34" charset="0"/>
                <a:cs typeface="Arial" pitchFamily="34" charset="0"/>
              </a:rPr>
              <a:t>rocedure </a:t>
            </a:r>
            <a:r>
              <a:rPr lang="en-US" b="1" dirty="0">
                <a:latin typeface="Arial" pitchFamily="34" charset="0"/>
                <a:cs typeface="Arial" pitchFamily="34" charset="0"/>
              </a:rPr>
              <a:t>is to display cards in sequence, not at the same </a:t>
            </a:r>
            <a:r>
              <a:rPr lang="en-US" b="1" dirty="0" smtClean="0">
                <a:latin typeface="Arial" pitchFamily="34" charset="0"/>
                <a:cs typeface="Arial" pitchFamily="34" charset="0"/>
              </a:rPr>
              <a:t>time</a:t>
            </a:r>
          </a:p>
          <a:p>
            <a:pPr lvl="2">
              <a:buFont typeface="Wingdings" panose="05000000000000000000" pitchFamily="2" charset="2"/>
              <a:buChar char="§"/>
            </a:pPr>
            <a:r>
              <a:rPr lang="en-US" sz="2800" b="1" dirty="0" smtClean="0">
                <a:latin typeface="Arial" pitchFamily="34" charset="0"/>
                <a:cs typeface="Arial" pitchFamily="34" charset="0"/>
              </a:rPr>
              <a:t>First show </a:t>
            </a:r>
            <a:r>
              <a:rPr lang="en-US" sz="2800" b="1" dirty="0">
                <a:latin typeface="Arial" pitchFamily="34" charset="0"/>
                <a:cs typeface="Arial" pitchFamily="34" charset="0"/>
              </a:rPr>
              <a:t>yellow card for second </a:t>
            </a:r>
            <a:r>
              <a:rPr lang="en-US" sz="2800" b="1" dirty="0" smtClean="0">
                <a:latin typeface="Arial" pitchFamily="34" charset="0"/>
                <a:cs typeface="Arial" pitchFamily="34" charset="0"/>
              </a:rPr>
              <a:t>caution</a:t>
            </a:r>
          </a:p>
          <a:p>
            <a:pPr lvl="2">
              <a:buFont typeface="Wingdings" panose="05000000000000000000" pitchFamily="2" charset="2"/>
              <a:buChar char="§"/>
            </a:pPr>
            <a:r>
              <a:rPr lang="en-US" sz="2800" b="1" dirty="0" smtClean="0">
                <a:latin typeface="Arial" pitchFamily="34" charset="0"/>
                <a:cs typeface="Arial" pitchFamily="34" charset="0"/>
              </a:rPr>
              <a:t>Then show </a:t>
            </a:r>
            <a:r>
              <a:rPr lang="en-US" sz="2800" b="1" dirty="0">
                <a:latin typeface="Arial" pitchFamily="34" charset="0"/>
                <a:cs typeface="Arial" pitchFamily="34" charset="0"/>
              </a:rPr>
              <a:t>red card for sending-off </a:t>
            </a:r>
            <a:r>
              <a:rPr lang="en-US" sz="2800" b="1" dirty="0" smtClean="0">
                <a:latin typeface="Arial" pitchFamily="34" charset="0"/>
                <a:cs typeface="Arial" pitchFamily="34" charset="0"/>
              </a:rPr>
              <a:t>offense</a:t>
            </a:r>
            <a:endParaRPr lang="en-US" sz="2800" b="1" dirty="0">
              <a:latin typeface="Arial" pitchFamily="34" charset="0"/>
              <a:cs typeface="Arial" pitchFamily="34" charset="0"/>
            </a:endParaRPr>
          </a:p>
        </p:txBody>
      </p:sp>
      <p:pic>
        <p:nvPicPr>
          <p:cNvPr id="9"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5200" y="1295401"/>
            <a:ext cx="1067372" cy="2895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0" name="Picture 9"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815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a:solidFill>
                  <a:schemeClr val="bg1"/>
                </a:solidFill>
                <a:latin typeface="Arial" pitchFamily="34" charset="0"/>
                <a:cs typeface="Arial" pitchFamily="34" charset="0"/>
              </a:rPr>
              <a:t>2CT</a:t>
            </a:r>
          </a:p>
        </p:txBody>
      </p:sp>
      <p:sp>
        <p:nvSpPr>
          <p:cNvPr id="5" name="Content Placeholder 2"/>
          <p:cNvSpPr txBox="1">
            <a:spLocks/>
          </p:cNvSpPr>
          <p:nvPr/>
        </p:nvSpPr>
        <p:spPr>
          <a:xfrm>
            <a:off x="245327"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9" name="Picture 3" descr="C:\Users\rmooney\Documents\Images\Illustrations\EJEC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4732" y="1295401"/>
            <a:ext cx="1151639" cy="3124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371600"/>
            <a:ext cx="7010400" cy="4154984"/>
          </a:xfrm>
          <a:prstGeom prst="rect">
            <a:avLst/>
          </a:prstGeom>
          <a:noFill/>
        </p:spPr>
        <p:txBody>
          <a:bodyPr wrap="square" rtlCol="0">
            <a:spAutoFit/>
          </a:bodyPr>
          <a:lstStyle/>
          <a:p>
            <a:pPr marL="342900" indent="-342900">
              <a:buFont typeface="Wingdings" panose="05000000000000000000" pitchFamily="2" charset="2"/>
              <a:buChar char="§"/>
            </a:pPr>
            <a:r>
              <a:rPr lang="en-US" sz="2400" b="1" dirty="0">
                <a:latin typeface="Arial" panose="020B0604020202020204" pitchFamily="34" charset="0"/>
                <a:cs typeface="Arial" panose="020B0604020202020204" pitchFamily="34" charset="0"/>
              </a:rPr>
              <a:t>The second caution leading to the dismissal from the field can occur at any time during the match, including the half time interval, additional periods of play, and kicks from the penalty mark. </a:t>
            </a:r>
            <a:endParaRPr lang="en-US" sz="24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endParaRPr lang="en-US" sz="8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two cautions can be received at any time, including before, during, or after the match.  </a:t>
            </a:r>
          </a:p>
          <a:p>
            <a:endParaRPr lang="en-US" sz="8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400" b="1" dirty="0" smtClean="0">
                <a:latin typeface="Arial" panose="020B0604020202020204" pitchFamily="34" charset="0"/>
                <a:cs typeface="Arial" panose="020B0604020202020204" pitchFamily="34" charset="0"/>
              </a:rPr>
              <a:t>Two </a:t>
            </a:r>
            <a:r>
              <a:rPr lang="en-US" sz="2400" b="1" dirty="0">
                <a:latin typeface="Arial" panose="020B0604020202020204" pitchFamily="34" charset="0"/>
                <a:cs typeface="Arial" panose="020B0604020202020204" pitchFamily="34" charset="0"/>
              </a:rPr>
              <a:t>cautions can be </a:t>
            </a:r>
            <a:r>
              <a:rPr lang="en-US" sz="2400" b="1" dirty="0" smtClean="0">
                <a:latin typeface="Arial" panose="020B0604020202020204" pitchFamily="34" charset="0"/>
                <a:cs typeface="Arial" panose="020B0604020202020204" pitchFamily="34" charset="0"/>
              </a:rPr>
              <a:t>issued during the same stoppage.  </a:t>
            </a:r>
          </a:p>
        </p:txBody>
      </p:sp>
      <p:sp>
        <p:nvSpPr>
          <p:cNvPr id="8" name="Rectangle 7"/>
          <p:cNvSpPr/>
          <p:nvPr/>
        </p:nvSpPr>
        <p:spPr>
          <a:xfrm>
            <a:off x="2057400" y="5743136"/>
            <a:ext cx="5216493"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smtClean="0">
                <a:solidFill>
                  <a:srgbClr val="FF0000"/>
                </a:solidFill>
                <a:latin typeface="Arial" pitchFamily="34" charset="0"/>
                <a:cs typeface="Arial" pitchFamily="34" charset="0"/>
              </a:rPr>
              <a:t>(2CT)</a:t>
            </a:r>
            <a:endParaRPr lang="en-US" sz="3200" b="1" dirty="0">
              <a:solidFill>
                <a:srgbClr val="FF0000"/>
              </a:solidFill>
              <a:latin typeface="Arial" pitchFamily="34" charset="0"/>
              <a:cs typeface="Arial" pitchFamily="34"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247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304800" y="1938278"/>
            <a:ext cx="8610600" cy="2862322"/>
          </a:xfrm>
          <a:prstGeom prst="rect">
            <a:avLst/>
          </a:prstGeom>
        </p:spPr>
        <p:txBody>
          <a:bodyPr wrap="square">
            <a:spAutoFit/>
          </a:bodyPr>
          <a:lstStyle/>
          <a:p>
            <a:pPr>
              <a:spcAft>
                <a:spcPts val="1200"/>
              </a:spcAft>
            </a:pPr>
            <a:r>
              <a:rPr lang="en-US" sz="2800" b="1" dirty="0">
                <a:solidFill>
                  <a:srgbClr val="0000FF"/>
                </a:solidFill>
                <a:latin typeface="Arial" pitchFamily="34" charset="0"/>
                <a:cs typeface="Arial" pitchFamily="34" charset="0"/>
              </a:rPr>
              <a:t>In addition to knowing what actions should result in misconduct, referees must also know how to restart play after issuing a card</a:t>
            </a:r>
            <a:r>
              <a:rPr lang="en-US" sz="2800" b="1" dirty="0" smtClean="0">
                <a:solidFill>
                  <a:srgbClr val="0000FF"/>
                </a:solidFill>
                <a:latin typeface="Arial" pitchFamily="34" charset="0"/>
                <a:cs typeface="Arial" pitchFamily="34" charset="0"/>
              </a:rPr>
              <a:t>.</a:t>
            </a:r>
          </a:p>
          <a:p>
            <a:pPr>
              <a:spcAft>
                <a:spcPts val="1200"/>
              </a:spcAft>
            </a:pPr>
            <a:endParaRPr lang="en-US" sz="2800" b="1" dirty="0" smtClean="0">
              <a:solidFill>
                <a:srgbClr val="0000FF"/>
              </a:solidFill>
              <a:latin typeface="Arial" pitchFamily="34" charset="0"/>
              <a:cs typeface="Arial" pitchFamily="34" charset="0"/>
            </a:endParaRPr>
          </a:p>
          <a:p>
            <a:pPr marL="346075" indent="-346075">
              <a:spcAft>
                <a:spcPts val="1200"/>
              </a:spcAft>
              <a:buFont typeface="Wingdings" panose="05000000000000000000" pitchFamily="2" charset="2"/>
              <a:buChar char="v"/>
            </a:pPr>
            <a:r>
              <a:rPr lang="en-US" sz="2400" b="1" dirty="0" smtClean="0">
                <a:latin typeface="Arial" pitchFamily="34" charset="0"/>
                <a:cs typeface="Arial" pitchFamily="34" charset="0"/>
              </a:rPr>
              <a:t>If the ball is </a:t>
            </a:r>
            <a:r>
              <a:rPr lang="en-US" sz="2400" b="1" dirty="0" smtClean="0">
                <a:solidFill>
                  <a:srgbClr val="FF0000"/>
                </a:solidFill>
                <a:latin typeface="Arial" pitchFamily="34" charset="0"/>
                <a:cs typeface="Arial" pitchFamily="34" charset="0"/>
              </a:rPr>
              <a:t>out of play</a:t>
            </a:r>
            <a:r>
              <a:rPr lang="en-US" sz="2400" b="1" dirty="0" smtClean="0">
                <a:latin typeface="Arial" pitchFamily="34" charset="0"/>
                <a:cs typeface="Arial" pitchFamily="34" charset="0"/>
              </a:rPr>
              <a:t>, </a:t>
            </a:r>
            <a:r>
              <a:rPr lang="en-US" sz="2400" b="1" dirty="0">
                <a:latin typeface="Arial" pitchFamily="34" charset="0"/>
                <a:cs typeface="Arial" pitchFamily="34" charset="0"/>
              </a:rPr>
              <a:t>the restart is determined by the original reason for the </a:t>
            </a:r>
            <a:r>
              <a:rPr lang="en-US" sz="2400" b="1" dirty="0" smtClean="0">
                <a:latin typeface="Arial" pitchFamily="34" charset="0"/>
                <a:cs typeface="Arial" pitchFamily="34" charset="0"/>
              </a:rPr>
              <a:t>stoppage.  </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76200" y="228600"/>
            <a:ext cx="8991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bg1"/>
                </a:solidFill>
                <a:latin typeface="Arial" pitchFamily="34" charset="0"/>
                <a:cs typeface="Arial" pitchFamily="34" charset="0"/>
              </a:rPr>
              <a:t>Misconduct </a:t>
            </a:r>
            <a:r>
              <a:rPr lang="en-US" b="1" dirty="0" smtClean="0">
                <a:solidFill>
                  <a:schemeClr val="bg1"/>
                </a:solidFill>
                <a:latin typeface="Arial" pitchFamily="34" charset="0"/>
                <a:cs typeface="Arial" pitchFamily="34" charset="0"/>
              </a:rPr>
              <a:t>Restarts</a:t>
            </a:r>
            <a:endParaRPr lang="en-US"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292120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228600"/>
            <a:ext cx="8991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bg1"/>
                </a:solidFill>
                <a:latin typeface="Arial" pitchFamily="34" charset="0"/>
                <a:cs typeface="Arial" pitchFamily="34" charset="0"/>
              </a:rPr>
              <a:t>Misconduct </a:t>
            </a:r>
            <a:r>
              <a:rPr lang="en-US" b="1" dirty="0" smtClean="0">
                <a:solidFill>
                  <a:schemeClr val="bg1"/>
                </a:solidFill>
                <a:latin typeface="Arial" pitchFamily="34" charset="0"/>
                <a:cs typeface="Arial" pitchFamily="34" charset="0"/>
              </a:rPr>
              <a:t>Restarts</a:t>
            </a:r>
            <a:endParaRPr lang="en-US" b="1" dirty="0" smtClean="0">
              <a:solidFill>
                <a:schemeClr val="bg1"/>
              </a:solidFill>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609600" y="1295400"/>
            <a:ext cx="8077200" cy="4770537"/>
          </a:xfrm>
          <a:prstGeom prst="rect">
            <a:avLst/>
          </a:prstGeom>
        </p:spPr>
        <p:txBody>
          <a:bodyPr wrap="square">
            <a:spAutoFit/>
          </a:bodyPr>
          <a:lstStyle/>
          <a:p>
            <a:pPr>
              <a:spcAft>
                <a:spcPts val="600"/>
              </a:spcAft>
            </a:pPr>
            <a:r>
              <a:rPr lang="en-US" sz="2800" b="1" dirty="0" smtClean="0">
                <a:latin typeface="USSF 90 Min Display Black" charset="0"/>
                <a:ea typeface="USSF 90 Min Display Black" charset="0"/>
                <a:cs typeface="USSF 90 Min Display Black" charset="0"/>
              </a:rPr>
              <a:t>Restart of play if misconduct occurs on the field of play while </a:t>
            </a:r>
            <a:r>
              <a:rPr lang="en-US" sz="2800" b="1" dirty="0" smtClean="0">
                <a:latin typeface="Arial" pitchFamily="34" charset="0"/>
                <a:cs typeface="Arial" pitchFamily="34" charset="0"/>
              </a:rPr>
              <a:t>the </a:t>
            </a:r>
            <a:r>
              <a:rPr lang="en-US" sz="2800" b="1" dirty="0">
                <a:latin typeface="Arial" pitchFamily="34" charset="0"/>
                <a:cs typeface="Arial" pitchFamily="34" charset="0"/>
              </a:rPr>
              <a:t>ball is </a:t>
            </a:r>
            <a:r>
              <a:rPr lang="en-US" sz="2800" b="1" dirty="0">
                <a:solidFill>
                  <a:srgbClr val="FF0000"/>
                </a:solidFill>
                <a:latin typeface="Arial" pitchFamily="34" charset="0"/>
                <a:cs typeface="Arial" pitchFamily="34" charset="0"/>
              </a:rPr>
              <a:t>in play </a:t>
            </a:r>
            <a:r>
              <a:rPr lang="en-US" sz="2800" b="1" dirty="0">
                <a:latin typeface="Arial" pitchFamily="34" charset="0"/>
                <a:cs typeface="Arial" pitchFamily="34" charset="0"/>
              </a:rPr>
              <a:t>and a player commits </a:t>
            </a:r>
            <a:r>
              <a:rPr lang="en-US" sz="2800" b="1" dirty="0" smtClean="0">
                <a:latin typeface="Arial" pitchFamily="34" charset="0"/>
                <a:cs typeface="Arial" pitchFamily="34" charset="0"/>
              </a:rPr>
              <a:t>an offense against:</a:t>
            </a:r>
          </a:p>
          <a:p>
            <a:pPr>
              <a:spcAft>
                <a:spcPts val="600"/>
              </a:spcAft>
            </a:pPr>
            <a:endParaRPr lang="en-US" sz="1400" b="1" dirty="0">
              <a:solidFill>
                <a:srgbClr val="D01E3D"/>
              </a:solidFill>
              <a:latin typeface="USSF 90 Min Display Black" charset="0"/>
              <a:cs typeface="Arial" pitchFamily="34" charset="0"/>
            </a:endParaRPr>
          </a:p>
          <a:p>
            <a:pPr marL="914400" lvl="1" indent="-457200">
              <a:buClr>
                <a:srgbClr val="D01E3D"/>
              </a:buCl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Opponent ….  IFK, </a:t>
            </a:r>
            <a:r>
              <a:rPr lang="en-US" sz="2800" b="1" dirty="0">
                <a:latin typeface="Arial" panose="020B0604020202020204" pitchFamily="34" charset="0"/>
                <a:cs typeface="Arial" panose="020B0604020202020204" pitchFamily="34" charset="0"/>
              </a:rPr>
              <a:t>DFK or PK</a:t>
            </a:r>
          </a:p>
          <a:p>
            <a:pPr marL="914400" lvl="1" indent="-457200">
              <a:buClr>
                <a:srgbClr val="D01E3D"/>
              </a:buCl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Teammate …. DFK </a:t>
            </a:r>
            <a:r>
              <a:rPr lang="en-US" sz="2800" b="1" dirty="0">
                <a:latin typeface="Arial" panose="020B0604020202020204" pitchFamily="34" charset="0"/>
                <a:cs typeface="Arial" panose="020B0604020202020204" pitchFamily="34" charset="0"/>
              </a:rPr>
              <a:t>or PK</a:t>
            </a:r>
          </a:p>
          <a:p>
            <a:pPr marL="914400" lvl="1" indent="-457200">
              <a:buClr>
                <a:srgbClr val="D01E3D"/>
              </a:buCl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Substitute …. DFK </a:t>
            </a:r>
            <a:r>
              <a:rPr lang="en-US" sz="2800" b="1" dirty="0">
                <a:latin typeface="Arial" panose="020B0604020202020204" pitchFamily="34" charset="0"/>
                <a:cs typeface="Arial" panose="020B0604020202020204" pitchFamily="34" charset="0"/>
              </a:rPr>
              <a:t>or PK</a:t>
            </a:r>
          </a:p>
          <a:p>
            <a:pPr marL="914400" lvl="1" indent="-457200">
              <a:buClr>
                <a:srgbClr val="D01E3D"/>
              </a:buClr>
              <a:buFont typeface="Wingdings" panose="05000000000000000000" pitchFamily="2" charset="2"/>
              <a:buChar char="§"/>
            </a:pPr>
            <a:r>
              <a:rPr lang="en-US" sz="2800" b="1" dirty="0">
                <a:latin typeface="Arial" panose="020B0604020202020204" pitchFamily="34" charset="0"/>
                <a:cs typeface="Arial" panose="020B0604020202020204" pitchFamily="34" charset="0"/>
              </a:rPr>
              <a:t>Substituted </a:t>
            </a:r>
            <a:r>
              <a:rPr lang="en-US" sz="2800" b="1" dirty="0" smtClean="0">
                <a:latin typeface="Arial" panose="020B0604020202020204" pitchFamily="34" charset="0"/>
                <a:cs typeface="Arial" panose="020B0604020202020204" pitchFamily="34" charset="0"/>
              </a:rPr>
              <a:t>Player …. DFK </a:t>
            </a:r>
            <a:r>
              <a:rPr lang="en-US" sz="2800" b="1" dirty="0">
                <a:latin typeface="Arial" panose="020B0604020202020204" pitchFamily="34" charset="0"/>
                <a:cs typeface="Arial" panose="020B0604020202020204" pitchFamily="34" charset="0"/>
              </a:rPr>
              <a:t>or PK</a:t>
            </a:r>
          </a:p>
          <a:p>
            <a:pPr marL="914400" lvl="1" indent="-457200">
              <a:buClr>
                <a:srgbClr val="D01E3D"/>
              </a:buClr>
              <a:buFont typeface="Wingdings" panose="05000000000000000000" pitchFamily="2" charset="2"/>
              <a:buChar char="§"/>
            </a:pPr>
            <a:r>
              <a:rPr lang="en-US" sz="2800" b="1" dirty="0">
                <a:latin typeface="Arial" panose="020B0604020202020204" pitchFamily="34" charset="0"/>
                <a:cs typeface="Arial" panose="020B0604020202020204" pitchFamily="34" charset="0"/>
              </a:rPr>
              <a:t>Team </a:t>
            </a:r>
            <a:r>
              <a:rPr lang="en-US" sz="2800" b="1" dirty="0" smtClean="0">
                <a:latin typeface="Arial" panose="020B0604020202020204" pitchFamily="34" charset="0"/>
                <a:cs typeface="Arial" panose="020B0604020202020204" pitchFamily="34" charset="0"/>
              </a:rPr>
              <a:t>Official …. DFK </a:t>
            </a:r>
            <a:r>
              <a:rPr lang="en-US" sz="2800" b="1" dirty="0">
                <a:latin typeface="Arial" panose="020B0604020202020204" pitchFamily="34" charset="0"/>
                <a:cs typeface="Arial" panose="020B0604020202020204" pitchFamily="34" charset="0"/>
              </a:rPr>
              <a:t>or PK</a:t>
            </a:r>
          </a:p>
          <a:p>
            <a:pPr marL="914400" lvl="1" indent="-457200">
              <a:buClr>
                <a:srgbClr val="D01E3D"/>
              </a:buClr>
              <a:buFont typeface="Wingdings" panose="05000000000000000000" pitchFamily="2" charset="2"/>
              <a:buChar char="§"/>
            </a:pPr>
            <a:r>
              <a:rPr lang="en-US" sz="2800" b="1" dirty="0" smtClean="0">
                <a:latin typeface="Arial" panose="020B0604020202020204" pitchFamily="34" charset="0"/>
                <a:cs typeface="Arial" panose="020B0604020202020204" pitchFamily="34" charset="0"/>
              </a:rPr>
              <a:t>Match Official …. DFK </a:t>
            </a:r>
            <a:r>
              <a:rPr lang="en-US" sz="2800" b="1" dirty="0">
                <a:latin typeface="Arial" panose="020B0604020202020204" pitchFamily="34" charset="0"/>
                <a:cs typeface="Arial" panose="020B0604020202020204" pitchFamily="34" charset="0"/>
              </a:rPr>
              <a:t>or PK</a:t>
            </a:r>
          </a:p>
          <a:p>
            <a:pPr marL="914400" lvl="1" indent="-457200">
              <a:buClr>
                <a:srgbClr val="D01E3D"/>
              </a:buClr>
              <a:buFont typeface="Wingdings" panose="05000000000000000000" pitchFamily="2" charset="2"/>
              <a:buChar char="§"/>
            </a:pPr>
            <a:r>
              <a:rPr lang="en-US" sz="2800" b="1" dirty="0">
                <a:latin typeface="Arial" panose="020B0604020202020204" pitchFamily="34" charset="0"/>
                <a:cs typeface="Arial" panose="020B0604020202020204" pitchFamily="34" charset="0"/>
              </a:rPr>
              <a:t>Any other </a:t>
            </a:r>
            <a:r>
              <a:rPr lang="en-US" sz="2800" b="1" dirty="0" smtClean="0">
                <a:latin typeface="Arial" panose="020B0604020202020204" pitchFamily="34" charset="0"/>
                <a:cs typeface="Arial" panose="020B0604020202020204" pitchFamily="34" charset="0"/>
              </a:rPr>
              <a:t>person …. Dropped </a:t>
            </a:r>
            <a:r>
              <a:rPr lang="en-US" sz="2800" b="1" dirty="0">
                <a:latin typeface="Arial" panose="020B0604020202020204" pitchFamily="34" charset="0"/>
                <a:cs typeface="Arial" panose="020B0604020202020204" pitchFamily="34" charset="0"/>
              </a:rPr>
              <a:t>Ball</a:t>
            </a:r>
            <a:endParaRPr lang="en-US" sz="28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3345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304800" y="1371600"/>
            <a:ext cx="8610600" cy="4816703"/>
          </a:xfrm>
          <a:prstGeom prst="rect">
            <a:avLst/>
          </a:prstGeom>
        </p:spPr>
        <p:txBody>
          <a:bodyPr wrap="square">
            <a:spAutoFit/>
          </a:bodyPr>
          <a:lstStyle/>
          <a:p>
            <a:pPr>
              <a:spcAft>
                <a:spcPts val="600"/>
              </a:spcAft>
            </a:pPr>
            <a:r>
              <a:rPr lang="en-US" sz="2800" b="1" dirty="0" smtClean="0">
                <a:latin typeface="Arial" pitchFamily="34" charset="0"/>
                <a:cs typeface="Arial" pitchFamily="34" charset="0"/>
              </a:rPr>
              <a:t>When the </a:t>
            </a:r>
            <a:r>
              <a:rPr lang="en-US" sz="2800" b="1" dirty="0" smtClean="0">
                <a:latin typeface="Arial" pitchFamily="34" charset="0"/>
                <a:cs typeface="Arial" pitchFamily="34" charset="0"/>
              </a:rPr>
              <a:t>ball is </a:t>
            </a:r>
            <a:r>
              <a:rPr lang="en-US" sz="2800" b="1" dirty="0" smtClean="0">
                <a:solidFill>
                  <a:srgbClr val="FF0000"/>
                </a:solidFill>
                <a:latin typeface="Arial" pitchFamily="34" charset="0"/>
                <a:cs typeface="Arial" pitchFamily="34" charset="0"/>
              </a:rPr>
              <a:t>in play </a:t>
            </a:r>
            <a:r>
              <a:rPr lang="en-US" sz="2800" b="1" dirty="0" smtClean="0">
                <a:latin typeface="Arial" pitchFamily="34" charset="0"/>
                <a:cs typeface="Arial" pitchFamily="34" charset="0"/>
              </a:rPr>
              <a:t>and a player commits an offense outside the field of play</a:t>
            </a:r>
            <a:r>
              <a:rPr lang="en-US" sz="2800" b="1" dirty="0" smtClean="0">
                <a:latin typeface="Arial" pitchFamily="34" charset="0"/>
                <a:cs typeface="Arial" pitchFamily="34" charset="0"/>
              </a:rPr>
              <a:t>:</a:t>
            </a:r>
          </a:p>
          <a:p>
            <a:pPr>
              <a:spcAft>
                <a:spcPts val="600"/>
              </a:spcAft>
            </a:pPr>
            <a:endParaRPr lang="en-US" sz="1200" b="1" dirty="0" smtClean="0">
              <a:latin typeface="Arial" pitchFamily="34" charset="0"/>
              <a:cs typeface="Arial" pitchFamily="34" charset="0"/>
            </a:endParaRPr>
          </a:p>
          <a:p>
            <a:pPr marL="914400" lvl="1" indent="-457200">
              <a:spcAft>
                <a:spcPts val="600"/>
              </a:spcAft>
              <a:buFont typeface="Wingdings" panose="05000000000000000000" pitchFamily="2" charset="2"/>
              <a:buChar char="§"/>
            </a:pPr>
            <a:r>
              <a:rPr lang="en-US" sz="2800" b="1" dirty="0" smtClean="0">
                <a:latin typeface="Arial" pitchFamily="34" charset="0"/>
                <a:cs typeface="Arial" pitchFamily="34" charset="0"/>
              </a:rPr>
              <a:t>if </a:t>
            </a:r>
            <a:r>
              <a:rPr lang="en-US" sz="2800" b="1" dirty="0" smtClean="0">
                <a:latin typeface="Arial" pitchFamily="34" charset="0"/>
                <a:cs typeface="Arial" pitchFamily="34" charset="0"/>
              </a:rPr>
              <a:t>a player leaves the field as part of </a:t>
            </a:r>
            <a:r>
              <a:rPr lang="en-US" sz="2800" b="1" dirty="0" smtClean="0">
                <a:latin typeface="Arial" pitchFamily="34" charset="0"/>
                <a:cs typeface="Arial" pitchFamily="34" charset="0"/>
              </a:rPr>
              <a:t>normal play </a:t>
            </a:r>
            <a:r>
              <a:rPr lang="en-US" sz="2800" b="1" dirty="0" smtClean="0">
                <a:latin typeface="Arial" pitchFamily="34" charset="0"/>
                <a:cs typeface="Arial" pitchFamily="34" charset="0"/>
              </a:rPr>
              <a:t>and commits the offense against </a:t>
            </a:r>
            <a:r>
              <a:rPr lang="en-US" sz="2800" b="1" dirty="0" smtClean="0">
                <a:latin typeface="Arial" pitchFamily="34" charset="0"/>
                <a:cs typeface="Arial" pitchFamily="34" charset="0"/>
              </a:rPr>
              <a:t>an opposing </a:t>
            </a:r>
            <a:r>
              <a:rPr lang="en-US" sz="2800" b="1" dirty="0" smtClean="0">
                <a:latin typeface="Arial" pitchFamily="34" charset="0"/>
                <a:cs typeface="Arial" pitchFamily="34" charset="0"/>
              </a:rPr>
              <a:t>player – restart is an IFK or DFK (determined by the offense) </a:t>
            </a:r>
            <a:r>
              <a:rPr lang="en-US" sz="2800" b="1" dirty="0">
                <a:latin typeface="Arial" pitchFamily="34" charset="0"/>
                <a:cs typeface="Arial" pitchFamily="34" charset="0"/>
              </a:rPr>
              <a:t>taken on the boundary line nearest </a:t>
            </a:r>
            <a:r>
              <a:rPr lang="en-US" sz="2800" b="1" dirty="0" smtClean="0">
                <a:latin typeface="Arial" pitchFamily="34" charset="0"/>
                <a:cs typeface="Arial" pitchFamily="34" charset="0"/>
              </a:rPr>
              <a:t> to where </a:t>
            </a:r>
            <a:r>
              <a:rPr lang="en-US" sz="2800" b="1" dirty="0">
                <a:latin typeface="Arial" pitchFamily="34" charset="0"/>
                <a:cs typeface="Arial" pitchFamily="34" charset="0"/>
              </a:rPr>
              <a:t>the offense occurred. </a:t>
            </a:r>
            <a:r>
              <a:rPr lang="en-US" sz="2800" b="1" dirty="0" smtClean="0">
                <a:latin typeface="Arial" pitchFamily="34" charset="0"/>
                <a:cs typeface="Arial" pitchFamily="34" charset="0"/>
              </a:rPr>
              <a:t> </a:t>
            </a:r>
            <a:endParaRPr lang="en-US" sz="2800" b="1" dirty="0" smtClean="0">
              <a:latin typeface="Arial" pitchFamily="34" charset="0"/>
              <a:cs typeface="Arial" pitchFamily="34" charset="0"/>
            </a:endParaRPr>
          </a:p>
          <a:p>
            <a:pPr marL="914400" lvl="1" indent="-457200">
              <a:spcAft>
                <a:spcPts val="600"/>
              </a:spcAft>
              <a:buFont typeface="Wingdings" panose="05000000000000000000" pitchFamily="2" charset="2"/>
              <a:buChar char="§"/>
            </a:pPr>
            <a:r>
              <a:rPr lang="en-US" sz="2800" b="1" dirty="0" smtClean="0">
                <a:latin typeface="Arial" pitchFamily="34" charset="0"/>
                <a:cs typeface="Arial" pitchFamily="34" charset="0"/>
              </a:rPr>
              <a:t>For </a:t>
            </a:r>
            <a:r>
              <a:rPr lang="en-US" sz="2800" b="1" dirty="0" smtClean="0">
                <a:latin typeface="Arial" pitchFamily="34" charset="0"/>
                <a:cs typeface="Arial" pitchFamily="34" charset="0"/>
              </a:rPr>
              <a:t>DFK offenses, a penalty kick is awarded if this is within the offender’s penalty area.</a:t>
            </a:r>
            <a:endParaRPr lang="en-US" sz="2800" b="1" dirty="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76200" y="228600"/>
            <a:ext cx="8991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bg1"/>
                </a:solidFill>
                <a:latin typeface="Arial" pitchFamily="34" charset="0"/>
                <a:cs typeface="Arial" pitchFamily="34" charset="0"/>
              </a:rPr>
              <a:t>Misconduct </a:t>
            </a:r>
            <a:r>
              <a:rPr lang="en-US" b="1" dirty="0" smtClean="0">
                <a:solidFill>
                  <a:schemeClr val="bg1"/>
                </a:solidFill>
                <a:latin typeface="Arial" pitchFamily="34" charset="0"/>
                <a:cs typeface="Arial" pitchFamily="34" charset="0"/>
              </a:rPr>
              <a:t>Restarts</a:t>
            </a:r>
            <a:endParaRPr lang="en-US"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989468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304800" y="1740456"/>
            <a:ext cx="8610600" cy="3816429"/>
          </a:xfrm>
          <a:prstGeom prst="rect">
            <a:avLst/>
          </a:prstGeom>
        </p:spPr>
        <p:txBody>
          <a:bodyPr wrap="square">
            <a:spAutoFit/>
          </a:bodyPr>
          <a:lstStyle/>
          <a:p>
            <a:pPr>
              <a:spcAft>
                <a:spcPts val="600"/>
              </a:spcAft>
            </a:pPr>
            <a:r>
              <a:rPr lang="en-US" sz="2800" b="1" dirty="0" smtClean="0">
                <a:latin typeface="Arial" pitchFamily="34" charset="0"/>
                <a:cs typeface="Arial" pitchFamily="34" charset="0"/>
              </a:rPr>
              <a:t>When the </a:t>
            </a:r>
            <a:r>
              <a:rPr lang="en-US" sz="2800" b="1" dirty="0" smtClean="0">
                <a:latin typeface="Arial" pitchFamily="34" charset="0"/>
                <a:cs typeface="Arial" pitchFamily="34" charset="0"/>
              </a:rPr>
              <a:t>ball is </a:t>
            </a:r>
            <a:r>
              <a:rPr lang="en-US" sz="2800" b="1" dirty="0" smtClean="0">
                <a:solidFill>
                  <a:srgbClr val="FF0000"/>
                </a:solidFill>
                <a:latin typeface="Arial" pitchFamily="34" charset="0"/>
                <a:cs typeface="Arial" pitchFamily="34" charset="0"/>
              </a:rPr>
              <a:t>in play </a:t>
            </a:r>
            <a:r>
              <a:rPr lang="en-US" sz="2800" b="1" dirty="0" smtClean="0">
                <a:latin typeface="Arial" pitchFamily="34" charset="0"/>
                <a:cs typeface="Arial" pitchFamily="34" charset="0"/>
              </a:rPr>
              <a:t>and a player commits an offense outside the field of play</a:t>
            </a:r>
            <a:r>
              <a:rPr lang="en-US" sz="2800" b="1" dirty="0" smtClean="0">
                <a:latin typeface="Arial" pitchFamily="34" charset="0"/>
                <a:cs typeface="Arial" pitchFamily="34" charset="0"/>
              </a:rPr>
              <a:t>:</a:t>
            </a:r>
          </a:p>
          <a:p>
            <a:pPr>
              <a:spcAft>
                <a:spcPts val="600"/>
              </a:spcAft>
            </a:pPr>
            <a:endParaRPr lang="en-US" sz="1200" b="1" dirty="0" smtClean="0">
              <a:latin typeface="Arial" pitchFamily="34" charset="0"/>
              <a:cs typeface="Arial" pitchFamily="34" charset="0"/>
            </a:endParaRPr>
          </a:p>
          <a:p>
            <a:pPr marL="914400" lvl="1" indent="-457200">
              <a:spcAft>
                <a:spcPts val="600"/>
              </a:spcAft>
              <a:buFont typeface="Wingdings" panose="05000000000000000000" pitchFamily="2" charset="2"/>
              <a:buChar char="§"/>
            </a:pPr>
            <a:r>
              <a:rPr lang="en-US" sz="2800" b="1" dirty="0" smtClean="0">
                <a:latin typeface="Arial" pitchFamily="34" charset="0"/>
                <a:cs typeface="Arial" pitchFamily="34" charset="0"/>
              </a:rPr>
              <a:t>if the player is already off the field – restart is a dropped ball</a:t>
            </a:r>
            <a:r>
              <a:rPr lang="en-US" sz="2800" b="1" dirty="0" smtClean="0">
                <a:latin typeface="Arial" pitchFamily="34" charset="0"/>
                <a:cs typeface="Arial" pitchFamily="34" charset="0"/>
              </a:rPr>
              <a:t>.</a:t>
            </a:r>
          </a:p>
          <a:p>
            <a:pPr lvl="1">
              <a:spcAft>
                <a:spcPts val="600"/>
              </a:spcAft>
            </a:pPr>
            <a:endParaRPr lang="en-US" sz="1400" b="1" dirty="0" smtClean="0">
              <a:latin typeface="Arial" pitchFamily="34" charset="0"/>
              <a:cs typeface="Arial" pitchFamily="34" charset="0"/>
            </a:endParaRPr>
          </a:p>
          <a:p>
            <a:pPr marL="914400" lvl="1" indent="-457200">
              <a:spcAft>
                <a:spcPts val="600"/>
              </a:spcAft>
              <a:buFont typeface="Wingdings" panose="05000000000000000000" pitchFamily="2" charset="2"/>
              <a:buChar char="§"/>
            </a:pPr>
            <a:r>
              <a:rPr lang="en-US" sz="2800" b="1" dirty="0" smtClean="0">
                <a:latin typeface="Arial" pitchFamily="34" charset="0"/>
                <a:cs typeface="Arial" pitchFamily="34" charset="0"/>
              </a:rPr>
              <a:t>if the player leaves the field to commit the offense - restart is an IFK from </a:t>
            </a:r>
            <a:r>
              <a:rPr lang="en-US" sz="2800" b="1" dirty="0" smtClean="0">
                <a:latin typeface="Arial" pitchFamily="34" charset="0"/>
                <a:cs typeface="Arial" pitchFamily="34" charset="0"/>
              </a:rPr>
              <a:t>the position of</a:t>
            </a:r>
            <a:r>
              <a:rPr lang="en-US" sz="2800" b="1" dirty="0" smtClean="0">
                <a:latin typeface="Arial" pitchFamily="34" charset="0"/>
                <a:cs typeface="Arial" pitchFamily="34" charset="0"/>
              </a:rPr>
              <a:t> </a:t>
            </a:r>
            <a:r>
              <a:rPr lang="en-US" sz="2800" b="1" dirty="0" smtClean="0">
                <a:latin typeface="Arial" pitchFamily="34" charset="0"/>
                <a:cs typeface="Arial" pitchFamily="34" charset="0"/>
              </a:rPr>
              <a:t>the ball </a:t>
            </a:r>
            <a:r>
              <a:rPr lang="en-US" sz="2800" b="1" dirty="0" smtClean="0">
                <a:latin typeface="Arial" pitchFamily="34" charset="0"/>
                <a:cs typeface="Arial" pitchFamily="34" charset="0"/>
              </a:rPr>
              <a:t>when </a:t>
            </a:r>
            <a:r>
              <a:rPr lang="en-US" sz="2800" b="1" dirty="0" smtClean="0">
                <a:latin typeface="Arial" pitchFamily="34" charset="0"/>
                <a:cs typeface="Arial" pitchFamily="34" charset="0"/>
              </a:rPr>
              <a:t>play was stopped</a:t>
            </a:r>
            <a:r>
              <a:rPr lang="en-US" sz="2800" b="1" dirty="0" smtClean="0">
                <a:latin typeface="Arial" pitchFamily="34" charset="0"/>
                <a:cs typeface="Arial" pitchFamily="34" charset="0"/>
              </a:rPr>
              <a:t>.</a:t>
            </a:r>
            <a:endParaRPr lang="en-US" sz="2800" b="1" dirty="0" smtClean="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76200" y="228600"/>
            <a:ext cx="8991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bg1"/>
                </a:solidFill>
                <a:latin typeface="Arial" pitchFamily="34" charset="0"/>
                <a:cs typeface="Arial" pitchFamily="34" charset="0"/>
              </a:rPr>
              <a:t>Misconduct </a:t>
            </a:r>
            <a:r>
              <a:rPr lang="en-US" b="1" dirty="0" smtClean="0">
                <a:solidFill>
                  <a:schemeClr val="bg1"/>
                </a:solidFill>
                <a:latin typeface="Arial" pitchFamily="34" charset="0"/>
                <a:cs typeface="Arial" pitchFamily="34" charset="0"/>
              </a:rPr>
              <a:t>Restarts</a:t>
            </a:r>
            <a:endParaRPr lang="en-US"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018080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556962" y="1404640"/>
            <a:ext cx="8282238" cy="4678204"/>
          </a:xfrm>
          <a:prstGeom prst="rect">
            <a:avLst/>
          </a:prstGeom>
        </p:spPr>
        <p:txBody>
          <a:bodyPr wrap="square">
            <a:spAutoFit/>
          </a:bodyPr>
          <a:lstStyle/>
          <a:p>
            <a:pPr>
              <a:spcAft>
                <a:spcPts val="600"/>
              </a:spcAft>
            </a:pPr>
            <a:r>
              <a:rPr lang="en-US" sz="2400" b="1" dirty="0">
                <a:latin typeface="Arial" pitchFamily="34" charset="0"/>
                <a:cs typeface="Arial" pitchFamily="34" charset="0"/>
              </a:rPr>
              <a:t>When the ball is </a:t>
            </a:r>
            <a:r>
              <a:rPr lang="en-US" sz="2400" b="1" dirty="0">
                <a:solidFill>
                  <a:srgbClr val="FF0000"/>
                </a:solidFill>
                <a:latin typeface="Arial" pitchFamily="34" charset="0"/>
                <a:cs typeface="Arial" pitchFamily="34" charset="0"/>
              </a:rPr>
              <a:t>in play </a:t>
            </a:r>
            <a:r>
              <a:rPr lang="en-US" sz="2400" b="1" dirty="0">
                <a:latin typeface="Arial" pitchFamily="34" charset="0"/>
                <a:cs typeface="Arial" pitchFamily="34" charset="0"/>
              </a:rPr>
              <a:t>and a </a:t>
            </a:r>
            <a:r>
              <a:rPr lang="en-US" sz="2400" b="1" dirty="0" smtClean="0">
                <a:latin typeface="Arial" pitchFamily="34" charset="0"/>
                <a:cs typeface="Arial" pitchFamily="34" charset="0"/>
              </a:rPr>
              <a:t>player, substitute or substituted player throws an object at an opponent or any other person the referee must stop play.  Keep in mind that this means any object including the ball.</a:t>
            </a:r>
          </a:p>
          <a:p>
            <a:pPr marL="346075" indent="-346075">
              <a:spcAft>
                <a:spcPts val="600"/>
              </a:spcAft>
              <a:buFont typeface="Wingdings" panose="05000000000000000000" pitchFamily="2" charset="2"/>
              <a:buChar char="v"/>
            </a:pPr>
            <a:endParaRPr lang="en-US" sz="1400" b="1" dirty="0">
              <a:latin typeface="Arial" pitchFamily="34" charset="0"/>
              <a:cs typeface="Arial" pitchFamily="34" charset="0"/>
            </a:endParaRPr>
          </a:p>
          <a:p>
            <a:pPr marL="346075" indent="-346075">
              <a:spcAft>
                <a:spcPts val="600"/>
              </a:spcAft>
              <a:buFont typeface="Wingdings" panose="05000000000000000000" pitchFamily="2" charset="2"/>
              <a:buChar char="v"/>
            </a:pPr>
            <a:r>
              <a:rPr lang="en-US" sz="2400" b="1" dirty="0" smtClean="0">
                <a:latin typeface="Arial" pitchFamily="34" charset="0"/>
                <a:cs typeface="Arial" pitchFamily="34" charset="0"/>
              </a:rPr>
              <a:t>If </a:t>
            </a:r>
            <a:r>
              <a:rPr lang="en-US" sz="2400" b="1" dirty="0" smtClean="0">
                <a:latin typeface="Arial" pitchFamily="34" charset="0"/>
                <a:cs typeface="Arial" pitchFamily="34" charset="0"/>
              </a:rPr>
              <a:t>a player on or off the field throws </a:t>
            </a:r>
            <a:r>
              <a:rPr lang="en-US" sz="2400" b="1" dirty="0" smtClean="0">
                <a:latin typeface="Arial" pitchFamily="34" charset="0"/>
                <a:cs typeface="Arial" pitchFamily="34" charset="0"/>
              </a:rPr>
              <a:t>an object at an </a:t>
            </a:r>
            <a:r>
              <a:rPr lang="en-US" sz="2400" b="1" dirty="0" smtClean="0">
                <a:latin typeface="Arial" pitchFamily="34" charset="0"/>
                <a:cs typeface="Arial" pitchFamily="34" charset="0"/>
              </a:rPr>
              <a:t>opponent on the field </a:t>
            </a:r>
            <a:r>
              <a:rPr lang="en-US" sz="2400" b="1" dirty="0" smtClean="0">
                <a:latin typeface="Arial" pitchFamily="34" charset="0"/>
                <a:cs typeface="Arial" pitchFamily="34" charset="0"/>
              </a:rPr>
              <a:t> of play – </a:t>
            </a:r>
            <a:r>
              <a:rPr lang="en-US" sz="2400" b="1" dirty="0" smtClean="0">
                <a:latin typeface="Arial" pitchFamily="34" charset="0"/>
                <a:cs typeface="Arial" pitchFamily="34" charset="0"/>
              </a:rPr>
              <a:t>restart is a DFK (or PK) taken where the opponent was or would have been struck</a:t>
            </a:r>
            <a:r>
              <a:rPr lang="en-US" sz="2400" b="1" dirty="0" smtClean="0">
                <a:latin typeface="Arial" pitchFamily="34" charset="0"/>
                <a:cs typeface="Arial" pitchFamily="34" charset="0"/>
              </a:rPr>
              <a:t>.</a:t>
            </a:r>
          </a:p>
          <a:p>
            <a:pPr>
              <a:spcAft>
                <a:spcPts val="600"/>
              </a:spcAft>
            </a:pPr>
            <a:endParaRPr lang="en-US" sz="1400" b="1" dirty="0" smtClean="0">
              <a:latin typeface="Arial" pitchFamily="34" charset="0"/>
              <a:cs typeface="Arial" pitchFamily="34" charset="0"/>
            </a:endParaRPr>
          </a:p>
          <a:p>
            <a:pPr marL="346075" indent="-346075">
              <a:spcAft>
                <a:spcPts val="600"/>
              </a:spcAft>
              <a:buFont typeface="Wingdings" panose="05000000000000000000" pitchFamily="2" charset="2"/>
              <a:buChar char="v"/>
            </a:pPr>
            <a:r>
              <a:rPr lang="en-US" sz="2400" b="1" dirty="0">
                <a:latin typeface="Arial" pitchFamily="34" charset="0"/>
                <a:cs typeface="Arial" pitchFamily="34" charset="0"/>
              </a:rPr>
              <a:t>If a player on </a:t>
            </a:r>
            <a:r>
              <a:rPr lang="en-US" sz="2400" b="1" dirty="0" smtClean="0">
                <a:latin typeface="Arial" pitchFamily="34" charset="0"/>
                <a:cs typeface="Arial" pitchFamily="34" charset="0"/>
              </a:rPr>
              <a:t>the </a:t>
            </a:r>
            <a:r>
              <a:rPr lang="en-US" sz="2400" b="1" dirty="0" smtClean="0">
                <a:latin typeface="Arial" pitchFamily="34" charset="0"/>
                <a:cs typeface="Arial" pitchFamily="34" charset="0"/>
              </a:rPr>
              <a:t>field throws an object at any person outside the </a:t>
            </a:r>
            <a:r>
              <a:rPr lang="en-US" sz="2400" b="1" dirty="0" smtClean="0">
                <a:latin typeface="Arial" pitchFamily="34" charset="0"/>
                <a:cs typeface="Arial" pitchFamily="34" charset="0"/>
              </a:rPr>
              <a:t>field </a:t>
            </a:r>
            <a:r>
              <a:rPr lang="en-US" sz="2400" b="1" dirty="0" smtClean="0">
                <a:latin typeface="Arial" pitchFamily="34" charset="0"/>
                <a:cs typeface="Arial" pitchFamily="34" charset="0"/>
              </a:rPr>
              <a:t> of play - </a:t>
            </a:r>
            <a:r>
              <a:rPr lang="en-US" sz="2400" b="1" dirty="0" smtClean="0">
                <a:latin typeface="Arial" pitchFamily="34" charset="0"/>
                <a:cs typeface="Arial" pitchFamily="34" charset="0"/>
              </a:rPr>
              <a:t>restart </a:t>
            </a:r>
            <a:r>
              <a:rPr lang="en-US" sz="2400" b="1" dirty="0">
                <a:latin typeface="Arial" pitchFamily="34" charset="0"/>
                <a:cs typeface="Arial" pitchFamily="34" charset="0"/>
              </a:rPr>
              <a:t>is </a:t>
            </a:r>
            <a:r>
              <a:rPr lang="en-US" sz="2400" b="1" dirty="0" smtClean="0">
                <a:latin typeface="Arial" pitchFamily="34" charset="0"/>
                <a:cs typeface="Arial" pitchFamily="34" charset="0"/>
              </a:rPr>
              <a:t>an </a:t>
            </a:r>
            <a:r>
              <a:rPr lang="en-US" sz="2400" b="1" dirty="0" smtClean="0">
                <a:latin typeface="Arial" pitchFamily="34" charset="0"/>
                <a:cs typeface="Arial" pitchFamily="34" charset="0"/>
              </a:rPr>
              <a:t>IFK</a:t>
            </a:r>
            <a:r>
              <a:rPr lang="en-US" sz="2400"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76200" y="228600"/>
            <a:ext cx="8991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bg1"/>
                </a:solidFill>
                <a:latin typeface="Arial" pitchFamily="34" charset="0"/>
                <a:cs typeface="Arial" pitchFamily="34" charset="0"/>
              </a:rPr>
              <a:t>Misconduct </a:t>
            </a:r>
            <a:r>
              <a:rPr lang="en-US" b="1" dirty="0" smtClean="0">
                <a:solidFill>
                  <a:schemeClr val="bg1"/>
                </a:solidFill>
                <a:latin typeface="Arial" pitchFamily="34" charset="0"/>
                <a:cs typeface="Arial" pitchFamily="34" charset="0"/>
              </a:rPr>
              <a:t>Restarts</a:t>
            </a:r>
            <a:endParaRPr lang="en-US"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050129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2" name="Rectangle 1"/>
          <p:cNvSpPr/>
          <p:nvPr/>
        </p:nvSpPr>
        <p:spPr>
          <a:xfrm>
            <a:off x="323850" y="1827580"/>
            <a:ext cx="8610600" cy="4170372"/>
          </a:xfrm>
          <a:prstGeom prst="rect">
            <a:avLst/>
          </a:prstGeom>
        </p:spPr>
        <p:txBody>
          <a:bodyPr wrap="square">
            <a:spAutoFit/>
          </a:bodyPr>
          <a:lstStyle/>
          <a:p>
            <a:pPr marL="346075" indent="-346075">
              <a:spcAft>
                <a:spcPts val="600"/>
              </a:spcAft>
              <a:buFont typeface="Wingdings" panose="05000000000000000000" pitchFamily="2" charset="2"/>
              <a:buChar char="v"/>
            </a:pPr>
            <a:r>
              <a:rPr lang="en-US" sz="2400" b="1" dirty="0" smtClean="0">
                <a:latin typeface="Arial" pitchFamily="34" charset="0"/>
                <a:cs typeface="Arial" pitchFamily="34" charset="0"/>
              </a:rPr>
              <a:t>If </a:t>
            </a:r>
            <a:r>
              <a:rPr lang="en-US" sz="2400" b="1" dirty="0">
                <a:latin typeface="Arial" pitchFamily="34" charset="0"/>
                <a:cs typeface="Arial" pitchFamily="34" charset="0"/>
              </a:rPr>
              <a:t>a </a:t>
            </a:r>
            <a:r>
              <a:rPr lang="en-US" sz="2400" b="1" dirty="0" smtClean="0">
                <a:latin typeface="Arial" pitchFamily="34" charset="0"/>
                <a:cs typeface="Arial" pitchFamily="34" charset="0"/>
              </a:rPr>
              <a:t>substitute or substituted player throws </a:t>
            </a:r>
            <a:r>
              <a:rPr lang="en-US" sz="2400" b="1" dirty="0">
                <a:latin typeface="Arial" pitchFamily="34" charset="0"/>
                <a:cs typeface="Arial" pitchFamily="34" charset="0"/>
              </a:rPr>
              <a:t>something at </a:t>
            </a:r>
            <a:r>
              <a:rPr lang="en-US" sz="2400" b="1" dirty="0" smtClean="0">
                <a:latin typeface="Arial" pitchFamily="34" charset="0"/>
                <a:cs typeface="Arial" pitchFamily="34" charset="0"/>
              </a:rPr>
              <a:t>an opponent on the field - restart </a:t>
            </a:r>
            <a:r>
              <a:rPr lang="en-US" sz="2400" b="1" dirty="0">
                <a:latin typeface="Arial" pitchFamily="34" charset="0"/>
                <a:cs typeface="Arial" pitchFamily="34" charset="0"/>
              </a:rPr>
              <a:t>is a IFK.  </a:t>
            </a:r>
            <a:endParaRPr lang="en-US" sz="2400" b="1" dirty="0" smtClean="0">
              <a:latin typeface="Arial" pitchFamily="34" charset="0"/>
              <a:cs typeface="Arial" pitchFamily="34" charset="0"/>
            </a:endParaRPr>
          </a:p>
          <a:p>
            <a:pPr>
              <a:spcAft>
                <a:spcPts val="600"/>
              </a:spcAft>
            </a:pPr>
            <a:endParaRPr lang="en-US" sz="2400" b="1" dirty="0">
              <a:latin typeface="Arial" pitchFamily="34" charset="0"/>
              <a:cs typeface="Arial" pitchFamily="34" charset="0"/>
            </a:endParaRPr>
          </a:p>
          <a:p>
            <a:pPr marL="346075" indent="-346075">
              <a:spcAft>
                <a:spcPts val="600"/>
              </a:spcAft>
              <a:buFont typeface="Wingdings" panose="05000000000000000000" pitchFamily="2" charset="2"/>
              <a:buChar char="v"/>
            </a:pPr>
            <a:r>
              <a:rPr lang="en-US" sz="2400" b="1" dirty="0">
                <a:latin typeface="Arial" pitchFamily="34" charset="0"/>
                <a:cs typeface="Arial" pitchFamily="34" charset="0"/>
              </a:rPr>
              <a:t>If a substitute or substituted player </a:t>
            </a:r>
            <a:r>
              <a:rPr lang="en-US" sz="2400" b="1" dirty="0" smtClean="0">
                <a:latin typeface="Arial" pitchFamily="34" charset="0"/>
                <a:cs typeface="Arial" pitchFamily="34" charset="0"/>
              </a:rPr>
              <a:t>play commits misconduct off </a:t>
            </a:r>
            <a:r>
              <a:rPr lang="en-US" sz="2400" b="1" dirty="0">
                <a:latin typeface="Arial" pitchFamily="34" charset="0"/>
                <a:cs typeface="Arial" pitchFamily="34" charset="0"/>
              </a:rPr>
              <a:t>the field </a:t>
            </a:r>
            <a:r>
              <a:rPr lang="en-US" sz="2400" b="1" dirty="0" smtClean="0">
                <a:latin typeface="Arial" pitchFamily="34" charset="0"/>
                <a:cs typeface="Arial" pitchFamily="34" charset="0"/>
              </a:rPr>
              <a:t>– restart is a </a:t>
            </a:r>
            <a:r>
              <a:rPr lang="en-US" sz="2400" b="1" dirty="0">
                <a:latin typeface="Arial" pitchFamily="34" charset="0"/>
                <a:cs typeface="Arial" pitchFamily="34" charset="0"/>
              </a:rPr>
              <a:t>dropped </a:t>
            </a:r>
            <a:r>
              <a:rPr lang="en-US" sz="2400" b="1" dirty="0" smtClean="0">
                <a:latin typeface="Arial" pitchFamily="34" charset="0"/>
                <a:cs typeface="Arial" pitchFamily="34" charset="0"/>
              </a:rPr>
              <a:t>ball. </a:t>
            </a:r>
            <a:endParaRPr lang="en-US" sz="2400" b="1" dirty="0" smtClean="0">
              <a:latin typeface="Arial" pitchFamily="34" charset="0"/>
              <a:cs typeface="Arial" pitchFamily="34" charset="0"/>
            </a:endParaRPr>
          </a:p>
          <a:p>
            <a:pPr>
              <a:spcAft>
                <a:spcPts val="600"/>
              </a:spcAft>
            </a:pPr>
            <a:r>
              <a:rPr lang="en-US" sz="2400" b="1" dirty="0" smtClean="0">
                <a:latin typeface="Arial" pitchFamily="34" charset="0"/>
                <a:cs typeface="Arial" pitchFamily="34" charset="0"/>
              </a:rPr>
              <a:t>    </a:t>
            </a:r>
            <a:endParaRPr lang="en-US" sz="2400" b="1" dirty="0">
              <a:latin typeface="Arial" pitchFamily="34" charset="0"/>
              <a:cs typeface="Arial" pitchFamily="34" charset="0"/>
            </a:endParaRPr>
          </a:p>
          <a:p>
            <a:pPr marL="346075" indent="-346075">
              <a:spcAft>
                <a:spcPts val="600"/>
              </a:spcAft>
              <a:buFont typeface="Wingdings" panose="05000000000000000000" pitchFamily="2" charset="2"/>
              <a:buChar char="v"/>
            </a:pPr>
            <a:r>
              <a:rPr lang="en-US" sz="2400" b="1" dirty="0">
                <a:latin typeface="Arial" pitchFamily="34" charset="0"/>
                <a:cs typeface="Arial" pitchFamily="34" charset="0"/>
              </a:rPr>
              <a:t>If play was stopped solely </a:t>
            </a:r>
            <a:r>
              <a:rPr lang="en-US" sz="2400" b="1" dirty="0" smtClean="0">
                <a:latin typeface="Arial" pitchFamily="34" charset="0"/>
                <a:cs typeface="Arial" pitchFamily="34" charset="0"/>
              </a:rPr>
              <a:t>for misconduct </a:t>
            </a:r>
            <a:r>
              <a:rPr lang="en-US" sz="2400" b="1" dirty="0">
                <a:latin typeface="Arial" pitchFamily="34" charset="0"/>
                <a:cs typeface="Arial" pitchFamily="34" charset="0"/>
              </a:rPr>
              <a:t>committed on the </a:t>
            </a:r>
            <a:r>
              <a:rPr lang="en-US" sz="2400" b="1" dirty="0" smtClean="0">
                <a:latin typeface="Arial" pitchFamily="34" charset="0"/>
                <a:cs typeface="Arial" pitchFamily="34" charset="0"/>
              </a:rPr>
              <a:t>field by a player against another player - restart </a:t>
            </a:r>
            <a:r>
              <a:rPr lang="en-US" sz="2400" b="1" dirty="0">
                <a:latin typeface="Arial" pitchFamily="34" charset="0"/>
                <a:cs typeface="Arial" pitchFamily="34" charset="0"/>
              </a:rPr>
              <a:t>is an IFK from the location of the </a:t>
            </a:r>
            <a:r>
              <a:rPr lang="en-US" sz="2400" b="1" dirty="0" smtClean="0">
                <a:latin typeface="Arial" pitchFamily="34" charset="0"/>
                <a:cs typeface="Arial" pitchFamily="34" charset="0"/>
              </a:rPr>
              <a:t>misconduct. </a:t>
            </a:r>
            <a:endParaRPr lang="en-US" sz="2400" b="1" dirty="0" smtClean="0">
              <a:latin typeface="Arial" pitchFamily="34" charset="0"/>
              <a:cs typeface="Arial" pitchFamily="34" charset="0"/>
            </a:endParaRPr>
          </a:p>
          <a:p>
            <a:pPr>
              <a:spcAft>
                <a:spcPts val="600"/>
              </a:spcAft>
            </a:pPr>
            <a:endParaRPr lang="en-US" sz="2400" b="1" dirty="0">
              <a:latin typeface="Arial" pitchFamily="34" charset="0"/>
              <a:cs typeface="Arial"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8" name="Picture 7"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76200" y="228600"/>
            <a:ext cx="8991600" cy="1066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bg1"/>
                </a:solidFill>
                <a:latin typeface="Arial" pitchFamily="34" charset="0"/>
                <a:cs typeface="Arial" pitchFamily="34" charset="0"/>
              </a:rPr>
              <a:t>Misconduct </a:t>
            </a:r>
            <a:r>
              <a:rPr lang="en-US" b="1" dirty="0" smtClean="0">
                <a:solidFill>
                  <a:schemeClr val="bg1"/>
                </a:solidFill>
                <a:latin typeface="Arial" pitchFamily="34" charset="0"/>
                <a:cs typeface="Arial" pitchFamily="34" charset="0"/>
              </a:rPr>
              <a:t>Restarts</a:t>
            </a:r>
            <a:endParaRPr lang="en-US" b="1"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898100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Coaches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pic>
        <p:nvPicPr>
          <p:cNvPr id="7172" name="Picture 4" descr="C:\Users\rmooney\Documents\Images\Grade 9\_57R154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508"/>
          <a:stretch/>
        </p:blipFill>
        <p:spPr bwMode="auto">
          <a:xfrm>
            <a:off x="5986130" y="4602125"/>
            <a:ext cx="3102935" cy="1758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1219200"/>
            <a:ext cx="8534400" cy="3108543"/>
          </a:xfrm>
          <a:prstGeom prst="rect">
            <a:avLst/>
          </a:prstGeom>
        </p:spPr>
        <p:txBody>
          <a:bodyPr wrap="square">
            <a:spAutoFit/>
          </a:bodyPr>
          <a:lstStyle/>
          <a:p>
            <a:r>
              <a:rPr lang="en-US" sz="2800" b="1" dirty="0">
                <a:latin typeface="Arial" panose="020B0604020202020204" pitchFamily="34" charset="0"/>
                <a:cs typeface="Arial" pitchFamily="34" charset="0"/>
              </a:rPr>
              <a:t>Although the Laws of the Game do not permit team officials being shown cards for misconduct, if play is stopped for the purpose of dealing with a coach or other team official who is acting irresponsibly, play is resumed with a dropped ball from the location of the ball when play was stopped.  </a:t>
            </a:r>
          </a:p>
        </p:txBody>
      </p:sp>
      <p:sp>
        <p:nvSpPr>
          <p:cNvPr id="3" name="Rectangle 2"/>
          <p:cNvSpPr/>
          <p:nvPr/>
        </p:nvSpPr>
        <p:spPr>
          <a:xfrm>
            <a:off x="304800" y="4572000"/>
            <a:ext cx="5681330" cy="1815882"/>
          </a:xfrm>
          <a:prstGeom prst="rect">
            <a:avLst/>
          </a:prstGeom>
        </p:spPr>
        <p:txBody>
          <a:bodyPr wrap="square">
            <a:spAutoFit/>
          </a:bodyPr>
          <a:lstStyle/>
          <a:p>
            <a:pPr>
              <a:defRPr/>
            </a:pPr>
            <a:r>
              <a:rPr lang="en-US" sz="2800" b="1" dirty="0" smtClean="0">
                <a:solidFill>
                  <a:srgbClr val="FF0000"/>
                </a:solidFill>
                <a:latin typeface="Arial" panose="020B0604020202020204" pitchFamily="34" charset="0"/>
                <a:cs typeface="Arial" panose="020B0604020202020204" pitchFamily="34" charset="0"/>
              </a:rPr>
              <a:t>Local </a:t>
            </a:r>
            <a:r>
              <a:rPr lang="en-US" sz="2800" b="1" dirty="0">
                <a:solidFill>
                  <a:srgbClr val="FF0000"/>
                </a:solidFill>
                <a:latin typeface="Arial" panose="020B0604020202020204" pitchFamily="34" charset="0"/>
                <a:cs typeface="Arial" panose="020B0604020202020204" pitchFamily="34" charset="0"/>
              </a:rPr>
              <a:t>rules of competition </a:t>
            </a:r>
            <a:r>
              <a:rPr lang="en-US" sz="2800" b="1" dirty="0" smtClean="0">
                <a:solidFill>
                  <a:srgbClr val="FF0000"/>
                </a:solidFill>
                <a:latin typeface="Arial" panose="020B0604020202020204" pitchFamily="34" charset="0"/>
                <a:cs typeface="Arial" panose="020B0604020202020204" pitchFamily="34" charset="0"/>
              </a:rPr>
              <a:t>as to the </a:t>
            </a:r>
            <a:r>
              <a:rPr lang="en-US" sz="2800" b="1" dirty="0">
                <a:solidFill>
                  <a:srgbClr val="FF0000"/>
                </a:solidFill>
                <a:latin typeface="Arial" panose="020B0604020202020204" pitchFamily="34" charset="0"/>
                <a:cs typeface="Arial" panose="020B0604020202020204" pitchFamily="34" charset="0"/>
              </a:rPr>
              <a:t>displaying </a:t>
            </a:r>
            <a:r>
              <a:rPr lang="en-US" sz="2800" b="1" dirty="0" smtClean="0">
                <a:solidFill>
                  <a:srgbClr val="FF0000"/>
                </a:solidFill>
                <a:latin typeface="Arial" panose="020B0604020202020204" pitchFamily="34" charset="0"/>
                <a:cs typeface="Arial" panose="020B0604020202020204" pitchFamily="34" charset="0"/>
              </a:rPr>
              <a:t>of cards </a:t>
            </a:r>
            <a:r>
              <a:rPr lang="en-US" sz="2800" b="1" dirty="0">
                <a:solidFill>
                  <a:srgbClr val="FF0000"/>
                </a:solidFill>
                <a:latin typeface="Arial" panose="020B0604020202020204" pitchFamily="34" charset="0"/>
                <a:cs typeface="Arial" panose="020B0604020202020204" pitchFamily="34" charset="0"/>
              </a:rPr>
              <a:t>to coaches and team officials may be allowed in some instances.  </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1" name="Picture 10"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75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371600"/>
            <a:ext cx="8077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74.  What should the referee do if a player commits persistent infringement?</a:t>
            </a:r>
          </a:p>
          <a:p>
            <a:pPr>
              <a:buFont typeface="Courier New" pitchFamily="49" charset="0"/>
              <a:buChar char="o"/>
            </a:pPr>
            <a:endParaRPr lang="en-US" sz="1800" dirty="0">
              <a:latin typeface="Arial" pitchFamily="34" charset="0"/>
              <a:cs typeface="Arial" pitchFamily="34" charset="0"/>
            </a:endParaRPr>
          </a:p>
          <a:p>
            <a:pPr marL="971550" lvl="1" indent="-514350">
              <a:buFont typeface="+mj-lt"/>
              <a:buAutoNum type="alphaUcPeriod"/>
            </a:pPr>
            <a:r>
              <a:rPr lang="en-US" sz="3200" dirty="0" smtClean="0">
                <a:latin typeface="Arial" pitchFamily="34" charset="0"/>
                <a:cs typeface="Arial" pitchFamily="34" charset="0"/>
              </a:rPr>
              <a:t>Caution and show the player a yellow card</a:t>
            </a:r>
          </a:p>
          <a:p>
            <a:pPr marL="971550" lvl="1" indent="-514350">
              <a:buFont typeface="+mj-lt"/>
              <a:buAutoNum type="alphaUcPeriod"/>
            </a:pPr>
            <a:r>
              <a:rPr lang="en-US" sz="3200" dirty="0" smtClean="0">
                <a:latin typeface="Arial" pitchFamily="34" charset="0"/>
                <a:cs typeface="Arial" pitchFamily="34" charset="0"/>
              </a:rPr>
              <a:t>Send-off and show the player a red card</a:t>
            </a:r>
          </a:p>
          <a:p>
            <a:pPr marL="971550" lvl="1" indent="-514350">
              <a:buFont typeface="+mj-lt"/>
              <a:buAutoNum type="alphaUcPeriod"/>
            </a:pPr>
            <a:r>
              <a:rPr lang="en-US" sz="3200" dirty="0" smtClean="0">
                <a:latin typeface="Arial" pitchFamily="34" charset="0"/>
                <a:cs typeface="Arial" pitchFamily="34" charset="0"/>
              </a:rPr>
              <a:t>Verbally warn the player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72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chemeClr val="bg1"/>
                </a:solidFill>
                <a:latin typeface="Arial" pitchFamily="34" charset="0"/>
                <a:cs typeface="Arial" pitchFamily="34" charset="0"/>
              </a:rPr>
              <a:t>Cautionable Offenses</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930618" y="2743200"/>
            <a:ext cx="8289582" cy="3505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2600" b="1" dirty="0" smtClean="0">
                <a:solidFill>
                  <a:srgbClr val="FF0000"/>
                </a:solidFill>
                <a:latin typeface="Arial Black" panose="020B0A04020102020204" pitchFamily="34" charset="0"/>
                <a:cs typeface="Arial" pitchFamily="34" charset="0"/>
              </a:rPr>
              <a:t>F</a:t>
            </a:r>
            <a:r>
              <a:rPr lang="en-US" sz="2600" b="1" dirty="0" smtClean="0">
                <a:latin typeface="Arial" pitchFamily="34" charset="0"/>
                <a:cs typeface="Arial" pitchFamily="34" charset="0"/>
              </a:rPr>
              <a:t>ails </a:t>
            </a:r>
            <a:r>
              <a:rPr lang="en-US" sz="2600" b="1" dirty="0">
                <a:latin typeface="Arial" pitchFamily="34" charset="0"/>
                <a:cs typeface="Arial" pitchFamily="34" charset="0"/>
              </a:rPr>
              <a:t>to respect </a:t>
            </a:r>
            <a:r>
              <a:rPr lang="en-US" sz="2600" b="1" dirty="0" smtClean="0">
                <a:latin typeface="Arial" pitchFamily="34" charset="0"/>
                <a:cs typeface="Arial" pitchFamily="34" charset="0"/>
              </a:rPr>
              <a:t>required </a:t>
            </a:r>
            <a:r>
              <a:rPr lang="en-US" sz="2600" b="1" dirty="0" smtClean="0">
                <a:latin typeface="Arial" pitchFamily="34" charset="0"/>
                <a:cs typeface="Arial" pitchFamily="34" charset="0"/>
              </a:rPr>
              <a:t>distance </a:t>
            </a:r>
          </a:p>
          <a:p>
            <a:pPr>
              <a:buFont typeface="Wingdings" panose="05000000000000000000" pitchFamily="2" charset="2"/>
              <a:buChar char="§"/>
            </a:pPr>
            <a:r>
              <a:rPr lang="en-US" sz="2600" b="1" dirty="0" smtClean="0">
                <a:solidFill>
                  <a:srgbClr val="FF0000"/>
                </a:solidFill>
                <a:latin typeface="Arial Black" panose="020B0A04020102020204" pitchFamily="34" charset="0"/>
                <a:cs typeface="Arial" pitchFamily="34" charset="0"/>
              </a:rPr>
              <a:t>E</a:t>
            </a:r>
            <a:r>
              <a:rPr lang="en-US" sz="2600" b="1" dirty="0" smtClean="0">
                <a:latin typeface="Arial" pitchFamily="34" charset="0"/>
                <a:cs typeface="Arial" pitchFamily="34" charset="0"/>
              </a:rPr>
              <a:t>nters </a:t>
            </a:r>
            <a:r>
              <a:rPr lang="en-US" sz="2600" b="1" dirty="0" smtClean="0">
                <a:latin typeface="Arial" pitchFamily="34" charset="0"/>
                <a:cs typeface="Arial" pitchFamily="34" charset="0"/>
              </a:rPr>
              <a:t>or </a:t>
            </a:r>
            <a:r>
              <a:rPr lang="en-US" sz="2600" b="1" dirty="0" smtClean="0">
                <a:latin typeface="Arial" pitchFamily="34" charset="0"/>
                <a:cs typeface="Arial" pitchFamily="34" charset="0"/>
              </a:rPr>
              <a:t>re-enters </a:t>
            </a:r>
            <a:r>
              <a:rPr lang="en-US" sz="2600" b="1" dirty="0" smtClean="0">
                <a:latin typeface="Arial" pitchFamily="34" charset="0"/>
                <a:cs typeface="Arial" pitchFamily="34" charset="0"/>
              </a:rPr>
              <a:t>field without </a:t>
            </a:r>
            <a:r>
              <a:rPr lang="en-US" sz="2600" b="1" dirty="0" smtClean="0">
                <a:latin typeface="Arial" pitchFamily="34" charset="0"/>
                <a:cs typeface="Arial" pitchFamily="34" charset="0"/>
              </a:rPr>
              <a:t> permission</a:t>
            </a:r>
            <a:endParaRPr lang="en-US" sz="2600" b="1" dirty="0" smtClean="0">
              <a:latin typeface="Arial" pitchFamily="34" charset="0"/>
              <a:cs typeface="Arial" pitchFamily="34" charset="0"/>
            </a:endParaRPr>
          </a:p>
          <a:p>
            <a:pPr>
              <a:buFont typeface="Wingdings" panose="05000000000000000000" pitchFamily="2" charset="2"/>
              <a:buChar char="§"/>
            </a:pPr>
            <a:r>
              <a:rPr lang="en-US" sz="2600" b="1" dirty="0">
                <a:solidFill>
                  <a:srgbClr val="FF0000"/>
                </a:solidFill>
                <a:latin typeface="Arial Black" panose="020B0A04020102020204" pitchFamily="34" charset="0"/>
                <a:cs typeface="Arial" pitchFamily="34" charset="0"/>
              </a:rPr>
              <a:t>D</a:t>
            </a:r>
            <a:r>
              <a:rPr lang="en-US" sz="2600" b="1" dirty="0">
                <a:latin typeface="Arial" pitchFamily="34" charset="0"/>
                <a:cs typeface="Arial" pitchFamily="34" charset="0"/>
              </a:rPr>
              <a:t>eliberately leaves field without permission</a:t>
            </a:r>
          </a:p>
          <a:p>
            <a:pPr>
              <a:buFont typeface="Wingdings" panose="05000000000000000000" pitchFamily="2" charset="2"/>
              <a:buChar char="§"/>
            </a:pPr>
            <a:r>
              <a:rPr lang="en-US" sz="2600" b="1" dirty="0" smtClean="0">
                <a:solidFill>
                  <a:srgbClr val="FF0000"/>
                </a:solidFill>
                <a:latin typeface="Arial Black" panose="020B0A04020102020204" pitchFamily="34" charset="0"/>
                <a:cs typeface="Arial" pitchFamily="34" charset="0"/>
              </a:rPr>
              <a:t>D</a:t>
            </a:r>
            <a:r>
              <a:rPr lang="en-US" sz="2600" b="1" dirty="0" smtClean="0">
                <a:latin typeface="Arial" pitchFamily="34" charset="0"/>
                <a:cs typeface="Arial" pitchFamily="34" charset="0"/>
              </a:rPr>
              <a:t>issent </a:t>
            </a:r>
            <a:r>
              <a:rPr lang="en-US" sz="2600" b="1" dirty="0">
                <a:latin typeface="Arial" pitchFamily="34" charset="0"/>
                <a:cs typeface="Arial" pitchFamily="34" charset="0"/>
              </a:rPr>
              <a:t>by word or </a:t>
            </a:r>
            <a:r>
              <a:rPr lang="en-US" sz="2600" b="1" dirty="0" smtClean="0">
                <a:latin typeface="Arial" pitchFamily="34" charset="0"/>
                <a:cs typeface="Arial" pitchFamily="34" charset="0"/>
              </a:rPr>
              <a:t>action</a:t>
            </a:r>
          </a:p>
          <a:p>
            <a:pPr>
              <a:buFont typeface="Wingdings" panose="05000000000000000000" pitchFamily="2" charset="2"/>
              <a:buChar char="§"/>
            </a:pPr>
            <a:r>
              <a:rPr lang="en-US" sz="2600" b="1" dirty="0" smtClean="0">
                <a:solidFill>
                  <a:srgbClr val="FF0000"/>
                </a:solidFill>
                <a:latin typeface="Arial Black" panose="020B0A04020102020204" pitchFamily="34" charset="0"/>
                <a:cs typeface="Arial" pitchFamily="34" charset="0"/>
              </a:rPr>
              <a:t>D</a:t>
            </a:r>
            <a:r>
              <a:rPr lang="en-US" sz="2600" b="1" dirty="0" smtClean="0">
                <a:latin typeface="Arial" pitchFamily="34" charset="0"/>
                <a:cs typeface="Arial" pitchFamily="34" charset="0"/>
              </a:rPr>
              <a:t>elays </a:t>
            </a:r>
            <a:r>
              <a:rPr lang="en-US" sz="2600" b="1" dirty="0" smtClean="0">
                <a:latin typeface="Arial" pitchFamily="34" charset="0"/>
                <a:cs typeface="Arial" pitchFamily="34" charset="0"/>
              </a:rPr>
              <a:t>the restart </a:t>
            </a:r>
            <a:r>
              <a:rPr lang="en-US" sz="2600" b="1" dirty="0">
                <a:latin typeface="Arial" pitchFamily="34" charset="0"/>
                <a:cs typeface="Arial" pitchFamily="34" charset="0"/>
              </a:rPr>
              <a:t>of </a:t>
            </a:r>
            <a:r>
              <a:rPr lang="en-US" sz="2600" b="1" dirty="0" smtClean="0">
                <a:latin typeface="Arial" pitchFamily="34" charset="0"/>
                <a:cs typeface="Arial" pitchFamily="34" charset="0"/>
              </a:rPr>
              <a:t>play</a:t>
            </a:r>
          </a:p>
          <a:p>
            <a:pPr>
              <a:buFont typeface="Wingdings" panose="05000000000000000000" pitchFamily="2" charset="2"/>
              <a:buChar char="§"/>
            </a:pPr>
            <a:r>
              <a:rPr lang="en-US" sz="2600" b="1" dirty="0" smtClean="0">
                <a:solidFill>
                  <a:srgbClr val="FF0000"/>
                </a:solidFill>
                <a:latin typeface="Arial Black" panose="020B0A04020102020204" pitchFamily="34" charset="0"/>
                <a:cs typeface="Arial" pitchFamily="34" charset="0"/>
              </a:rPr>
              <a:t>U</a:t>
            </a:r>
            <a:r>
              <a:rPr lang="en-US" sz="2600" b="1" dirty="0" smtClean="0">
                <a:latin typeface="Arial" pitchFamily="34" charset="0"/>
                <a:cs typeface="Arial" pitchFamily="34" charset="0"/>
              </a:rPr>
              <a:t>nsporting </a:t>
            </a:r>
            <a:r>
              <a:rPr lang="en-US" sz="2600" b="1" dirty="0" smtClean="0">
                <a:latin typeface="Arial" pitchFamily="34" charset="0"/>
                <a:cs typeface="Arial" pitchFamily="34" charset="0"/>
              </a:rPr>
              <a:t>behavior</a:t>
            </a:r>
          </a:p>
          <a:p>
            <a:pPr>
              <a:buFont typeface="Wingdings" panose="05000000000000000000" pitchFamily="2" charset="2"/>
              <a:buChar char="§"/>
            </a:pPr>
            <a:r>
              <a:rPr lang="en-US" sz="2600" b="1" dirty="0" smtClean="0">
                <a:solidFill>
                  <a:srgbClr val="FF0000"/>
                </a:solidFill>
                <a:latin typeface="Arial Black" panose="020B0A04020102020204" pitchFamily="34" charset="0"/>
                <a:cs typeface="Arial" pitchFamily="34" charset="0"/>
              </a:rPr>
              <a:t>P</a:t>
            </a:r>
            <a:r>
              <a:rPr lang="en-US" sz="2600" b="1" dirty="0" smtClean="0">
                <a:latin typeface="Arial" pitchFamily="34" charset="0"/>
                <a:cs typeface="Arial" pitchFamily="34" charset="0"/>
              </a:rPr>
              <a:t>ersistently infringes the Laws of the Game </a:t>
            </a:r>
            <a:endParaRPr lang="en-US" sz="2600" b="1" dirty="0">
              <a:latin typeface="Arial" pitchFamily="34" charset="0"/>
              <a:cs typeface="Arial" pitchFamily="34" charset="0"/>
            </a:endParaRPr>
          </a:p>
        </p:txBody>
      </p:sp>
      <p:sp>
        <p:nvSpPr>
          <p:cNvPr id="2" name="Rectangle 1"/>
          <p:cNvSpPr/>
          <p:nvPr/>
        </p:nvSpPr>
        <p:spPr>
          <a:xfrm>
            <a:off x="457200" y="1302603"/>
            <a:ext cx="8229600" cy="1292662"/>
          </a:xfrm>
          <a:prstGeom prst="rect">
            <a:avLst/>
          </a:prstGeom>
        </p:spPr>
        <p:txBody>
          <a:bodyPr wrap="square">
            <a:spAutoFit/>
          </a:bodyPr>
          <a:lstStyle/>
          <a:p>
            <a:r>
              <a:rPr lang="en-US" sz="2600" b="1" dirty="0">
                <a:latin typeface="Arial" panose="020B0604020202020204" pitchFamily="34" charset="0"/>
                <a:cs typeface="Arial" panose="020B0604020202020204" pitchFamily="34" charset="0"/>
              </a:rPr>
              <a:t>A player is cautioned and shown a yellow card if </a:t>
            </a:r>
            <a:r>
              <a:rPr lang="en-US" sz="2600" b="1" dirty="0" smtClean="0">
                <a:latin typeface="Arial" panose="020B0604020202020204" pitchFamily="34" charset="0"/>
                <a:cs typeface="Arial" panose="020B0604020202020204" pitchFamily="34" charset="0"/>
              </a:rPr>
              <a:t>they commit </a:t>
            </a:r>
            <a:r>
              <a:rPr lang="en-US" sz="2600" b="1" dirty="0">
                <a:latin typeface="Arial" panose="020B0604020202020204" pitchFamily="34" charset="0"/>
                <a:cs typeface="Arial" panose="020B0604020202020204" pitchFamily="34" charset="0"/>
              </a:rPr>
              <a:t>any of the following seven </a:t>
            </a:r>
            <a:r>
              <a:rPr lang="en-US" sz="2600" b="1" dirty="0" smtClean="0">
                <a:latin typeface="Arial" panose="020B0604020202020204" pitchFamily="34" charset="0"/>
                <a:cs typeface="Arial" panose="020B0604020202020204" pitchFamily="34" charset="0"/>
              </a:rPr>
              <a:t>(7) offences: </a:t>
            </a:r>
            <a:endParaRPr lang="en-US" sz="26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7655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838200" y="1371600"/>
            <a:ext cx="7696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75.  What should the referee do if a player tackles an opponent using excessive force?</a:t>
            </a:r>
          </a:p>
          <a:p>
            <a:pPr>
              <a:buFont typeface="Courier New" pitchFamily="49" charset="0"/>
              <a:buChar char="o"/>
            </a:pPr>
            <a:endParaRPr lang="en-US" sz="1800" dirty="0">
              <a:latin typeface="Arial" pitchFamily="34" charset="0"/>
              <a:cs typeface="Arial" pitchFamily="34" charset="0"/>
            </a:endParaRPr>
          </a:p>
          <a:p>
            <a:pPr marL="971550" lvl="1" indent="-514350">
              <a:buFont typeface="+mj-lt"/>
              <a:buAutoNum type="alphaUcPeriod"/>
            </a:pPr>
            <a:r>
              <a:rPr lang="en-US" sz="3200" dirty="0" smtClean="0">
                <a:latin typeface="Arial" pitchFamily="34" charset="0"/>
                <a:cs typeface="Arial" pitchFamily="34" charset="0"/>
              </a:rPr>
              <a:t>Caution and show the player a yellow card</a:t>
            </a:r>
          </a:p>
          <a:p>
            <a:pPr marL="971550" lvl="1" indent="-514350">
              <a:buFont typeface="+mj-lt"/>
              <a:buAutoNum type="alphaUcPeriod"/>
            </a:pPr>
            <a:r>
              <a:rPr lang="en-US" sz="3200" dirty="0" smtClean="0">
                <a:latin typeface="Arial" pitchFamily="34" charset="0"/>
                <a:cs typeface="Arial" pitchFamily="34" charset="0"/>
              </a:rPr>
              <a:t>Send-off and show the player a red card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79710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609600" y="1371600"/>
            <a:ext cx="8077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latin typeface="Arial" pitchFamily="34" charset="0"/>
                <a:cs typeface="Arial" pitchFamily="34" charset="0"/>
              </a:rPr>
              <a:t>76.  What should the referee do if an opponent fails to respect the required distance during a throw-in?</a:t>
            </a:r>
          </a:p>
          <a:p>
            <a:pPr>
              <a:buFont typeface="Courier New" pitchFamily="49" charset="0"/>
              <a:buChar char="o"/>
            </a:pPr>
            <a:endParaRPr lang="en-US" sz="1800" dirty="0">
              <a:latin typeface="Arial" pitchFamily="34" charset="0"/>
              <a:cs typeface="Arial" pitchFamily="34" charset="0"/>
            </a:endParaRPr>
          </a:p>
          <a:p>
            <a:pPr marL="971550" lvl="1" indent="-514350">
              <a:buFont typeface="+mj-lt"/>
              <a:buAutoNum type="alphaUcPeriod"/>
            </a:pPr>
            <a:r>
              <a:rPr lang="en-US" sz="3200" dirty="0" smtClean="0">
                <a:latin typeface="Arial" pitchFamily="34" charset="0"/>
                <a:cs typeface="Arial" pitchFamily="34" charset="0"/>
              </a:rPr>
              <a:t>Caution and show the player a yellow card</a:t>
            </a:r>
          </a:p>
          <a:p>
            <a:pPr marL="971550" lvl="1" indent="-514350">
              <a:buFont typeface="+mj-lt"/>
              <a:buAutoNum type="alphaUcPeriod"/>
            </a:pPr>
            <a:r>
              <a:rPr lang="en-US" sz="3200" dirty="0" smtClean="0">
                <a:latin typeface="Arial" pitchFamily="34" charset="0"/>
                <a:cs typeface="Arial" pitchFamily="34" charset="0"/>
              </a:rPr>
              <a:t>Send-off and show the player a red card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0386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latin typeface="Arial" pitchFamily="34" charset="0"/>
                <a:cs typeface="Arial" pitchFamily="34" charset="0"/>
              </a:rPr>
              <a:t>Review Question</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7" name="Content Placeholder 2"/>
          <p:cNvSpPr txBox="1">
            <a:spLocks/>
          </p:cNvSpPr>
          <p:nvPr/>
        </p:nvSpPr>
        <p:spPr>
          <a:xfrm>
            <a:off x="152400" y="1371600"/>
            <a:ext cx="88392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Char char="o"/>
            </a:pPr>
            <a:endParaRPr lang="en-US" dirty="0" smtClean="0">
              <a:latin typeface="Arial" pitchFamily="34" charset="0"/>
              <a:cs typeface="Arial" pitchFamily="34" charset="0"/>
            </a:endParaRPr>
          </a:p>
        </p:txBody>
      </p:sp>
      <p:sp>
        <p:nvSpPr>
          <p:cNvPr id="27" name="Content Placeholder 2"/>
          <p:cNvSpPr txBox="1">
            <a:spLocks/>
          </p:cNvSpPr>
          <p:nvPr/>
        </p:nvSpPr>
        <p:spPr>
          <a:xfrm>
            <a:off x="533400" y="1295400"/>
            <a:ext cx="8229600" cy="4876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smtClean="0">
                <a:latin typeface="Arial" pitchFamily="34" charset="0"/>
                <a:cs typeface="Arial" pitchFamily="34" charset="0"/>
              </a:rPr>
              <a:t>77.  What should the referee do if a </a:t>
            </a:r>
            <a:r>
              <a:rPr lang="en-US" sz="2800" b="1" dirty="0">
                <a:latin typeface="Arial" pitchFamily="34" charset="0"/>
                <a:cs typeface="Arial" pitchFamily="34" charset="0"/>
              </a:rPr>
              <a:t>player standing in </a:t>
            </a:r>
            <a:r>
              <a:rPr lang="en-US" sz="2800" b="1" dirty="0" smtClean="0">
                <a:latin typeface="Arial" pitchFamily="34" charset="0"/>
                <a:cs typeface="Arial" pitchFamily="34" charset="0"/>
              </a:rPr>
              <a:t>his </a:t>
            </a:r>
            <a:r>
              <a:rPr lang="en-US" sz="2800" b="1" dirty="0">
                <a:latin typeface="Arial" pitchFamily="34" charset="0"/>
                <a:cs typeface="Arial" pitchFamily="34" charset="0"/>
              </a:rPr>
              <a:t>own penalty area, who has already been cautioned and who is not the goalkeeper, punches the </a:t>
            </a:r>
            <a:r>
              <a:rPr lang="en-US" sz="2800" b="1" dirty="0" smtClean="0">
                <a:latin typeface="Arial" pitchFamily="34" charset="0"/>
                <a:cs typeface="Arial" pitchFamily="34" charset="0"/>
              </a:rPr>
              <a:t>ball away and denies </a:t>
            </a:r>
            <a:r>
              <a:rPr lang="en-US" sz="2800" b="1" dirty="0">
                <a:latin typeface="Arial" pitchFamily="34" charset="0"/>
                <a:cs typeface="Arial" pitchFamily="34" charset="0"/>
              </a:rPr>
              <a:t>an obvious </a:t>
            </a:r>
            <a:r>
              <a:rPr lang="en-US" sz="2800" b="1" dirty="0" smtClean="0">
                <a:latin typeface="Arial" pitchFamily="34" charset="0"/>
                <a:cs typeface="Arial" pitchFamily="34" charset="0"/>
              </a:rPr>
              <a:t>goal?</a:t>
            </a:r>
            <a:endParaRPr lang="en-US" sz="2800" b="1" dirty="0">
              <a:latin typeface="Arial" pitchFamily="34" charset="0"/>
              <a:cs typeface="Arial" pitchFamily="34" charset="0"/>
            </a:endParaRPr>
          </a:p>
          <a:p>
            <a:pPr>
              <a:buFont typeface="Courier New" pitchFamily="49" charset="0"/>
              <a:buChar char="o"/>
            </a:pPr>
            <a:endParaRPr lang="en-US" sz="1400" dirty="0">
              <a:latin typeface="Arial" pitchFamily="34" charset="0"/>
              <a:cs typeface="Arial" pitchFamily="34" charset="0"/>
            </a:endParaRPr>
          </a:p>
          <a:p>
            <a:pPr marL="514350" indent="-514350">
              <a:buFont typeface="+mj-lt"/>
              <a:buAutoNum type="alphaUcPeriod"/>
            </a:pPr>
            <a:r>
              <a:rPr lang="en-US" sz="2800" dirty="0" smtClean="0">
                <a:latin typeface="Arial" pitchFamily="34" charset="0"/>
                <a:cs typeface="Arial" pitchFamily="34" charset="0"/>
              </a:rPr>
              <a:t>Show the player a second yellow card and then issue a red card</a:t>
            </a:r>
          </a:p>
          <a:p>
            <a:pPr marL="514350" indent="-514350">
              <a:buFont typeface="+mj-lt"/>
              <a:buAutoNum type="alphaUcPeriod"/>
            </a:pPr>
            <a:r>
              <a:rPr lang="en-US" sz="2800" dirty="0" smtClean="0">
                <a:latin typeface="Arial" pitchFamily="34" charset="0"/>
                <a:cs typeface="Arial" pitchFamily="34" charset="0"/>
              </a:rPr>
              <a:t>Issue a red card </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9" name="Picture 8" descr="OhioSouthshirt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049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33400" y="1295400"/>
            <a:ext cx="7239000" cy="3124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600" b="1" dirty="0">
                <a:solidFill>
                  <a:srgbClr val="FF0000"/>
                </a:solidFill>
                <a:latin typeface="Arial Black" panose="020B0A04020102020204" pitchFamily="34" charset="0"/>
                <a:cs typeface="Arial" pitchFamily="34" charset="0"/>
              </a:rPr>
              <a:t>F</a:t>
            </a:r>
            <a:r>
              <a:rPr lang="en-US" sz="2600" b="1" dirty="0">
                <a:solidFill>
                  <a:srgbClr val="0000FF"/>
                </a:solidFill>
                <a:latin typeface="Arial" pitchFamily="34" charset="0"/>
                <a:cs typeface="Arial" pitchFamily="34" charset="0"/>
              </a:rPr>
              <a:t>ailure to </a:t>
            </a:r>
            <a:r>
              <a:rPr lang="en-US" sz="2600" b="1" dirty="0" smtClean="0">
                <a:solidFill>
                  <a:srgbClr val="0000FF"/>
                </a:solidFill>
                <a:latin typeface="Arial" pitchFamily="34" charset="0"/>
                <a:cs typeface="Arial" pitchFamily="34" charset="0"/>
              </a:rPr>
              <a:t>Respect </a:t>
            </a:r>
            <a:r>
              <a:rPr lang="en-US" sz="2600" b="1" dirty="0">
                <a:solidFill>
                  <a:srgbClr val="0000FF"/>
                </a:solidFill>
                <a:latin typeface="Arial" pitchFamily="34" charset="0"/>
                <a:cs typeface="Arial" pitchFamily="34" charset="0"/>
              </a:rPr>
              <a:t>the </a:t>
            </a:r>
            <a:r>
              <a:rPr lang="en-US" sz="2600" b="1" dirty="0" smtClean="0">
                <a:solidFill>
                  <a:srgbClr val="0000FF"/>
                </a:solidFill>
                <a:latin typeface="Arial" pitchFamily="34" charset="0"/>
                <a:cs typeface="Arial" pitchFamily="34" charset="0"/>
              </a:rPr>
              <a:t>Required Distance </a:t>
            </a:r>
            <a:r>
              <a:rPr lang="en-US" sz="2600" b="1" dirty="0" smtClean="0">
                <a:latin typeface="Arial" pitchFamily="34" charset="0"/>
                <a:cs typeface="Arial" pitchFamily="34" charset="0"/>
              </a:rPr>
              <a:t>–</a:t>
            </a:r>
            <a:r>
              <a:rPr lang="en-US" sz="2400" b="1" dirty="0" smtClean="0">
                <a:latin typeface="Arial" pitchFamily="34" charset="0"/>
                <a:cs typeface="Arial" pitchFamily="34" charset="0"/>
              </a:rPr>
              <a:t>Opponents are required to yield the required distance when </a:t>
            </a:r>
            <a:r>
              <a:rPr lang="en-US" sz="2400" b="1" dirty="0">
                <a:latin typeface="Arial" pitchFamily="34" charset="0"/>
                <a:cs typeface="Arial" pitchFamily="34" charset="0"/>
              </a:rPr>
              <a:t>play is restarted with a free kick, throw-in, or corner kick</a:t>
            </a:r>
            <a:r>
              <a:rPr lang="en-US" sz="2400" b="1" dirty="0" smtClean="0">
                <a:latin typeface="Arial" pitchFamily="34" charset="0"/>
                <a:cs typeface="Arial" pitchFamily="34" charset="0"/>
              </a:rPr>
              <a:t>.   </a:t>
            </a:r>
          </a:p>
          <a:p>
            <a:pPr marL="742950" lvl="2" indent="-342900"/>
            <a:r>
              <a:rPr lang="en-US" b="1" dirty="0" smtClean="0">
                <a:latin typeface="Arial" pitchFamily="34" charset="0"/>
                <a:cs typeface="Arial" pitchFamily="34" charset="0"/>
              </a:rPr>
              <a:t>Referees (and ARs) should </a:t>
            </a:r>
            <a:r>
              <a:rPr lang="en-US" b="1" dirty="0">
                <a:latin typeface="Arial" panose="020B0604020202020204" pitchFamily="34" charset="0"/>
                <a:cs typeface="Arial" panose="020B0604020202020204" pitchFamily="34" charset="0"/>
              </a:rPr>
              <a:t>be proactive </a:t>
            </a:r>
            <a:r>
              <a:rPr lang="en-US" b="1" dirty="0" smtClean="0">
                <a:latin typeface="Arial" panose="020B0604020202020204" pitchFamily="34" charset="0"/>
                <a:cs typeface="Arial" panose="020B0604020202020204" pitchFamily="34" charset="0"/>
              </a:rPr>
              <a:t>by having presence and </a:t>
            </a:r>
            <a:r>
              <a:rPr lang="en-US" b="1" dirty="0" smtClean="0">
                <a:latin typeface="Arial" panose="020B0604020202020204" pitchFamily="34" charset="0"/>
                <a:cs typeface="Arial" panose="020B0604020202020204" pitchFamily="34" charset="0"/>
              </a:rPr>
              <a:t>being </a:t>
            </a:r>
            <a:r>
              <a:rPr lang="en-US" b="1" dirty="0">
                <a:latin typeface="Arial" pitchFamily="34" charset="0"/>
                <a:cs typeface="Arial" pitchFamily="34" charset="0"/>
              </a:rPr>
              <a:t>vocal as needed. </a:t>
            </a:r>
            <a:r>
              <a:rPr lang="en-US" b="1" dirty="0" smtClean="0">
                <a:latin typeface="Arial" pitchFamily="34" charset="0"/>
                <a:cs typeface="Arial" pitchFamily="34" charset="0"/>
              </a:rPr>
              <a:t> </a:t>
            </a:r>
          </a:p>
          <a:p>
            <a:pPr marL="742950" lvl="2" indent="-342900"/>
            <a:r>
              <a:rPr lang="en-US" b="1" dirty="0" smtClean="0">
                <a:latin typeface="Arial" pitchFamily="34" charset="0"/>
                <a:cs typeface="Arial" pitchFamily="34" charset="0"/>
              </a:rPr>
              <a:t>Often, just telling the defenders to </a:t>
            </a:r>
            <a:r>
              <a:rPr lang="en-US" b="1" dirty="0" smtClean="0">
                <a:latin typeface="Arial" pitchFamily="34" charset="0"/>
                <a:cs typeface="Arial" pitchFamily="34" charset="0"/>
              </a:rPr>
              <a:t>move back is enough to prevent a caution.</a:t>
            </a:r>
            <a:endParaRPr lang="en-US" b="1" dirty="0" smtClean="0">
              <a:latin typeface="Arial" pitchFamily="34" charset="0"/>
              <a:cs typeface="Arial" pitchFamily="34" charset="0"/>
            </a:endParaRPr>
          </a:p>
        </p:txBody>
      </p:sp>
      <p:sp>
        <p:nvSpPr>
          <p:cNvPr id="10" name="Rectangle 9"/>
          <p:cNvSpPr/>
          <p:nvPr/>
        </p:nvSpPr>
        <p:spPr>
          <a:xfrm>
            <a:off x="1905000" y="5816025"/>
            <a:ext cx="5402441" cy="584775"/>
          </a:xfrm>
          <a:prstGeom prst="rect">
            <a:avLst/>
          </a:prstGeom>
        </p:spPr>
        <p:txBody>
          <a:bodyPr wrap="none">
            <a:spAutoFit/>
          </a:bodyPr>
          <a:lstStyle/>
          <a:p>
            <a:r>
              <a:rPr lang="en-US" sz="3200" b="1" dirty="0">
                <a:latin typeface="Arial" pitchFamily="34" charset="0"/>
                <a:cs typeface="Arial" pitchFamily="34" charset="0"/>
              </a:rPr>
              <a:t>Referee report code </a:t>
            </a:r>
            <a:r>
              <a:rPr lang="en-US" sz="3200" b="1" dirty="0">
                <a:solidFill>
                  <a:srgbClr val="FF0000"/>
                </a:solidFill>
                <a:latin typeface="Arial Black" panose="020B0A04020102020204" pitchFamily="34" charset="0"/>
                <a:cs typeface="Arial" pitchFamily="34" charset="0"/>
              </a:rPr>
              <a:t>(FRD)</a:t>
            </a:r>
          </a:p>
        </p:txBody>
      </p:sp>
      <p:sp>
        <p:nvSpPr>
          <p:cNvPr id="13" name="Rectangle 12"/>
          <p:cNvSpPr/>
          <p:nvPr/>
        </p:nvSpPr>
        <p:spPr>
          <a:xfrm>
            <a:off x="914400" y="4800600"/>
            <a:ext cx="6858000" cy="830997"/>
          </a:xfrm>
          <a:prstGeom prst="rect">
            <a:avLst/>
          </a:prstGeom>
        </p:spPr>
        <p:txBody>
          <a:bodyPr wrap="square">
            <a:spAutoFit/>
          </a:bodyPr>
          <a:lstStyle/>
          <a:p>
            <a:pPr marL="342900" indent="-342900">
              <a:buFont typeface="Arial" panose="020B0604020202020204" pitchFamily="34" charset="0"/>
              <a:buChar char="•"/>
              <a:defRPr/>
            </a:pPr>
            <a:r>
              <a:rPr lang="en-US" sz="2400" b="1" dirty="0">
                <a:latin typeface="Arial" panose="020B0604020202020204" pitchFamily="34" charset="0"/>
                <a:cs typeface="Arial" pitchFamily="34" charset="0"/>
              </a:rPr>
              <a:t>Referees, however, should not interfere with a team’s desire to take a quick restart.</a:t>
            </a: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86719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mooney\Documents\Presentations\Templates\PPTgraphic2011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76200" y="1295400"/>
            <a:ext cx="8991600" cy="502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sp>
        <p:nvSpPr>
          <p:cNvPr id="6" name="Title 1"/>
          <p:cNvSpPr txBox="1">
            <a:spLocks/>
          </p:cNvSpPr>
          <p:nvPr/>
        </p:nvSpPr>
        <p:spPr>
          <a:xfrm>
            <a:off x="76200" y="152400"/>
            <a:ext cx="8991600" cy="944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8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Yellow Card</a:t>
            </a:r>
          </a:p>
        </p:txBody>
      </p:sp>
      <p:sp>
        <p:nvSpPr>
          <p:cNvPr id="5" name="Content Placeholder 2"/>
          <p:cNvSpPr txBox="1">
            <a:spLocks/>
          </p:cNvSpPr>
          <p:nvPr/>
        </p:nvSpPr>
        <p:spPr>
          <a:xfrm>
            <a:off x="228600" y="1447800"/>
            <a:ext cx="8686800" cy="472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 indent="0">
              <a:buNone/>
            </a:pPr>
            <a:endParaRPr lang="en-US" dirty="0" smtClean="0">
              <a:latin typeface="Arial" pitchFamily="34" charset="0"/>
              <a:cs typeface="Arial" pitchFamily="34" charset="0"/>
            </a:endParaRPr>
          </a:p>
        </p:txBody>
      </p:sp>
      <p:pic>
        <p:nvPicPr>
          <p:cNvPr id="8" name="Picture 4" descr="C:\Users\rmooney\Documents\Images\Illustrations\CAUTI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1327245"/>
            <a:ext cx="1249680" cy="354955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33400" y="1676400"/>
            <a:ext cx="7239000" cy="4648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sz="2600" b="1" dirty="0">
                <a:solidFill>
                  <a:srgbClr val="FF0000"/>
                </a:solidFill>
                <a:latin typeface="Arial Black" panose="020B0A04020102020204" pitchFamily="34" charset="0"/>
                <a:cs typeface="Arial" pitchFamily="34" charset="0"/>
              </a:rPr>
              <a:t>F</a:t>
            </a:r>
            <a:r>
              <a:rPr lang="en-US" sz="2600" b="1" dirty="0">
                <a:solidFill>
                  <a:srgbClr val="0000FF"/>
                </a:solidFill>
                <a:latin typeface="Arial" pitchFamily="34" charset="0"/>
                <a:cs typeface="Arial" pitchFamily="34" charset="0"/>
              </a:rPr>
              <a:t>ailure to </a:t>
            </a:r>
            <a:r>
              <a:rPr lang="en-US" sz="2600" b="1" dirty="0" smtClean="0">
                <a:solidFill>
                  <a:srgbClr val="0000FF"/>
                </a:solidFill>
                <a:latin typeface="Arial" pitchFamily="34" charset="0"/>
                <a:cs typeface="Arial" pitchFamily="34" charset="0"/>
              </a:rPr>
              <a:t>Respect </a:t>
            </a:r>
            <a:r>
              <a:rPr lang="en-US" sz="2600" b="1" dirty="0">
                <a:solidFill>
                  <a:srgbClr val="0000FF"/>
                </a:solidFill>
                <a:latin typeface="Arial" pitchFamily="34" charset="0"/>
                <a:cs typeface="Arial" pitchFamily="34" charset="0"/>
              </a:rPr>
              <a:t>the </a:t>
            </a:r>
            <a:r>
              <a:rPr lang="en-US" sz="2600" b="1" dirty="0" smtClean="0">
                <a:solidFill>
                  <a:srgbClr val="0000FF"/>
                </a:solidFill>
                <a:latin typeface="Arial" pitchFamily="34" charset="0"/>
                <a:cs typeface="Arial" pitchFamily="34" charset="0"/>
              </a:rPr>
              <a:t>Required Distance </a:t>
            </a:r>
            <a:r>
              <a:rPr lang="en-US" sz="2600" b="1" dirty="0" smtClean="0">
                <a:latin typeface="Arial" pitchFamily="34" charset="0"/>
                <a:cs typeface="Arial" pitchFamily="34" charset="0"/>
              </a:rPr>
              <a:t>–</a:t>
            </a:r>
          </a:p>
          <a:p>
            <a:pPr marL="0" lvl="1" indent="0">
              <a:buNone/>
            </a:pPr>
            <a:endParaRPr lang="en-US" sz="2400" b="1" dirty="0">
              <a:latin typeface="Arial" pitchFamily="34" charset="0"/>
              <a:cs typeface="Arial" pitchFamily="34" charset="0"/>
            </a:endParaRPr>
          </a:p>
          <a:p>
            <a:pPr marL="342900" lvl="1" indent="-342900">
              <a:buFont typeface="Wingdings" panose="05000000000000000000" pitchFamily="2" charset="2"/>
              <a:buChar char="v"/>
            </a:pPr>
            <a:r>
              <a:rPr lang="en-US" sz="2600" b="1" dirty="0" smtClean="0">
                <a:latin typeface="Arial" pitchFamily="34" charset="0"/>
                <a:cs typeface="Arial" pitchFamily="34" charset="0"/>
              </a:rPr>
              <a:t>10 </a:t>
            </a:r>
            <a:r>
              <a:rPr lang="en-US" sz="2600" b="1" dirty="0" err="1" smtClean="0">
                <a:latin typeface="Arial" pitchFamily="34" charset="0"/>
                <a:cs typeface="Arial" pitchFamily="34" charset="0"/>
              </a:rPr>
              <a:t>yds</a:t>
            </a:r>
            <a:r>
              <a:rPr lang="en-US" sz="2600" b="1" dirty="0" smtClean="0">
                <a:latin typeface="Arial" pitchFamily="34" charset="0"/>
                <a:cs typeface="Arial" pitchFamily="34" charset="0"/>
              </a:rPr>
              <a:t> from corner arc ( 8 </a:t>
            </a:r>
            <a:r>
              <a:rPr lang="en-US" sz="2600" b="1" dirty="0" err="1" smtClean="0">
                <a:latin typeface="Arial" pitchFamily="34" charset="0"/>
                <a:cs typeface="Arial" pitchFamily="34" charset="0"/>
              </a:rPr>
              <a:t>yds</a:t>
            </a:r>
            <a:r>
              <a:rPr lang="en-US" sz="2600" b="1" dirty="0" smtClean="0">
                <a:latin typeface="Arial" pitchFamily="34" charset="0"/>
                <a:cs typeface="Arial" pitchFamily="34" charset="0"/>
              </a:rPr>
              <a:t> U-12 and younger)</a:t>
            </a:r>
          </a:p>
          <a:p>
            <a:pPr marL="342900" lvl="1" indent="-342900">
              <a:buFont typeface="Wingdings" panose="05000000000000000000" pitchFamily="2" charset="2"/>
              <a:buChar char="v"/>
            </a:pPr>
            <a:endParaRPr lang="en-US" sz="2600" b="1" dirty="0">
              <a:latin typeface="Arial" pitchFamily="34" charset="0"/>
              <a:cs typeface="Arial" pitchFamily="34" charset="0"/>
            </a:endParaRPr>
          </a:p>
          <a:p>
            <a:pPr marL="342900" lvl="1" indent="-342900">
              <a:buFont typeface="Wingdings" panose="05000000000000000000" pitchFamily="2" charset="2"/>
              <a:buChar char="v"/>
            </a:pPr>
            <a:r>
              <a:rPr lang="en-US" sz="2600" b="1" dirty="0" smtClean="0">
                <a:latin typeface="Arial" pitchFamily="34" charset="0"/>
                <a:cs typeface="Arial" pitchFamily="34" charset="0"/>
              </a:rPr>
              <a:t>10 yards from opponent’s free kick (8 </a:t>
            </a:r>
            <a:r>
              <a:rPr lang="en-US" sz="2600" b="1" dirty="0" err="1" smtClean="0">
                <a:latin typeface="Arial" pitchFamily="34" charset="0"/>
                <a:cs typeface="Arial" pitchFamily="34" charset="0"/>
              </a:rPr>
              <a:t>yds</a:t>
            </a:r>
            <a:endParaRPr lang="en-US" sz="2600" b="1" dirty="0" smtClean="0">
              <a:latin typeface="Arial" pitchFamily="34" charset="0"/>
              <a:cs typeface="Arial" pitchFamily="34" charset="0"/>
            </a:endParaRPr>
          </a:p>
          <a:p>
            <a:pPr marL="0" lvl="1" indent="0">
              <a:buNone/>
            </a:pPr>
            <a:r>
              <a:rPr lang="en-US" sz="2600" b="1" dirty="0">
                <a:latin typeface="Arial" pitchFamily="34" charset="0"/>
                <a:cs typeface="Arial" pitchFamily="34" charset="0"/>
              </a:rPr>
              <a:t> </a:t>
            </a:r>
            <a:r>
              <a:rPr lang="en-US" sz="2600" b="1" dirty="0" smtClean="0">
                <a:latin typeface="Arial" pitchFamily="34" charset="0"/>
                <a:cs typeface="Arial" pitchFamily="34" charset="0"/>
              </a:rPr>
              <a:t>    U-12 and younger)</a:t>
            </a:r>
          </a:p>
          <a:p>
            <a:pPr marL="342900" lvl="1" indent="-342900">
              <a:buFont typeface="Wingdings" panose="05000000000000000000" pitchFamily="2" charset="2"/>
              <a:buChar char="v"/>
            </a:pPr>
            <a:endParaRPr lang="en-US" sz="2600" b="1" dirty="0">
              <a:latin typeface="Arial" pitchFamily="34" charset="0"/>
              <a:cs typeface="Arial" pitchFamily="34" charset="0"/>
            </a:endParaRPr>
          </a:p>
          <a:p>
            <a:pPr marL="342900" lvl="1" indent="-342900">
              <a:buFont typeface="Wingdings" panose="05000000000000000000" pitchFamily="2" charset="2"/>
              <a:buChar char="v"/>
            </a:pPr>
            <a:r>
              <a:rPr lang="en-US" sz="2600" b="1" dirty="0" smtClean="0">
                <a:latin typeface="Arial" pitchFamily="34" charset="0"/>
                <a:cs typeface="Arial" pitchFamily="34" charset="0"/>
              </a:rPr>
              <a:t>2 yards from opponent’s throw-in</a:t>
            </a:r>
            <a:endParaRPr lang="en-US" sz="2600" b="1" dirty="0" smtClean="0">
              <a:latin typeface="Arial" pitchFamily="34" charset="0"/>
              <a:cs typeface="Arial"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66" y="76200"/>
            <a:ext cx="1048657" cy="1048657"/>
          </a:xfrm>
          <a:prstGeom prst="rect">
            <a:avLst/>
          </a:prstGeom>
        </p:spPr>
      </p:pic>
      <p:pic>
        <p:nvPicPr>
          <p:cNvPr id="12" name="Picture 11" descr="OhioSouthshirt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90509" y="99646"/>
            <a:ext cx="993058" cy="1026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525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4685</TotalTime>
  <Words>4283</Words>
  <Application>Microsoft Office PowerPoint</Application>
  <PresentationFormat>On-screen Show (4:3)</PresentationFormat>
  <Paragraphs>461</Paragraphs>
  <Slides>72</Slides>
  <Notes>72</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Mooney</dc:creator>
  <cp:lastModifiedBy>Charles Keaney</cp:lastModifiedBy>
  <cp:revision>390</cp:revision>
  <cp:lastPrinted>2016-06-21T04:06:35Z</cp:lastPrinted>
  <dcterms:created xsi:type="dcterms:W3CDTF">2006-08-16T00:00:00Z</dcterms:created>
  <dcterms:modified xsi:type="dcterms:W3CDTF">2016-12-16T17:12:13Z</dcterms:modified>
</cp:coreProperties>
</file>