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6" r:id="rId2"/>
    <p:sldId id="293" r:id="rId3"/>
    <p:sldId id="278" r:id="rId4"/>
    <p:sldId id="271" r:id="rId5"/>
    <p:sldId id="279" r:id="rId6"/>
    <p:sldId id="289" r:id="rId7"/>
    <p:sldId id="290" r:id="rId8"/>
    <p:sldId id="280" r:id="rId9"/>
    <p:sldId id="282" r:id="rId10"/>
    <p:sldId id="281" r:id="rId11"/>
    <p:sldId id="269" r:id="rId12"/>
    <p:sldId id="291" r:id="rId13"/>
    <p:sldId id="29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000" autoAdjust="0"/>
  </p:normalViewPr>
  <p:slideViewPr>
    <p:cSldViewPr>
      <p:cViewPr>
        <p:scale>
          <a:sx n="50" d="100"/>
          <a:sy n="50" d="100"/>
        </p:scale>
        <p:origin x="-1944" y="-7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82A118-C26D-4683-A66B-9B2818916448}" type="datetimeFigureOut">
              <a:rPr lang="en-US" smtClean="0"/>
              <a:t>12/15/2016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1DF44-49E7-4C37-AC1E-BBD3806906FF}" type="slidenum">
              <a:rPr lang="en-US" smtClean="0"/>
              <a:t>‹#›</a:t>
            </a:fld>
            <a:endParaRPr lang="en-US" dirty="0"/>
          </a:p>
        </p:txBody>
      </p:sp>
    </p:spTree>
    <p:extLst>
      <p:ext uri="{BB962C8B-B14F-4D97-AF65-F5344CB8AC3E}">
        <p14:creationId xmlns:p14="http://schemas.microsoft.com/office/powerpoint/2010/main" val="2368739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Welcome to U.S. Soccer’s online training for the Grade 8 &amp; 9 Referee Course.</a:t>
            </a:r>
            <a:r>
              <a:rPr lang="en-US" sz="1200" baseline="0" dirty="0" smtClean="0">
                <a:latin typeface="Arial" pitchFamily="34" charset="0"/>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Grade 8 training is specific to preparing officials for the competitive youth game.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Grade 9 training is specific to preparing officials for the small sided and recreational youth game.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This presentation focuses on Law 10 – The Method of Scoring.  </a:t>
            </a:r>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a:t>
            </a:fld>
            <a:endParaRPr lang="en-US" dirty="0"/>
          </a:p>
        </p:txBody>
      </p:sp>
    </p:spTree>
    <p:extLst>
      <p:ext uri="{BB962C8B-B14F-4D97-AF65-F5344CB8AC3E}">
        <p14:creationId xmlns:p14="http://schemas.microsoft.com/office/powerpoint/2010/main" val="2038394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10</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11</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12</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13</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latin typeface="Arial" pitchFamily="34" charset="0"/>
                <a:cs typeface="Arial" pitchFamily="34" charset="0"/>
              </a:rPr>
              <a:t>Online</a:t>
            </a:r>
            <a:r>
              <a:rPr lang="en-US" sz="1200" b="1" baseline="0" dirty="0">
                <a:latin typeface="Arial" pitchFamily="34" charset="0"/>
                <a:cs typeface="Arial" pitchFamily="34" charset="0"/>
              </a:rPr>
              <a:t> Training Script: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Arial" pitchFamily="34" charset="0"/>
                <a:cs typeface="Arial" pitchFamily="34" charset="0"/>
              </a:rPr>
              <a:t>A goal is scored when the entire</a:t>
            </a:r>
            <a:r>
              <a:rPr lang="en-US" sz="1200" b="0" baseline="0" dirty="0">
                <a:latin typeface="Arial" pitchFamily="34" charset="0"/>
                <a:cs typeface="Arial" pitchFamily="34" charset="0"/>
              </a:rPr>
              <a:t> ball passes over the goal line, between the goalposts and under the cross bar, provided that no infringement of the Laws of the Game has been committed by the team scoring the goal.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Arial" pitchFamily="34" charset="0"/>
                <a:cs typeface="Arial" pitchFamily="34" charset="0"/>
              </a:rPr>
              <a:t>Referees must</a:t>
            </a:r>
            <a:r>
              <a:rPr lang="en-US" sz="1200" b="0" baseline="0" dirty="0">
                <a:latin typeface="Arial" pitchFamily="34" charset="0"/>
                <a:cs typeface="Arial" pitchFamily="34" charset="0"/>
              </a:rPr>
              <a:t> be confident that a play meets this criteria before awarding a goal.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sng" baseline="0" dirty="0">
                <a:latin typeface="Arial" pitchFamily="34" charset="0"/>
                <a:cs typeface="Arial" pitchFamily="34" charset="0"/>
              </a:rPr>
              <a:t>If a referee signals a goal before the ball has completely passed over the goal line, play is restarted with a dropped ball.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latin typeface="Arial" pitchFamily="34" charset="0"/>
                <a:cs typeface="Arial" pitchFamily="34" charset="0"/>
              </a:rPr>
              <a:t>Games at the competitive youth level may require referees and assistant referees to communicate nonverbally and verbally to make sure these criteria have been met.  </a:t>
            </a:r>
            <a:endParaRPr lang="en-US" sz="1200" b="0" dirty="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latin typeface="Arial" pitchFamily="34" charset="0"/>
                <a:cs typeface="Arial" pitchFamily="34" charset="0"/>
              </a:rPr>
              <a:t>Classroom</a:t>
            </a:r>
            <a:r>
              <a:rPr lang="en-US" sz="1200" b="1" baseline="0" dirty="0">
                <a:latin typeface="Arial" pitchFamily="34" charset="0"/>
                <a:cs typeface="Arial" pitchFamily="34" charset="0"/>
              </a:rPr>
              <a:t> Instructor Talking Points:</a:t>
            </a:r>
            <a:endParaRPr lang="en-US" sz="1200" b="0" baseline="0"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753BE50-D702-3245-8AF1-8B554DC856E8}" type="slidenum">
              <a:rPr lang="en-US" smtClean="0"/>
              <a:t>2</a:t>
            </a:fld>
            <a:endParaRPr lang="en-US"/>
          </a:p>
        </p:txBody>
      </p:sp>
    </p:spTree>
    <p:extLst>
      <p:ext uri="{BB962C8B-B14F-4D97-AF65-F5344CB8AC3E}">
        <p14:creationId xmlns:p14="http://schemas.microsoft.com/office/powerpoint/2010/main" val="3973500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3</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4</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5</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6</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7</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8</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9</a:t>
            </a:fld>
            <a:endParaRPr lang="en-US" dirty="0"/>
          </a:p>
        </p:txBody>
      </p:sp>
    </p:spTree>
    <p:extLst>
      <p:ext uri="{BB962C8B-B14F-4D97-AF65-F5344CB8AC3E}">
        <p14:creationId xmlns:p14="http://schemas.microsoft.com/office/powerpoint/2010/main" val="2754197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457200" y="1371600"/>
            <a:ext cx="8229600" cy="4953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sz="3200" dirty="0" smtClean="0">
              <a:latin typeface="Arial" pitchFamily="34" charset="0"/>
              <a:cs typeface="Arial" pitchFamily="34" charset="0"/>
            </a:endParaRPr>
          </a:p>
        </p:txBody>
      </p:sp>
      <p:pic>
        <p:nvPicPr>
          <p:cNvPr id="1026" name="Picture 2" descr="C:\Users\rmooney\Documents\Images\Laws of the Game\Law 10 - The Method of Scoring\USDAMJ0717101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507" y="1324707"/>
            <a:ext cx="4419600" cy="254762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0" y="4838700"/>
            <a:ext cx="9144000" cy="1333500"/>
          </a:xfrm>
          <a:prstGeom prst="rect">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latin typeface="Arial" pitchFamily="34" charset="0"/>
              <a:cs typeface="Arial" pitchFamily="34" charset="0"/>
            </a:endParaRPr>
          </a:p>
        </p:txBody>
      </p:sp>
      <p:sp>
        <p:nvSpPr>
          <p:cNvPr id="14" name="Rectangle 7"/>
          <p:cNvSpPr>
            <a:spLocks noChangeArrowheads="1"/>
          </p:cNvSpPr>
          <p:nvPr/>
        </p:nvSpPr>
        <p:spPr bwMode="auto">
          <a:xfrm>
            <a:off x="1752600" y="4267200"/>
            <a:ext cx="7162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2400" b="1" dirty="0">
                <a:solidFill>
                  <a:srgbClr val="10253F"/>
                </a:solidFill>
                <a:latin typeface="Arial" pitchFamily="34" charset="0"/>
                <a:ea typeface="ＭＳ Ｐゴシック" pitchFamily="34" charset="-128"/>
                <a:cs typeface="Arial" pitchFamily="34" charset="0"/>
              </a:rPr>
              <a:t>U.S. Soccer Federation Referee Program</a:t>
            </a:r>
          </a:p>
          <a:p>
            <a:pPr algn="ctr">
              <a:defRPr/>
            </a:pPr>
            <a:r>
              <a:rPr lang="en-US" sz="2400" b="1" dirty="0" smtClean="0">
                <a:solidFill>
                  <a:srgbClr val="10253F"/>
                </a:solidFill>
                <a:latin typeface="Arial" pitchFamily="34" charset="0"/>
                <a:ea typeface="ＭＳ Ｐゴシック" pitchFamily="34" charset="-128"/>
                <a:cs typeface="Arial" pitchFamily="34" charset="0"/>
              </a:rPr>
              <a:t>Entry Level Referee Course</a:t>
            </a:r>
            <a:endParaRPr lang="en-US" sz="2400" b="1" dirty="0">
              <a:solidFill>
                <a:srgbClr val="10253F"/>
              </a:solidFill>
              <a:latin typeface="Arial" pitchFamily="34" charset="0"/>
              <a:ea typeface="ＭＳ Ｐゴシック" pitchFamily="34" charset="-128"/>
              <a:cs typeface="Arial" pitchFamily="34" charset="0"/>
            </a:endParaRPr>
          </a:p>
          <a:p>
            <a:pPr algn="ctr">
              <a:defRPr/>
            </a:pPr>
            <a:r>
              <a:rPr lang="en-US" sz="2400" b="1" dirty="0">
                <a:solidFill>
                  <a:srgbClr val="10253F"/>
                </a:solidFill>
                <a:latin typeface="Arial" pitchFamily="34" charset="0"/>
                <a:ea typeface="ＭＳ Ｐゴシック" pitchFamily="34" charset="-128"/>
                <a:cs typeface="Arial" pitchFamily="34" charset="0"/>
              </a:rPr>
              <a:t>Competitive Youth Training </a:t>
            </a:r>
          </a:p>
          <a:p>
            <a:pPr algn="ctr">
              <a:defRPr/>
            </a:pPr>
            <a:r>
              <a:rPr lang="en-US" sz="2400" b="1" dirty="0">
                <a:solidFill>
                  <a:srgbClr val="10253F"/>
                </a:solidFill>
                <a:latin typeface="Arial" pitchFamily="34" charset="0"/>
                <a:ea typeface="ＭＳ Ｐゴシック" pitchFamily="34" charset="-128"/>
                <a:cs typeface="Arial" pitchFamily="34" charset="0"/>
              </a:rPr>
              <a:t>Small Sided and Recreational Youth Training</a:t>
            </a:r>
          </a:p>
        </p:txBody>
      </p:sp>
      <p:pic>
        <p:nvPicPr>
          <p:cNvPr id="11" name="Picture 2" descr="C:\Users\rmooney\Documents\Images\Grade 9\_57R161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404" b="2500"/>
          <a:stretch/>
        </p:blipFill>
        <p:spPr bwMode="auto">
          <a:xfrm>
            <a:off x="4618893" y="1324707"/>
            <a:ext cx="4419600" cy="25476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 y="4495800"/>
            <a:ext cx="1066800" cy="110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txBox="1">
            <a:spLocks/>
          </p:cNvSpPr>
          <p:nvPr/>
        </p:nvSpPr>
        <p:spPr>
          <a:xfrm>
            <a:off x="476250" y="152400"/>
            <a:ext cx="8229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000" b="1" dirty="0" smtClean="0">
                <a:solidFill>
                  <a:schemeClr val="bg1"/>
                </a:solidFill>
                <a:latin typeface="Arial" pitchFamily="34" charset="0"/>
                <a:cs typeface="Arial" pitchFamily="34" charset="0"/>
              </a:rPr>
              <a:t>Law 10 – Determining the Outcome</a:t>
            </a:r>
          </a:p>
          <a:p>
            <a:pPr>
              <a:defRPr/>
            </a:pPr>
            <a:r>
              <a:rPr lang="en-US" sz="3000" b="1" dirty="0" smtClean="0">
                <a:solidFill>
                  <a:schemeClr val="bg1"/>
                </a:solidFill>
                <a:latin typeface="Arial" pitchFamily="34" charset="0"/>
                <a:cs typeface="Arial" pitchFamily="34" charset="0"/>
              </a:rPr>
              <a:t> of a Match</a:t>
            </a: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250" y="57150"/>
            <a:ext cx="1048657" cy="1048657"/>
          </a:xfrm>
          <a:prstGeom prst="rect">
            <a:avLst/>
          </a:prstGeom>
        </p:spPr>
      </p:pic>
      <p:pic>
        <p:nvPicPr>
          <p:cNvPr id="17" name="Picture 16"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379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6"/>
          <p:cNvSpPr txBox="1"/>
          <p:nvPr/>
        </p:nvSpPr>
        <p:spPr>
          <a:xfrm>
            <a:off x="7058025" y="6372880"/>
            <a:ext cx="2162175"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smtClean="0">
                <a:latin typeface="Arial" panose="020B0604020202020204" pitchFamily="34" charset="0"/>
                <a:cs typeface="Arial" panose="020B0604020202020204" pitchFamily="34" charset="0"/>
              </a:rPr>
              <a:t>2016-17</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2343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Exceptions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685800" y="1453923"/>
            <a:ext cx="7924800" cy="3185487"/>
          </a:xfrm>
          <a:prstGeom prst="rect">
            <a:avLst/>
          </a:prstGeom>
        </p:spPr>
        <p:txBody>
          <a:bodyPr wrap="square">
            <a:spAutoFit/>
          </a:bodyPr>
          <a:lstStyle/>
          <a:p>
            <a:pPr>
              <a:spcAft>
                <a:spcPts val="600"/>
              </a:spcAft>
              <a:defRPr/>
            </a:pPr>
            <a:r>
              <a:rPr lang="en-US" sz="2800" b="1" dirty="0">
                <a:latin typeface="Arial" panose="020B0604020202020204" pitchFamily="34" charset="0"/>
                <a:cs typeface="Arial" panose="020B0604020202020204" pitchFamily="34" charset="0"/>
              </a:rPr>
              <a:t>A goal cannot be scored </a:t>
            </a:r>
            <a:r>
              <a:rPr lang="en-US" sz="2800" b="1" u="sng" dirty="0">
                <a:solidFill>
                  <a:srgbClr val="C00000"/>
                </a:solidFill>
                <a:latin typeface="Arial" panose="020B0604020202020204" pitchFamily="34" charset="0"/>
                <a:cs typeface="Arial" panose="020B0604020202020204" pitchFamily="34" charset="0"/>
              </a:rPr>
              <a:t>directly</a:t>
            </a:r>
            <a:r>
              <a:rPr lang="en-US" sz="2800" b="1" dirty="0">
                <a:solidFill>
                  <a:srgbClr val="C00000"/>
                </a:solidFill>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(first touch) from </a:t>
            </a:r>
            <a:r>
              <a:rPr lang="en-US" sz="2800" b="1" dirty="0">
                <a:latin typeface="Arial" panose="020B0604020202020204" pitchFamily="34" charset="0"/>
                <a:cs typeface="Arial" panose="020B0604020202020204" pitchFamily="34" charset="0"/>
              </a:rPr>
              <a:t>any of the </a:t>
            </a:r>
            <a:r>
              <a:rPr lang="en-US" sz="2800" b="1" dirty="0" smtClean="0">
                <a:latin typeface="Arial" panose="020B0604020202020204" pitchFamily="34" charset="0"/>
                <a:cs typeface="Arial" panose="020B0604020202020204" pitchFamily="34" charset="0"/>
              </a:rPr>
              <a:t>following restarts: </a:t>
            </a:r>
          </a:p>
          <a:p>
            <a:pPr marL="914400" lvl="1" indent="-457200">
              <a:buFont typeface="Wingdings" panose="05000000000000000000" pitchFamily="2" charset="2"/>
              <a:buChar char="§"/>
              <a:defRPr/>
            </a:pPr>
            <a:r>
              <a:rPr lang="en-US" sz="2800" b="1" dirty="0" smtClean="0">
                <a:latin typeface="Arial" panose="020B0604020202020204" pitchFamily="34" charset="0"/>
                <a:cs typeface="Arial" panose="020B0604020202020204" pitchFamily="34" charset="0"/>
              </a:rPr>
              <a:t>an </a:t>
            </a:r>
            <a:r>
              <a:rPr lang="en-US" sz="2800" b="1" dirty="0">
                <a:latin typeface="Arial" panose="020B0604020202020204" pitchFamily="34" charset="0"/>
                <a:cs typeface="Arial" panose="020B0604020202020204" pitchFamily="34" charset="0"/>
              </a:rPr>
              <a:t>indirect free </a:t>
            </a:r>
            <a:r>
              <a:rPr lang="en-US" sz="2800" b="1" dirty="0" smtClean="0">
                <a:latin typeface="Arial" panose="020B0604020202020204" pitchFamily="34" charset="0"/>
                <a:cs typeface="Arial" panose="020B0604020202020204" pitchFamily="34" charset="0"/>
              </a:rPr>
              <a:t>kick (IFK), </a:t>
            </a:r>
          </a:p>
          <a:p>
            <a:pPr marL="914400" lvl="1" indent="-457200">
              <a:buFont typeface="Wingdings" panose="05000000000000000000" pitchFamily="2" charset="2"/>
              <a:buChar char="§"/>
              <a:defRPr/>
            </a:pPr>
            <a:r>
              <a:rPr lang="en-US" sz="2800" b="1" dirty="0" smtClean="0">
                <a:latin typeface="Arial" panose="020B0604020202020204" pitchFamily="34" charset="0"/>
                <a:cs typeface="Arial" panose="020B0604020202020204" pitchFamily="34" charset="0"/>
              </a:rPr>
              <a:t>any </a:t>
            </a:r>
            <a:r>
              <a:rPr lang="en-US" sz="2800" b="1" dirty="0">
                <a:latin typeface="Arial" panose="020B0604020202020204" pitchFamily="34" charset="0"/>
                <a:cs typeface="Arial" panose="020B0604020202020204" pitchFamily="34" charset="0"/>
              </a:rPr>
              <a:t>free kick </a:t>
            </a:r>
            <a:r>
              <a:rPr lang="en-US" sz="2800" b="1" dirty="0" smtClean="0">
                <a:latin typeface="Arial" panose="020B0604020202020204" pitchFamily="34" charset="0"/>
                <a:cs typeface="Arial" panose="020B0604020202020204" pitchFamily="34" charset="0"/>
              </a:rPr>
              <a:t>kicked into </a:t>
            </a:r>
            <a:r>
              <a:rPr lang="en-US" sz="2800" b="1" dirty="0">
                <a:latin typeface="Arial" panose="020B0604020202020204" pitchFamily="34" charset="0"/>
                <a:cs typeface="Arial" panose="020B0604020202020204" pitchFamily="34" charset="0"/>
              </a:rPr>
              <a:t>the kicking team’s own </a:t>
            </a:r>
            <a:r>
              <a:rPr lang="en-US" sz="2800" b="1" dirty="0" smtClean="0">
                <a:latin typeface="Arial" panose="020B0604020202020204" pitchFamily="34" charset="0"/>
                <a:cs typeface="Arial" panose="020B0604020202020204" pitchFamily="34" charset="0"/>
              </a:rPr>
              <a:t>goal, </a:t>
            </a:r>
          </a:p>
          <a:p>
            <a:pPr marL="914400" lvl="1" indent="-457200">
              <a:buFont typeface="Wingdings" panose="05000000000000000000" pitchFamily="2" charset="2"/>
              <a:buChar char="§"/>
              <a:defRPr/>
            </a:pPr>
            <a:r>
              <a:rPr lang="en-US" sz="2800" b="1" dirty="0" smtClean="0">
                <a:latin typeface="Arial" panose="020B0604020202020204" pitchFamily="34" charset="0"/>
                <a:cs typeface="Arial" panose="020B0604020202020204" pitchFamily="34" charset="0"/>
              </a:rPr>
              <a:t>a </a:t>
            </a:r>
            <a:r>
              <a:rPr lang="en-US" sz="2800" b="1" dirty="0">
                <a:latin typeface="Arial" panose="020B0604020202020204" pitchFamily="34" charset="0"/>
                <a:cs typeface="Arial" panose="020B0604020202020204" pitchFamily="34" charset="0"/>
              </a:rPr>
              <a:t>throw-in or </a:t>
            </a:r>
            <a:endParaRPr lang="en-US" sz="2800" b="1" dirty="0" smtClean="0">
              <a:latin typeface="Arial" panose="020B0604020202020204" pitchFamily="34" charset="0"/>
              <a:cs typeface="Arial" panose="020B0604020202020204" pitchFamily="34" charset="0"/>
            </a:endParaRPr>
          </a:p>
          <a:p>
            <a:pPr marL="914400" lvl="1" indent="-457200">
              <a:buFont typeface="Wingdings" panose="05000000000000000000" pitchFamily="2" charset="2"/>
              <a:buChar char="§"/>
              <a:defRPr/>
            </a:pPr>
            <a:r>
              <a:rPr lang="en-US" sz="2800" b="1" dirty="0" smtClean="0">
                <a:latin typeface="Arial" panose="020B0604020202020204" pitchFamily="34" charset="0"/>
                <a:cs typeface="Arial" panose="020B0604020202020204" pitchFamily="34" charset="0"/>
              </a:rPr>
              <a:t>a </a:t>
            </a:r>
            <a:r>
              <a:rPr lang="en-US" sz="2800" b="1" dirty="0">
                <a:latin typeface="Arial" panose="020B0604020202020204" pitchFamily="34" charset="0"/>
                <a:cs typeface="Arial" panose="020B0604020202020204" pitchFamily="34" charset="0"/>
              </a:rPr>
              <a:t>dropped </a:t>
            </a:r>
            <a:r>
              <a:rPr lang="en-US" sz="2800" b="1" dirty="0" smtClean="0">
                <a:latin typeface="Arial" panose="020B0604020202020204" pitchFamily="34" charset="0"/>
                <a:cs typeface="Arial" panose="020B0604020202020204" pitchFamily="34" charset="0"/>
              </a:rPr>
              <a:t>ball (first touch).  </a:t>
            </a:r>
            <a:endParaRPr lang="en-US" sz="2800" b="1" dirty="0">
              <a:latin typeface="Arial" panose="020B0604020202020204" pitchFamily="34" charset="0"/>
              <a:cs typeface="Arial" panose="020B0604020202020204" pitchFamily="34" charset="0"/>
            </a:endParaRPr>
          </a:p>
        </p:txBody>
      </p:sp>
      <p:sp>
        <p:nvSpPr>
          <p:cNvPr id="3" name="Rectangle 2"/>
          <p:cNvSpPr/>
          <p:nvPr/>
        </p:nvSpPr>
        <p:spPr>
          <a:xfrm>
            <a:off x="838200" y="4711005"/>
            <a:ext cx="7772400" cy="1384995"/>
          </a:xfrm>
          <a:prstGeom prst="rect">
            <a:avLst/>
          </a:prstGeom>
        </p:spPr>
        <p:txBody>
          <a:bodyPr wrap="square">
            <a:spAutoFit/>
          </a:bodyPr>
          <a:lstStyle/>
          <a:p>
            <a:pPr>
              <a:defRPr/>
            </a:pPr>
            <a:r>
              <a:rPr lang="en-US" sz="2800" b="1" dirty="0">
                <a:solidFill>
                  <a:srgbClr val="0000FF"/>
                </a:solidFill>
                <a:latin typeface="Arial" panose="020B0604020202020204" pitchFamily="34" charset="0"/>
                <a:cs typeface="Arial" panose="020B0604020202020204" pitchFamily="34" charset="0"/>
              </a:rPr>
              <a:t>A team can score against itself but only during the course of play, not directly from a restart.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0" y="57150"/>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379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467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Winning the Game</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pic>
        <p:nvPicPr>
          <p:cNvPr id="1026" name="Picture 2" descr="C:\Users\rmooney\Documents\Images\Grade 9\_57R151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2052"/>
          <a:stretch/>
        </p:blipFill>
        <p:spPr bwMode="auto">
          <a:xfrm>
            <a:off x="4214324" y="1257300"/>
            <a:ext cx="4891576" cy="27813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2685" y="1797486"/>
            <a:ext cx="3276600" cy="1815882"/>
          </a:xfrm>
          <a:prstGeom prst="rect">
            <a:avLst/>
          </a:prstGeom>
        </p:spPr>
        <p:txBody>
          <a:bodyPr wrap="square">
            <a:spAutoFit/>
          </a:bodyPr>
          <a:lstStyle/>
          <a:p>
            <a:pPr>
              <a:defRPr/>
            </a:pPr>
            <a:r>
              <a:rPr lang="en-US" sz="2800" b="1" dirty="0">
                <a:latin typeface="Arial" pitchFamily="34" charset="0"/>
                <a:cs typeface="Arial" pitchFamily="34" charset="0"/>
              </a:rPr>
              <a:t>The team that scores the most goals wins the game.  </a:t>
            </a:r>
          </a:p>
        </p:txBody>
      </p:sp>
      <p:sp>
        <p:nvSpPr>
          <p:cNvPr id="3" name="Rectangle 2"/>
          <p:cNvSpPr/>
          <p:nvPr/>
        </p:nvSpPr>
        <p:spPr>
          <a:xfrm>
            <a:off x="457200" y="4191000"/>
            <a:ext cx="8229600" cy="954107"/>
          </a:xfrm>
          <a:prstGeom prst="rect">
            <a:avLst/>
          </a:prstGeom>
        </p:spPr>
        <p:txBody>
          <a:bodyPr wrap="square">
            <a:spAutoFit/>
          </a:bodyPr>
          <a:lstStyle/>
          <a:p>
            <a:pPr>
              <a:defRPr/>
            </a:pPr>
            <a:r>
              <a:rPr lang="en-US" sz="2800" b="1" dirty="0">
                <a:latin typeface="Arial" pitchFamily="34" charset="0"/>
                <a:cs typeface="Arial" pitchFamily="34" charset="0"/>
              </a:rPr>
              <a:t>If both teams score the same number goals, or both score no goals, the game ends in a tie.  </a:t>
            </a:r>
          </a:p>
        </p:txBody>
      </p:sp>
      <p:sp>
        <p:nvSpPr>
          <p:cNvPr id="8" name="Rectangle 7"/>
          <p:cNvSpPr/>
          <p:nvPr/>
        </p:nvSpPr>
        <p:spPr>
          <a:xfrm>
            <a:off x="457200" y="5334000"/>
            <a:ext cx="8229600" cy="954107"/>
          </a:xfrm>
          <a:prstGeom prst="rect">
            <a:avLst/>
          </a:prstGeom>
        </p:spPr>
        <p:txBody>
          <a:bodyPr wrap="square">
            <a:spAutoFit/>
          </a:bodyPr>
          <a:lstStyle/>
          <a:p>
            <a:pPr>
              <a:defRPr/>
            </a:pPr>
            <a:r>
              <a:rPr lang="en-US" sz="2800" b="1" dirty="0">
                <a:latin typeface="Arial" pitchFamily="34" charset="0"/>
                <a:cs typeface="Arial" pitchFamily="34" charset="0"/>
              </a:rPr>
              <a:t>The local rules of competition will determine if </a:t>
            </a:r>
            <a:r>
              <a:rPr lang="en-US" sz="2800" b="1" dirty="0" smtClean="0">
                <a:latin typeface="Arial" pitchFamily="34" charset="0"/>
                <a:cs typeface="Arial" pitchFamily="34" charset="0"/>
              </a:rPr>
              <a:t>a tie is allowed.    </a:t>
            </a:r>
            <a:endParaRPr lang="en-US" sz="2800" b="1" dirty="0">
              <a:latin typeface="Arial" pitchFamily="34" charset="0"/>
              <a:cs typeface="Arial"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50" y="57150"/>
            <a:ext cx="1048657" cy="1048657"/>
          </a:xfrm>
          <a:prstGeom prst="rect">
            <a:avLst/>
          </a:prstGeom>
        </p:spPr>
      </p:pic>
      <p:pic>
        <p:nvPicPr>
          <p:cNvPr id="12" name="Picture 11"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379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2579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latin typeface="Arial" pitchFamily="34" charset="0"/>
                <a:cs typeface="Arial" pitchFamily="34" charset="0"/>
              </a:rPr>
              <a:t>Review Question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381000" y="1371600"/>
            <a:ext cx="83820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latin typeface="Arial" pitchFamily="34" charset="0"/>
                <a:cs typeface="Arial" pitchFamily="34" charset="0"/>
              </a:rPr>
              <a:t>51.  Can the referee allow a goal if he or she is unsure if all the criteria for a legal goal have been met?</a:t>
            </a:r>
          </a:p>
          <a:p>
            <a:pPr>
              <a:buFont typeface="Courier New" pitchFamily="49" charset="0"/>
              <a:buChar char="o"/>
            </a:pPr>
            <a:endParaRPr lang="en-US" sz="2000" dirty="0">
              <a:latin typeface="Arial" pitchFamily="34" charset="0"/>
              <a:cs typeface="Arial" pitchFamily="34" charset="0"/>
            </a:endParaRPr>
          </a:p>
          <a:p>
            <a:pPr marL="514350" indent="-514350">
              <a:buFont typeface="+mj-lt"/>
              <a:buAutoNum type="alphaUcPeriod"/>
            </a:pPr>
            <a:r>
              <a:rPr lang="en-US" dirty="0" smtClean="0">
                <a:latin typeface="Arial" pitchFamily="34" charset="0"/>
                <a:cs typeface="Arial" pitchFamily="34" charset="0"/>
              </a:rPr>
              <a:t>Yes, so long as the referee is at least 90% sure that the criteria have been met</a:t>
            </a:r>
          </a:p>
          <a:p>
            <a:pPr marL="514350" indent="-514350">
              <a:buFont typeface="+mj-lt"/>
              <a:buAutoNum type="alphaUcPeriod"/>
            </a:pPr>
            <a:r>
              <a:rPr lang="en-US" dirty="0" smtClean="0">
                <a:latin typeface="Arial" pitchFamily="34" charset="0"/>
                <a:cs typeface="Arial" pitchFamily="34" charset="0"/>
              </a:rPr>
              <a:t>No, and the referee should communicate with the referee team to make sure the correct decision is made</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0" y="57150"/>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379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3890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Review Question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9" name="Content Placeholder 2"/>
          <p:cNvSpPr txBox="1">
            <a:spLocks/>
          </p:cNvSpPr>
          <p:nvPr/>
        </p:nvSpPr>
        <p:spPr>
          <a:xfrm>
            <a:off x="228600" y="1371600"/>
            <a:ext cx="86868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latin typeface="Arial" pitchFamily="34" charset="0"/>
                <a:cs typeface="Arial" pitchFamily="34" charset="0"/>
              </a:rPr>
              <a:t>52.  What must happen for a legal goal to be scored?</a:t>
            </a:r>
          </a:p>
          <a:p>
            <a:pPr>
              <a:buFont typeface="Courier New" pitchFamily="49" charset="0"/>
              <a:buChar char="o"/>
            </a:pPr>
            <a:endParaRPr lang="en-US" sz="800" dirty="0" smtClean="0">
              <a:latin typeface="Arial" pitchFamily="34" charset="0"/>
              <a:cs typeface="Arial" pitchFamily="34" charset="0"/>
            </a:endParaRPr>
          </a:p>
          <a:p>
            <a:pPr marL="1314450" lvl="2" indent="-514350">
              <a:buFont typeface="+mj-lt"/>
              <a:buAutoNum type="alphaUcPeriod"/>
            </a:pPr>
            <a:r>
              <a:rPr lang="en-US" sz="2800" dirty="0" smtClean="0">
                <a:latin typeface="Arial" pitchFamily="34" charset="0"/>
                <a:cs typeface="Arial" pitchFamily="34" charset="0"/>
              </a:rPr>
              <a:t>The ball must completely cross the goal line, between the goalposts and under the crossbar</a:t>
            </a:r>
          </a:p>
          <a:p>
            <a:pPr marL="1314450" lvl="2" indent="-514350">
              <a:buFont typeface="+mj-lt"/>
              <a:buAutoNum type="alphaUcPeriod"/>
            </a:pPr>
            <a:r>
              <a:rPr lang="en-US" sz="2800" dirty="0" smtClean="0">
                <a:latin typeface="Arial" pitchFamily="34" charset="0"/>
                <a:cs typeface="Arial" pitchFamily="34" charset="0"/>
              </a:rPr>
              <a:t>The ball must make contact with the goal net</a:t>
            </a:r>
          </a:p>
          <a:p>
            <a:pPr marL="1314450" lvl="2" indent="-514350">
              <a:buFont typeface="+mj-lt"/>
              <a:buAutoNum type="alphaUcPeriod"/>
            </a:pPr>
            <a:r>
              <a:rPr lang="en-US" sz="2800" dirty="0" smtClean="0">
                <a:latin typeface="Arial" pitchFamily="34" charset="0"/>
                <a:cs typeface="Arial" pitchFamily="34" charset="0"/>
              </a:rPr>
              <a:t>The ball must completely cross the plane of the goal frame (i.e. </a:t>
            </a:r>
            <a:r>
              <a:rPr lang="en-US" sz="2800" smtClean="0">
                <a:latin typeface="Arial" pitchFamily="34" charset="0"/>
                <a:cs typeface="Arial" pitchFamily="34" charset="0"/>
              </a:rPr>
              <a:t>goalposts </a:t>
            </a:r>
            <a:r>
              <a:rPr lang="en-US" sz="2800" dirty="0" smtClean="0">
                <a:latin typeface="Arial" pitchFamily="34" charset="0"/>
                <a:cs typeface="Arial" pitchFamily="34" charset="0"/>
              </a:rPr>
              <a:t>and crossbar)</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0" y="57150"/>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379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9347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SSDARA06231612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400" y="0"/>
            <a:ext cx="10591958" cy="7060534"/>
          </a:xfrm>
          <a:prstGeom prst="rect">
            <a:avLst/>
          </a:prstGeom>
        </p:spPr>
      </p:pic>
      <p:sp>
        <p:nvSpPr>
          <p:cNvPr id="4" name="Rectangle 3"/>
          <p:cNvSpPr/>
          <p:nvPr/>
        </p:nvSpPr>
        <p:spPr>
          <a:xfrm>
            <a:off x="0" y="4667186"/>
            <a:ext cx="9144000" cy="98016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 name="Title 1"/>
          <p:cNvSpPr>
            <a:spLocks noGrp="1"/>
          </p:cNvSpPr>
          <p:nvPr>
            <p:ph type="ctrTitle"/>
          </p:nvPr>
        </p:nvSpPr>
        <p:spPr>
          <a:xfrm>
            <a:off x="363161" y="4716702"/>
            <a:ext cx="8438321" cy="727472"/>
          </a:xfrm>
        </p:spPr>
        <p:txBody>
          <a:bodyPr>
            <a:normAutofit/>
          </a:bodyPr>
          <a:lstStyle/>
          <a:p>
            <a:r>
              <a:rPr lang="en-US" sz="3600" b="1" dirty="0">
                <a:solidFill>
                  <a:schemeClr val="bg1"/>
                </a:solidFill>
                <a:latin typeface="USSF 90 Min Display" charset="0"/>
                <a:ea typeface="USSF 90 Min Display" charset="0"/>
                <a:cs typeface="USSF 90 Min Display" charset="0"/>
              </a:rPr>
              <a:t>GOAL SCORED</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5808" y="328033"/>
            <a:ext cx="1404513" cy="1404513"/>
          </a:xfrm>
          <a:prstGeom prst="rect">
            <a:avLst/>
          </a:prstGeom>
        </p:spPr>
      </p:pic>
    </p:spTree>
    <p:extLst>
      <p:ext uri="{BB962C8B-B14F-4D97-AF65-F5344CB8AC3E}">
        <p14:creationId xmlns:p14="http://schemas.microsoft.com/office/powerpoint/2010/main" val="2968374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sz="3200" dirty="0">
              <a:latin typeface="Arial" pitchFamily="34" charset="0"/>
              <a:cs typeface="Arial" pitchFamily="34" charset="0"/>
            </a:endParaRPr>
          </a:p>
        </p:txBody>
      </p:sp>
      <p:sp>
        <p:nvSpPr>
          <p:cNvPr id="3" name="Rectangle 2"/>
          <p:cNvSpPr/>
          <p:nvPr/>
        </p:nvSpPr>
        <p:spPr>
          <a:xfrm>
            <a:off x="609600" y="2402175"/>
            <a:ext cx="4648200" cy="2169825"/>
          </a:xfrm>
          <a:prstGeom prst="rect">
            <a:avLst/>
          </a:prstGeom>
        </p:spPr>
        <p:txBody>
          <a:bodyPr wrap="square">
            <a:spAutoFit/>
          </a:bodyPr>
          <a:lstStyle/>
          <a:p>
            <a:pPr>
              <a:defRPr/>
            </a:pPr>
            <a:r>
              <a:rPr lang="en-US" sz="2700" b="1" dirty="0">
                <a:solidFill>
                  <a:srgbClr val="0000FF"/>
                </a:solidFill>
                <a:latin typeface="Arial" pitchFamily="34" charset="0"/>
                <a:cs typeface="Arial" pitchFamily="34" charset="0"/>
              </a:rPr>
              <a:t>A goal is </a:t>
            </a:r>
            <a:r>
              <a:rPr lang="en-US" sz="2700" b="1" dirty="0" smtClean="0">
                <a:solidFill>
                  <a:srgbClr val="0000FF"/>
                </a:solidFill>
                <a:latin typeface="Arial" pitchFamily="34" charset="0"/>
                <a:cs typeface="Arial" pitchFamily="34" charset="0"/>
              </a:rPr>
              <a:t>awarded when </a:t>
            </a:r>
            <a:r>
              <a:rPr lang="en-US" sz="2700" b="1" dirty="0">
                <a:solidFill>
                  <a:srgbClr val="0000FF"/>
                </a:solidFill>
                <a:latin typeface="Arial" pitchFamily="34" charset="0"/>
                <a:cs typeface="Arial" pitchFamily="34" charset="0"/>
              </a:rPr>
              <a:t>the </a:t>
            </a:r>
            <a:r>
              <a:rPr lang="en-US" sz="2700" b="1" dirty="0" smtClean="0">
                <a:solidFill>
                  <a:srgbClr val="0000FF"/>
                </a:solidFill>
                <a:latin typeface="Arial" pitchFamily="34" charset="0"/>
                <a:cs typeface="Arial" pitchFamily="34" charset="0"/>
              </a:rPr>
              <a:t>whole ball </a:t>
            </a:r>
            <a:r>
              <a:rPr lang="en-US" sz="2700" b="1" dirty="0">
                <a:solidFill>
                  <a:srgbClr val="0000FF"/>
                </a:solidFill>
                <a:latin typeface="Arial" pitchFamily="34" charset="0"/>
                <a:cs typeface="Arial" pitchFamily="34" charset="0"/>
              </a:rPr>
              <a:t>passes </a:t>
            </a:r>
            <a:r>
              <a:rPr lang="en-US" sz="2700" b="1" dirty="0" smtClean="0">
                <a:solidFill>
                  <a:srgbClr val="0000FF"/>
                </a:solidFill>
                <a:latin typeface="Arial" pitchFamily="34" charset="0"/>
                <a:cs typeface="Arial" pitchFamily="34" charset="0"/>
              </a:rPr>
              <a:t>entirely over </a:t>
            </a:r>
            <a:r>
              <a:rPr lang="en-US" sz="2700" b="1" dirty="0">
                <a:solidFill>
                  <a:srgbClr val="0000FF"/>
                </a:solidFill>
                <a:latin typeface="Arial" pitchFamily="34" charset="0"/>
                <a:cs typeface="Arial" pitchFamily="34" charset="0"/>
              </a:rPr>
              <a:t>the goal line, between the </a:t>
            </a:r>
            <a:r>
              <a:rPr lang="en-US" sz="2700" b="1" dirty="0" smtClean="0">
                <a:solidFill>
                  <a:srgbClr val="0000FF"/>
                </a:solidFill>
                <a:latin typeface="Arial" pitchFamily="34" charset="0"/>
                <a:cs typeface="Arial" pitchFamily="34" charset="0"/>
              </a:rPr>
              <a:t>goalposts, under </a:t>
            </a:r>
            <a:r>
              <a:rPr lang="en-US" sz="2700" b="1" dirty="0">
                <a:solidFill>
                  <a:srgbClr val="0000FF"/>
                </a:solidFill>
                <a:latin typeface="Arial" pitchFamily="34" charset="0"/>
                <a:cs typeface="Arial" pitchFamily="34" charset="0"/>
              </a:rPr>
              <a:t>the </a:t>
            </a:r>
            <a:r>
              <a:rPr lang="en-US" sz="2700" b="1" dirty="0" smtClean="0">
                <a:solidFill>
                  <a:srgbClr val="0000FF"/>
                </a:solidFill>
                <a:latin typeface="Arial" pitchFamily="34" charset="0"/>
                <a:cs typeface="Arial" pitchFamily="34" charset="0"/>
              </a:rPr>
              <a:t>cross bar.</a:t>
            </a:r>
            <a:endParaRPr lang="en-US" sz="2700" b="1" dirty="0">
              <a:latin typeface="Arial" pitchFamily="34" charset="0"/>
              <a:cs typeface="Arial" pitchFamily="34" charset="0"/>
            </a:endParaRPr>
          </a:p>
        </p:txBody>
      </p:sp>
      <p:pic>
        <p:nvPicPr>
          <p:cNvPr id="10" name="Picture 1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579347"/>
            <a:ext cx="3581400" cy="405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Scoring a Goal</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50" y="57150"/>
            <a:ext cx="1048657" cy="1048657"/>
          </a:xfrm>
          <a:prstGeom prst="rect">
            <a:avLst/>
          </a:prstGeom>
        </p:spPr>
      </p:pic>
      <p:pic>
        <p:nvPicPr>
          <p:cNvPr id="12" name="Picture 11"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379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531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Scoring a Goal</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3" name="Rectangle 2"/>
          <p:cNvSpPr/>
          <p:nvPr/>
        </p:nvSpPr>
        <p:spPr>
          <a:xfrm>
            <a:off x="533400" y="2133600"/>
            <a:ext cx="4724400" cy="3108543"/>
          </a:xfrm>
          <a:prstGeom prst="rect">
            <a:avLst/>
          </a:prstGeom>
        </p:spPr>
        <p:txBody>
          <a:bodyPr wrap="square">
            <a:spAutoFit/>
          </a:bodyPr>
          <a:lstStyle/>
          <a:p>
            <a:pPr>
              <a:defRPr/>
            </a:pPr>
            <a:r>
              <a:rPr lang="en-US" sz="2800" b="1" dirty="0" smtClean="0">
                <a:latin typeface="Arial" pitchFamily="34" charset="0"/>
                <a:cs typeface="Arial" pitchFamily="34" charset="0"/>
              </a:rPr>
              <a:t>Also, for </a:t>
            </a:r>
            <a:r>
              <a:rPr lang="en-US" sz="2800" b="1" dirty="0">
                <a:latin typeface="Arial" pitchFamily="34" charset="0"/>
                <a:cs typeface="Arial" pitchFamily="34" charset="0"/>
              </a:rPr>
              <a:t>a </a:t>
            </a:r>
            <a:r>
              <a:rPr lang="en-US" sz="2800" b="1" dirty="0" smtClean="0">
                <a:latin typeface="Arial" pitchFamily="34" charset="0"/>
                <a:cs typeface="Arial" pitchFamily="34" charset="0"/>
              </a:rPr>
              <a:t>goal </a:t>
            </a:r>
            <a:r>
              <a:rPr lang="en-US" sz="2800" b="1" dirty="0">
                <a:latin typeface="Arial" pitchFamily="34" charset="0"/>
                <a:cs typeface="Arial" pitchFamily="34" charset="0"/>
              </a:rPr>
              <a:t>to count, the attacking team </a:t>
            </a:r>
            <a:r>
              <a:rPr lang="en-US" sz="2800" b="1" dirty="0" smtClean="0">
                <a:latin typeface="Arial" pitchFamily="34" charset="0"/>
                <a:cs typeface="Arial" pitchFamily="34" charset="0"/>
              </a:rPr>
              <a:t>cannot have </a:t>
            </a:r>
            <a:r>
              <a:rPr lang="en-US" sz="2800" b="1" dirty="0">
                <a:latin typeface="Arial" pitchFamily="34" charset="0"/>
                <a:cs typeface="Arial" pitchFamily="34" charset="0"/>
              </a:rPr>
              <a:t>committed </a:t>
            </a:r>
            <a:r>
              <a:rPr lang="en-US" sz="2800" b="1" dirty="0" smtClean="0">
                <a:latin typeface="Arial" pitchFamily="34" charset="0"/>
                <a:cs typeface="Arial" pitchFamily="34" charset="0"/>
              </a:rPr>
              <a:t>a </a:t>
            </a:r>
            <a:r>
              <a:rPr lang="en-US" sz="2800" b="1" dirty="0">
                <a:latin typeface="Arial" pitchFamily="34" charset="0"/>
                <a:cs typeface="Arial" pitchFamily="34" charset="0"/>
              </a:rPr>
              <a:t>violation </a:t>
            </a:r>
            <a:r>
              <a:rPr lang="en-US" sz="2800" b="1" dirty="0" smtClean="0">
                <a:latin typeface="Arial" pitchFamily="34" charset="0"/>
                <a:cs typeface="Arial" pitchFamily="34" charset="0"/>
              </a:rPr>
              <a:t>of </a:t>
            </a:r>
            <a:r>
              <a:rPr lang="en-US" sz="2800" b="1" dirty="0">
                <a:latin typeface="Arial" pitchFamily="34" charset="0"/>
                <a:cs typeface="Arial" pitchFamily="34" charset="0"/>
              </a:rPr>
              <a:t>the Laws of the </a:t>
            </a:r>
            <a:r>
              <a:rPr lang="en-US" sz="2800" b="1" dirty="0" smtClean="0">
                <a:latin typeface="Arial" pitchFamily="34" charset="0"/>
                <a:cs typeface="Arial" pitchFamily="34" charset="0"/>
              </a:rPr>
              <a:t>Game that would cause the goal to be disallowed.  </a:t>
            </a:r>
            <a:endParaRPr lang="en-US" sz="2800" b="1" dirty="0">
              <a:latin typeface="Arial" pitchFamily="34" charset="0"/>
              <a:cs typeface="Arial" pitchFamily="34" charset="0"/>
            </a:endParaRPr>
          </a:p>
        </p:txBody>
      </p:sp>
      <p:pic>
        <p:nvPicPr>
          <p:cNvPr id="11" name="Picture 1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295400"/>
            <a:ext cx="3581400" cy="405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50" y="57150"/>
            <a:ext cx="1048657" cy="1048657"/>
          </a:xfrm>
          <a:prstGeom prst="rect">
            <a:avLst/>
          </a:prstGeom>
        </p:spPr>
      </p:pic>
      <p:pic>
        <p:nvPicPr>
          <p:cNvPr id="10" name="Picture 9"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379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2900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Responsibility</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sz="3200" dirty="0">
              <a:latin typeface="Arial" pitchFamily="34" charset="0"/>
              <a:cs typeface="Arial" pitchFamily="34" charset="0"/>
            </a:endParaRPr>
          </a:p>
        </p:txBody>
      </p:sp>
      <p:sp>
        <p:nvSpPr>
          <p:cNvPr id="3" name="Rectangle 2"/>
          <p:cNvSpPr/>
          <p:nvPr/>
        </p:nvSpPr>
        <p:spPr>
          <a:xfrm>
            <a:off x="457200" y="1489770"/>
            <a:ext cx="5562600" cy="3108543"/>
          </a:xfrm>
          <a:prstGeom prst="rect">
            <a:avLst/>
          </a:prstGeom>
        </p:spPr>
        <p:txBody>
          <a:bodyPr wrap="square">
            <a:spAutoFit/>
          </a:bodyPr>
          <a:lstStyle/>
          <a:p>
            <a:pPr>
              <a:defRPr/>
            </a:pPr>
            <a:r>
              <a:rPr lang="en-US" sz="2800" b="1" dirty="0">
                <a:latin typeface="Arial" pitchFamily="34" charset="0"/>
                <a:cs typeface="Arial" pitchFamily="34" charset="0"/>
              </a:rPr>
              <a:t>Games at the competitive youth level may require referees and </a:t>
            </a:r>
            <a:r>
              <a:rPr lang="en-US" sz="2800" b="1" dirty="0" smtClean="0">
                <a:latin typeface="Arial" pitchFamily="34" charset="0"/>
                <a:cs typeface="Arial" pitchFamily="34" charset="0"/>
              </a:rPr>
              <a:t>ARs to </a:t>
            </a:r>
            <a:r>
              <a:rPr lang="en-US" sz="2800" b="1" dirty="0">
                <a:latin typeface="Arial" pitchFamily="34" charset="0"/>
                <a:cs typeface="Arial" pitchFamily="34" charset="0"/>
              </a:rPr>
              <a:t>communicate </a:t>
            </a:r>
            <a:r>
              <a:rPr lang="en-US" sz="2800" b="1" dirty="0" smtClean="0">
                <a:latin typeface="Arial" pitchFamily="34" charset="0"/>
                <a:cs typeface="Arial" pitchFamily="34" charset="0"/>
              </a:rPr>
              <a:t>non-verbally </a:t>
            </a:r>
            <a:r>
              <a:rPr lang="en-US" sz="2800" b="1" dirty="0">
                <a:latin typeface="Arial" pitchFamily="34" charset="0"/>
                <a:cs typeface="Arial" pitchFamily="34" charset="0"/>
              </a:rPr>
              <a:t>and </a:t>
            </a:r>
            <a:r>
              <a:rPr lang="en-US" sz="2800" b="1" dirty="0" smtClean="0">
                <a:latin typeface="Arial" pitchFamily="34" charset="0"/>
                <a:cs typeface="Arial" pitchFamily="34" charset="0"/>
              </a:rPr>
              <a:t>/ or verbally </a:t>
            </a:r>
            <a:r>
              <a:rPr lang="en-US" sz="2800" b="1" dirty="0">
                <a:latin typeface="Arial" pitchFamily="34" charset="0"/>
                <a:cs typeface="Arial" pitchFamily="34" charset="0"/>
              </a:rPr>
              <a:t>to make sure a ball in the net  meets </a:t>
            </a:r>
            <a:r>
              <a:rPr lang="en-US" sz="2800" b="1" dirty="0" smtClean="0">
                <a:latin typeface="Arial" pitchFamily="34" charset="0"/>
                <a:cs typeface="Arial" pitchFamily="34" charset="0"/>
              </a:rPr>
              <a:t>all this </a:t>
            </a:r>
            <a:r>
              <a:rPr lang="en-US" sz="2800" b="1" dirty="0">
                <a:latin typeface="Arial" pitchFamily="34" charset="0"/>
                <a:cs typeface="Arial" pitchFamily="34" charset="0"/>
              </a:rPr>
              <a:t>criteria before awarding a goal. </a:t>
            </a: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538" y="1227897"/>
            <a:ext cx="2855462" cy="3191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50" y="57150"/>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379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4876800"/>
            <a:ext cx="8458200" cy="1384995"/>
          </a:xfrm>
          <a:prstGeom prst="rect">
            <a:avLst/>
          </a:prstGeom>
        </p:spPr>
        <p:txBody>
          <a:bodyPr wrap="square">
            <a:spAutoFit/>
          </a:bodyPr>
          <a:lstStyle/>
          <a:p>
            <a:pPr>
              <a:defRPr/>
            </a:pPr>
            <a:r>
              <a:rPr lang="en-US" sz="2800" b="1" i="1" dirty="0">
                <a:latin typeface="Arial" pitchFamily="34" charset="0"/>
                <a:cs typeface="Arial" pitchFamily="34" charset="0"/>
              </a:rPr>
              <a:t>If a referee signals a goal before the ball has completely passed over the goal line, play is restarted with a dropped ball.</a:t>
            </a:r>
            <a:endParaRPr lang="en-US" sz="2800" b="1" i="1" dirty="0">
              <a:latin typeface="Arial" pitchFamily="34" charset="0"/>
              <a:cs typeface="Arial" pitchFamily="34" charset="0"/>
            </a:endParaRPr>
          </a:p>
        </p:txBody>
      </p:sp>
    </p:spTree>
    <p:extLst>
      <p:ext uri="{BB962C8B-B14F-4D97-AF65-F5344CB8AC3E}">
        <p14:creationId xmlns:p14="http://schemas.microsoft.com/office/powerpoint/2010/main" val="977850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Positioning</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sz="3200" dirty="0">
              <a:latin typeface="Arial" pitchFamily="34" charset="0"/>
              <a:cs typeface="Arial" pitchFamily="34" charset="0"/>
            </a:endParaRPr>
          </a:p>
        </p:txBody>
      </p:sp>
      <p:pic>
        <p:nvPicPr>
          <p:cNvPr id="1026" name="Picture 2" descr="C:\Users\rmooney\Documents\Images\Laws of the Game\Law 6 - Assistance Referees\USDAMJ07151113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4808"/>
          <a:stretch/>
        </p:blipFill>
        <p:spPr bwMode="auto">
          <a:xfrm>
            <a:off x="2133600" y="1219200"/>
            <a:ext cx="5257800" cy="29861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5800" y="4419600"/>
            <a:ext cx="7620000" cy="1815882"/>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The positioning of the </a:t>
            </a:r>
            <a:r>
              <a:rPr lang="en-US" sz="2800" b="1" dirty="0" smtClean="0">
                <a:latin typeface="Arial" panose="020B0604020202020204" pitchFamily="34" charset="0"/>
                <a:cs typeface="Arial" panose="020B0604020202020204" pitchFamily="34" charset="0"/>
              </a:rPr>
              <a:t>AR can </a:t>
            </a:r>
            <a:r>
              <a:rPr lang="en-US" sz="2800" b="1" dirty="0">
                <a:latin typeface="Arial" panose="020B0604020202020204" pitchFamily="34" charset="0"/>
                <a:cs typeface="Arial" panose="020B0604020202020204" pitchFamily="34" charset="0"/>
              </a:rPr>
              <a:t>be very important in order to determine when a ball has completely crossed the goal line for a goal.  </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50" y="57150"/>
            <a:ext cx="1048657" cy="1048657"/>
          </a:xfrm>
          <a:prstGeom prst="rect">
            <a:avLst/>
          </a:prstGeom>
        </p:spPr>
      </p:pic>
      <p:pic>
        <p:nvPicPr>
          <p:cNvPr id="10" name="Picture 9"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379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6473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Positioning</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sz="3200" dirty="0">
              <a:latin typeface="Arial" pitchFamily="34" charset="0"/>
              <a:cs typeface="Arial" pitchFamily="34" charset="0"/>
            </a:endParaRPr>
          </a:p>
        </p:txBody>
      </p:sp>
      <p:pic>
        <p:nvPicPr>
          <p:cNvPr id="1026" name="Picture 2" descr="C:\Users\rmooney\Documents\Images\Laws of the Game\Law 6 - Assistance Referees\USDAMJ07151113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4808"/>
          <a:stretch/>
        </p:blipFill>
        <p:spPr bwMode="auto">
          <a:xfrm>
            <a:off x="5638800" y="1219201"/>
            <a:ext cx="3505200" cy="19907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85800" y="1384518"/>
            <a:ext cx="4800600" cy="1815882"/>
          </a:xfrm>
          <a:prstGeom prst="rect">
            <a:avLst/>
          </a:prstGeom>
        </p:spPr>
        <p:txBody>
          <a:bodyPr wrap="square">
            <a:spAutoFit/>
          </a:bodyPr>
          <a:lstStyle/>
          <a:p>
            <a:pPr>
              <a:defRPr/>
            </a:pPr>
            <a:r>
              <a:rPr lang="en-US" sz="2800" b="1" dirty="0" smtClean="0">
                <a:latin typeface="Arial" panose="020B0604020202020204" pitchFamily="34" charset="0"/>
                <a:cs typeface="Arial" panose="020B0604020202020204" pitchFamily="34" charset="0"/>
              </a:rPr>
              <a:t>An </a:t>
            </a:r>
            <a:r>
              <a:rPr lang="en-US" sz="2800" b="1" smtClean="0">
                <a:latin typeface="Arial" panose="020B0604020202020204" pitchFamily="34" charset="0"/>
                <a:cs typeface="Arial" panose="020B0604020202020204" pitchFamily="34" charset="0"/>
              </a:rPr>
              <a:t>AR has </a:t>
            </a:r>
            <a:r>
              <a:rPr lang="en-US" sz="2800" b="1" dirty="0">
                <a:latin typeface="Arial" panose="020B0604020202020204" pitchFamily="34" charset="0"/>
                <a:cs typeface="Arial" panose="020B0604020202020204" pitchFamily="34" charset="0"/>
              </a:rPr>
              <a:t>the unique and useful perspective of being able to see </a:t>
            </a:r>
            <a:r>
              <a:rPr lang="en-US" sz="2800" b="1" dirty="0" smtClean="0">
                <a:latin typeface="Arial" panose="020B0604020202020204" pitchFamily="34" charset="0"/>
                <a:cs typeface="Arial" panose="020B0604020202020204" pitchFamily="34" charset="0"/>
              </a:rPr>
              <a:t>in-line </a:t>
            </a:r>
            <a:r>
              <a:rPr lang="en-US" sz="2800" b="1" dirty="0">
                <a:latin typeface="Arial" panose="020B0604020202020204" pitchFamily="34" charset="0"/>
                <a:cs typeface="Arial" panose="020B0604020202020204" pitchFamily="34" charset="0"/>
              </a:rPr>
              <a:t>with the goal line.  </a:t>
            </a:r>
          </a:p>
        </p:txBody>
      </p:sp>
      <p:sp>
        <p:nvSpPr>
          <p:cNvPr id="8" name="Rectangle 7"/>
          <p:cNvSpPr/>
          <p:nvPr/>
        </p:nvSpPr>
        <p:spPr>
          <a:xfrm>
            <a:off x="685800" y="3810000"/>
            <a:ext cx="8001000" cy="1815882"/>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Because of this, </a:t>
            </a:r>
            <a:r>
              <a:rPr lang="en-US" sz="2800" b="1" dirty="0" smtClean="0">
                <a:latin typeface="Arial" panose="020B0604020202020204" pitchFamily="34" charset="0"/>
                <a:cs typeface="Arial" panose="020B0604020202020204" pitchFamily="34" charset="0"/>
              </a:rPr>
              <a:t>ARs need </a:t>
            </a:r>
            <a:r>
              <a:rPr lang="en-US" sz="2800" b="1" dirty="0">
                <a:latin typeface="Arial" panose="020B0604020202020204" pitchFamily="34" charset="0"/>
                <a:cs typeface="Arial" panose="020B0604020202020204" pitchFamily="34" charset="0"/>
              </a:rPr>
              <a:t>to make sure they are always following play </a:t>
            </a:r>
            <a:r>
              <a:rPr lang="en-US" sz="2800" b="1" dirty="0" smtClean="0">
                <a:latin typeface="Arial" panose="020B0604020202020204" pitchFamily="34" charset="0"/>
                <a:cs typeface="Arial" panose="020B0604020202020204" pitchFamily="34" charset="0"/>
              </a:rPr>
              <a:t>down to </a:t>
            </a:r>
            <a:r>
              <a:rPr lang="en-US" sz="2800" b="1" dirty="0">
                <a:latin typeface="Arial" panose="020B0604020202020204" pitchFamily="34" charset="0"/>
                <a:cs typeface="Arial" panose="020B0604020202020204" pitchFamily="34" charset="0"/>
              </a:rPr>
              <a:t>the goal line and staying focused on the location of the ball in proximity to the goal line.  </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50" y="57150"/>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379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8745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Exceptions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990600" y="1454571"/>
            <a:ext cx="7696200" cy="2677656"/>
          </a:xfrm>
          <a:prstGeom prst="rect">
            <a:avLst/>
          </a:prstGeom>
        </p:spPr>
        <p:txBody>
          <a:bodyPr wrap="square">
            <a:spAutoFit/>
          </a:bodyPr>
          <a:lstStyle/>
          <a:p>
            <a:pPr>
              <a:defRPr/>
            </a:pPr>
            <a:r>
              <a:rPr lang="en-US" sz="2800" b="1" dirty="0" smtClean="0">
                <a:latin typeface="Arial" panose="020B0604020202020204" pitchFamily="34" charset="0"/>
                <a:cs typeface="Arial" panose="020B0604020202020204" pitchFamily="34" charset="0"/>
              </a:rPr>
              <a:t>However, even </a:t>
            </a:r>
            <a:r>
              <a:rPr lang="en-US" sz="2800" b="1" dirty="0">
                <a:latin typeface="Arial" panose="020B0604020202020204" pitchFamily="34" charset="0"/>
                <a:cs typeface="Arial" panose="020B0604020202020204" pitchFamily="34" charset="0"/>
              </a:rPr>
              <a:t>if the whole ball passes over the goal line, between the goalposts and under the crossbar, with no infringements committed by the attacking team, there are still exceptions that would result in the goal being disallowed.  </a:t>
            </a:r>
          </a:p>
        </p:txBody>
      </p:sp>
      <p:sp>
        <p:nvSpPr>
          <p:cNvPr id="3" name="Rectangle 2"/>
          <p:cNvSpPr/>
          <p:nvPr/>
        </p:nvSpPr>
        <p:spPr>
          <a:xfrm>
            <a:off x="1003852" y="4572000"/>
            <a:ext cx="7378148" cy="1384995"/>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While </a:t>
            </a:r>
            <a:r>
              <a:rPr lang="en-US" sz="2800" b="1" dirty="0" smtClean="0">
                <a:latin typeface="Arial" panose="020B0604020202020204" pitchFamily="34" charset="0"/>
                <a:cs typeface="Arial" panose="020B0604020202020204" pitchFamily="34" charset="0"/>
              </a:rPr>
              <a:t>these are not </a:t>
            </a:r>
            <a:r>
              <a:rPr lang="en-US" sz="2800" b="1" dirty="0">
                <a:latin typeface="Arial" panose="020B0604020202020204" pitchFamily="34" charset="0"/>
                <a:cs typeface="Arial" panose="020B0604020202020204" pitchFamily="34" charset="0"/>
              </a:rPr>
              <a:t>listed in Law 10, there are a number of exceptions </a:t>
            </a:r>
            <a:r>
              <a:rPr lang="en-US" sz="2800" b="1" dirty="0" smtClean="0">
                <a:latin typeface="Arial" panose="020B0604020202020204" pitchFamily="34" charset="0"/>
                <a:cs typeface="Arial" panose="020B0604020202020204" pitchFamily="34" charset="0"/>
              </a:rPr>
              <a:t>of which that </a:t>
            </a:r>
            <a:r>
              <a:rPr lang="en-US" sz="2800" b="1" dirty="0">
                <a:latin typeface="Arial" panose="020B0604020202020204" pitchFamily="34" charset="0"/>
                <a:cs typeface="Arial" panose="020B0604020202020204" pitchFamily="34" charset="0"/>
              </a:rPr>
              <a:t>referees </a:t>
            </a:r>
            <a:r>
              <a:rPr lang="en-US" sz="2800" b="1" dirty="0" smtClean="0">
                <a:latin typeface="Arial" panose="020B0604020202020204" pitchFamily="34" charset="0"/>
                <a:cs typeface="Arial" panose="020B0604020202020204" pitchFamily="34" charset="0"/>
              </a:rPr>
              <a:t>and ARs must </a:t>
            </a:r>
            <a:r>
              <a:rPr lang="en-US" sz="2800" b="1" dirty="0">
                <a:latin typeface="Arial" panose="020B0604020202020204" pitchFamily="34" charset="0"/>
                <a:cs typeface="Arial" panose="020B0604020202020204" pitchFamily="34" charset="0"/>
              </a:rPr>
              <a:t>be aware </a:t>
            </a:r>
            <a:r>
              <a:rPr lang="en-US" sz="2800" b="1" dirty="0" smtClean="0">
                <a:latin typeface="Arial" panose="020B0604020202020204" pitchFamily="34" charset="0"/>
                <a:cs typeface="Arial" panose="020B0604020202020204" pitchFamily="34" charset="0"/>
              </a:rPr>
              <a:t>.  </a:t>
            </a:r>
            <a:endParaRPr lang="en-US" sz="28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0" y="57150"/>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379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5155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Exceptions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457200" y="1447800"/>
            <a:ext cx="8305800" cy="954107"/>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The </a:t>
            </a:r>
            <a:r>
              <a:rPr lang="en-US" sz="2800" b="1" dirty="0" smtClean="0">
                <a:latin typeface="Arial" panose="020B0604020202020204" pitchFamily="34" charset="0"/>
                <a:cs typeface="Arial" panose="020B0604020202020204" pitchFamily="34" charset="0"/>
              </a:rPr>
              <a:t>key word in these exceptions that  </a:t>
            </a:r>
            <a:r>
              <a:rPr lang="en-US" sz="2800" b="1" dirty="0">
                <a:latin typeface="Arial" panose="020B0604020202020204" pitchFamily="34" charset="0"/>
                <a:cs typeface="Arial" panose="020B0604020202020204" pitchFamily="34" charset="0"/>
              </a:rPr>
              <a:t>referees </a:t>
            </a:r>
            <a:r>
              <a:rPr lang="en-US" sz="2800" b="1" dirty="0" smtClean="0">
                <a:latin typeface="Arial" panose="020B0604020202020204" pitchFamily="34" charset="0"/>
                <a:cs typeface="Arial" panose="020B0604020202020204" pitchFamily="34" charset="0"/>
              </a:rPr>
              <a:t>must </a:t>
            </a:r>
            <a:r>
              <a:rPr lang="en-US" sz="2800" b="1" dirty="0">
                <a:latin typeface="Arial" panose="020B0604020202020204" pitchFamily="34" charset="0"/>
                <a:cs typeface="Arial" panose="020B0604020202020204" pitchFamily="34" charset="0"/>
              </a:rPr>
              <a:t>understand is </a:t>
            </a:r>
            <a:r>
              <a:rPr lang="en-US" sz="2800" b="1" u="sng" dirty="0">
                <a:solidFill>
                  <a:srgbClr val="C00000"/>
                </a:solidFill>
                <a:latin typeface="Arial" panose="020B0604020202020204" pitchFamily="34" charset="0"/>
                <a:cs typeface="Arial" panose="020B0604020202020204" pitchFamily="34" charset="0"/>
              </a:rPr>
              <a:t>directly</a:t>
            </a:r>
            <a:r>
              <a:rPr lang="en-US" sz="2800" b="1" dirty="0">
                <a:latin typeface="Arial" panose="020B0604020202020204" pitchFamily="34" charset="0"/>
                <a:cs typeface="Arial" panose="020B0604020202020204" pitchFamily="34" charset="0"/>
              </a:rPr>
              <a:t>.  </a:t>
            </a:r>
          </a:p>
        </p:txBody>
      </p:sp>
      <p:sp>
        <p:nvSpPr>
          <p:cNvPr id="3" name="Rectangle 2"/>
          <p:cNvSpPr/>
          <p:nvPr/>
        </p:nvSpPr>
        <p:spPr>
          <a:xfrm>
            <a:off x="655982" y="2590800"/>
            <a:ext cx="7954617" cy="3754874"/>
          </a:xfrm>
          <a:prstGeom prst="rect">
            <a:avLst/>
          </a:prstGeom>
        </p:spPr>
        <p:txBody>
          <a:bodyPr wrap="square">
            <a:spAutoFit/>
          </a:bodyPr>
          <a:lstStyle/>
          <a:p>
            <a:pPr marL="457200" indent="-457200">
              <a:buFont typeface="Wingdings" panose="05000000000000000000" pitchFamily="2" charset="2"/>
              <a:buChar char="v"/>
              <a:defRPr/>
            </a:pPr>
            <a:r>
              <a:rPr lang="en-US" sz="2800" b="1" u="sng" dirty="0" smtClean="0">
                <a:solidFill>
                  <a:srgbClr val="C00000"/>
                </a:solidFill>
                <a:latin typeface="Arial" panose="020B0604020202020204" pitchFamily="34" charset="0"/>
                <a:cs typeface="Arial" panose="020B0604020202020204" pitchFamily="34" charset="0"/>
              </a:rPr>
              <a:t>Directly</a:t>
            </a:r>
            <a:r>
              <a:rPr lang="en-US" sz="2800" b="1" dirty="0" smtClean="0">
                <a:solidFill>
                  <a:srgbClr val="C00000"/>
                </a:solidFill>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means on the first touch by the player playing the ball.  </a:t>
            </a:r>
          </a:p>
          <a:p>
            <a:pPr marL="457200" indent="-457200">
              <a:buFont typeface="Wingdings" panose="05000000000000000000" pitchFamily="2" charset="2"/>
              <a:buChar char="v"/>
              <a:defRPr/>
            </a:pPr>
            <a:endParaRPr lang="en-US" sz="2800" b="1"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v"/>
              <a:defRPr/>
            </a:pPr>
            <a:r>
              <a:rPr lang="en-US" sz="2800" b="1" dirty="0" smtClean="0">
                <a:latin typeface="Arial" panose="020B0604020202020204" pitchFamily="34" charset="0"/>
                <a:cs typeface="Arial" panose="020B0604020202020204" pitchFamily="34" charset="0"/>
              </a:rPr>
              <a:t>A </a:t>
            </a:r>
            <a:r>
              <a:rPr lang="en-US" sz="2800" b="1" dirty="0">
                <a:latin typeface="Arial" panose="020B0604020202020204" pitchFamily="34" charset="0"/>
                <a:cs typeface="Arial" panose="020B0604020202020204" pitchFamily="34" charset="0"/>
              </a:rPr>
              <a:t>goal cannot be scored </a:t>
            </a:r>
            <a:r>
              <a:rPr lang="en-US" sz="2800" b="1" u="sng" dirty="0">
                <a:solidFill>
                  <a:srgbClr val="C00000"/>
                </a:solidFill>
                <a:latin typeface="Arial" panose="020B0604020202020204" pitchFamily="34" charset="0"/>
                <a:cs typeface="Arial" panose="020B0604020202020204" pitchFamily="34" charset="0"/>
              </a:rPr>
              <a:t>directly</a:t>
            </a:r>
            <a:r>
              <a:rPr lang="en-US" sz="2800" b="1" dirty="0">
                <a:latin typeface="Arial" panose="020B0604020202020204" pitchFamily="34" charset="0"/>
                <a:cs typeface="Arial" panose="020B0604020202020204" pitchFamily="34" charset="0"/>
              </a:rPr>
              <a:t> from any of </a:t>
            </a:r>
            <a:r>
              <a:rPr lang="en-US" sz="2800" b="1" dirty="0" smtClean="0">
                <a:latin typeface="Arial" panose="020B0604020202020204" pitchFamily="34" charset="0"/>
                <a:cs typeface="Arial" panose="020B0604020202020204" pitchFamily="34" charset="0"/>
              </a:rPr>
              <a:t>the restarts</a:t>
            </a:r>
            <a:r>
              <a:rPr lang="en-US" sz="2800" b="1" dirty="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listed on the next slide.  </a:t>
            </a:r>
          </a:p>
          <a:p>
            <a:pPr>
              <a:defRPr/>
            </a:pPr>
            <a:endParaRPr lang="en-US" sz="1400" b="1" dirty="0">
              <a:latin typeface="Arial" panose="020B0604020202020204" pitchFamily="34" charset="0"/>
              <a:cs typeface="Arial" panose="020B0604020202020204" pitchFamily="34" charset="0"/>
            </a:endParaRPr>
          </a:p>
          <a:p>
            <a:pPr marL="914400" lvl="1" indent="-457200">
              <a:buFont typeface="Wingdings" panose="05000000000000000000" pitchFamily="2" charset="2"/>
              <a:buChar char="§"/>
              <a:defRPr/>
            </a:pPr>
            <a:r>
              <a:rPr lang="en-US" sz="2800" b="1" dirty="0" smtClean="0">
                <a:latin typeface="Arial" panose="020B0604020202020204" pitchFamily="34" charset="0"/>
                <a:cs typeface="Arial" panose="020B0604020202020204" pitchFamily="34" charset="0"/>
              </a:rPr>
              <a:t>But if another player (on either team) touches </a:t>
            </a:r>
            <a:r>
              <a:rPr lang="en-US" sz="2800" b="1" dirty="0">
                <a:latin typeface="Arial" panose="020B0604020202020204" pitchFamily="34" charset="0"/>
                <a:cs typeface="Arial" panose="020B0604020202020204" pitchFamily="34" charset="0"/>
              </a:rPr>
              <a:t>or </a:t>
            </a:r>
            <a:r>
              <a:rPr lang="en-US" sz="2800" b="1" dirty="0" smtClean="0">
                <a:latin typeface="Arial" panose="020B0604020202020204" pitchFamily="34" charset="0"/>
                <a:cs typeface="Arial" panose="020B0604020202020204" pitchFamily="34" charset="0"/>
              </a:rPr>
              <a:t>plays the ball, the goal would be valid.    </a:t>
            </a:r>
            <a:endParaRPr lang="en-US" sz="28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0" y="57150"/>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379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9742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944</TotalTime>
  <Words>812</Words>
  <Application>Microsoft Office PowerPoint</Application>
  <PresentationFormat>On-screen Show (4:3)</PresentationFormat>
  <Paragraphs>88</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GOAL SCORED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Mooney</dc:creator>
  <cp:lastModifiedBy>Charles Keaney</cp:lastModifiedBy>
  <cp:revision>137</cp:revision>
  <cp:lastPrinted>2012-02-23T18:43:34Z</cp:lastPrinted>
  <dcterms:created xsi:type="dcterms:W3CDTF">2006-08-16T00:00:00Z</dcterms:created>
  <dcterms:modified xsi:type="dcterms:W3CDTF">2016-12-15T05:57:40Z</dcterms:modified>
</cp:coreProperties>
</file>