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371" r:id="rId2"/>
    <p:sldId id="342" r:id="rId3"/>
    <p:sldId id="375" r:id="rId4"/>
    <p:sldId id="323" r:id="rId5"/>
    <p:sldId id="262" r:id="rId6"/>
    <p:sldId id="343" r:id="rId7"/>
    <p:sldId id="341" r:id="rId8"/>
    <p:sldId id="376" r:id="rId9"/>
    <p:sldId id="377" r:id="rId10"/>
    <p:sldId id="321" r:id="rId11"/>
    <p:sldId id="345" r:id="rId12"/>
    <p:sldId id="347" r:id="rId13"/>
    <p:sldId id="348" r:id="rId14"/>
    <p:sldId id="349" r:id="rId15"/>
    <p:sldId id="352" r:id="rId16"/>
    <p:sldId id="350" r:id="rId17"/>
    <p:sldId id="351" r:id="rId18"/>
    <p:sldId id="344" r:id="rId19"/>
    <p:sldId id="353" r:id="rId20"/>
    <p:sldId id="378" r:id="rId21"/>
    <p:sldId id="380" r:id="rId22"/>
    <p:sldId id="381" r:id="rId23"/>
    <p:sldId id="382" r:id="rId24"/>
    <p:sldId id="383" r:id="rId25"/>
    <p:sldId id="384" r:id="rId26"/>
    <p:sldId id="385"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00FF"/>
    <a:srgbClr val="99FFCC"/>
    <a:srgbClr val="FFFFCC"/>
    <a:srgbClr val="FF3300"/>
    <a:srgbClr val="66FFFF"/>
    <a:srgbClr val="FF99FF"/>
    <a:srgbClr val="00FF00"/>
    <a:srgbClr val="33CC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1838" autoAdjust="0"/>
    <p:restoredTop sz="81317" autoAdjust="0"/>
  </p:normalViewPr>
  <p:slideViewPr>
    <p:cSldViewPr>
      <p:cViewPr>
        <p:scale>
          <a:sx n="66" d="100"/>
          <a:sy n="66" d="100"/>
        </p:scale>
        <p:origin x="-1260"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294AB8-9D63-4A96-A4F9-EE20CB4C32D3}" type="datetimeFigureOut">
              <a:rPr lang="en-US" smtClean="0"/>
              <a:t>11/2/2015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F49A7E-8536-438E-B865-51CF52BE6A6F}" type="slidenum">
              <a:rPr lang="en-US" smtClean="0"/>
              <a:t>‹#›</a:t>
            </a:fld>
            <a:endParaRPr lang="en-US" dirty="0"/>
          </a:p>
        </p:txBody>
      </p:sp>
    </p:spTree>
    <p:extLst>
      <p:ext uri="{BB962C8B-B14F-4D97-AF65-F5344CB8AC3E}">
        <p14:creationId xmlns:p14="http://schemas.microsoft.com/office/powerpoint/2010/main" val="3992625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dirty="0"/>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28F9390C-FBF9-4D30-91E7-83ECE68FE410}" type="datetimeFigureOut">
              <a:rPr lang="en-US"/>
              <a:pPr>
                <a:defRPr/>
              </a:pPr>
              <a:t>11/2/2015</a:t>
            </a:fld>
            <a:endParaRPr lang="en-US" dirty="0"/>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dirty="0"/>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AB43E061-34CC-45FB-832C-4E7BA295DF87}" type="slidenum">
              <a:rPr lang="en-US"/>
              <a:pPr>
                <a:defRPr/>
              </a:pPr>
              <a:t>‹#›</a:t>
            </a:fld>
            <a:endParaRPr lang="en-US" dirty="0"/>
          </a:p>
        </p:txBody>
      </p:sp>
    </p:spTree>
    <p:extLst>
      <p:ext uri="{BB962C8B-B14F-4D97-AF65-F5344CB8AC3E}">
        <p14:creationId xmlns:p14="http://schemas.microsoft.com/office/powerpoint/2010/main" val="8140903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38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1852613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738C82-DE05-44A2-AB18-A096EC9CB045}" type="slidenum">
              <a:rPr lang="en-US" smtClean="0"/>
              <a:pPr/>
              <a:t>20</a:t>
            </a:fld>
            <a:endParaRPr lang="en-US"/>
          </a:p>
        </p:txBody>
      </p:sp>
    </p:spTree>
    <p:extLst>
      <p:ext uri="{BB962C8B-B14F-4D97-AF65-F5344CB8AC3E}">
        <p14:creationId xmlns:p14="http://schemas.microsoft.com/office/powerpoint/2010/main" val="1734136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FOUL has occurred …. Both at the U16 and the U11 level …. A Foul is a Foul</a:t>
            </a:r>
          </a:p>
          <a:p>
            <a:endParaRPr lang="en-US" dirty="0"/>
          </a:p>
          <a:p>
            <a:r>
              <a:rPr lang="en-US" dirty="0" smtClean="0"/>
              <a:t>Is this a situation in which you would blow the whistle in a U16 game? …. In a U11 game?  Trifling in a U16 match, but not trifling in a U11 game (Overall SAFETY first)</a:t>
            </a:r>
          </a:p>
          <a:p>
            <a:endParaRPr lang="en-US" dirty="0"/>
          </a:p>
          <a:p>
            <a:r>
              <a:rPr lang="en-US" dirty="0" smtClean="0"/>
              <a:t>Advantage is not a choice since Dan, the defender, was first to control the ball.</a:t>
            </a:r>
          </a:p>
          <a:p>
            <a:endParaRPr lang="en-US" dirty="0"/>
          </a:p>
          <a:p>
            <a:r>
              <a:rPr lang="en-US" dirty="0" smtClean="0"/>
              <a:t>Restart with a DFK at spot of Foul</a:t>
            </a:r>
          </a:p>
          <a:p>
            <a:endParaRPr lang="en-US" dirty="0"/>
          </a:p>
          <a:p>
            <a:r>
              <a:rPr lang="en-US" dirty="0" smtClean="0"/>
              <a:t>No misconduct …. Not done in an uncontrolled manner</a:t>
            </a:r>
            <a:endParaRPr lang="en-US" dirty="0"/>
          </a:p>
        </p:txBody>
      </p:sp>
      <p:sp>
        <p:nvSpPr>
          <p:cNvPr id="4" name="Slide Number Placeholder 3"/>
          <p:cNvSpPr>
            <a:spLocks noGrp="1"/>
          </p:cNvSpPr>
          <p:nvPr>
            <p:ph type="sldNum" sz="quarter" idx="10"/>
          </p:nvPr>
        </p:nvSpPr>
        <p:spPr/>
        <p:txBody>
          <a:bodyPr/>
          <a:lstStyle/>
          <a:p>
            <a:fld id="{B7738C82-DE05-44A2-AB18-A096EC9CB045}" type="slidenum">
              <a:rPr lang="en-US" smtClean="0"/>
              <a:pPr/>
              <a:t>21</a:t>
            </a:fld>
            <a:endParaRPr lang="en-US"/>
          </a:p>
        </p:txBody>
      </p:sp>
    </p:spTree>
    <p:extLst>
      <p:ext uri="{BB962C8B-B14F-4D97-AF65-F5344CB8AC3E}">
        <p14:creationId xmlns:p14="http://schemas.microsoft.com/office/powerpoint/2010/main" val="1814423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Appears that no foul has been observed … allow play to continue</a:t>
            </a:r>
          </a:p>
          <a:p>
            <a:endParaRPr lang="en-US" dirty="0"/>
          </a:p>
          <a:p>
            <a:r>
              <a:rPr lang="en-US" dirty="0" smtClean="0"/>
              <a:t>No advantage, no trifling occurrence</a:t>
            </a:r>
          </a:p>
          <a:p>
            <a:r>
              <a:rPr lang="en-US" dirty="0" smtClean="0"/>
              <a:t> </a:t>
            </a:r>
            <a:endParaRPr lang="en-US" dirty="0"/>
          </a:p>
          <a:p>
            <a:r>
              <a:rPr lang="en-US" dirty="0" smtClean="0"/>
              <a:t>Older game …. Allow play to proceed, unless true injury is recognized and play needs to be stopped immediately to address it.</a:t>
            </a:r>
          </a:p>
          <a:p>
            <a:endParaRPr lang="en-US" dirty="0"/>
          </a:p>
          <a:p>
            <a:r>
              <a:rPr lang="en-US" dirty="0" smtClean="0"/>
              <a:t>Younger game …. Stop play for hurt even though it may not need immediate attention.  Better to be SAFE …. And little ones need to be given more leeway in these types of situations.</a:t>
            </a:r>
          </a:p>
          <a:p>
            <a:endParaRPr lang="en-US" dirty="0"/>
          </a:p>
          <a:p>
            <a:r>
              <a:rPr lang="en-US" dirty="0" smtClean="0"/>
              <a:t>Restart with Drop Ball</a:t>
            </a:r>
          </a:p>
          <a:p>
            <a:endParaRPr lang="en-US" dirty="0"/>
          </a:p>
          <a:p>
            <a:r>
              <a:rPr lang="en-US" dirty="0" smtClean="0"/>
              <a:t>No apparent foul …. No Misconduct.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7738C82-DE05-44A2-AB18-A096EC9CB045}" type="slidenum">
              <a:rPr lang="en-US" smtClean="0"/>
              <a:pPr/>
              <a:t>22</a:t>
            </a:fld>
            <a:endParaRPr lang="en-US"/>
          </a:p>
        </p:txBody>
      </p:sp>
    </p:spTree>
    <p:extLst>
      <p:ext uri="{BB962C8B-B14F-4D97-AF65-F5344CB8AC3E}">
        <p14:creationId xmlns:p14="http://schemas.microsoft.com/office/powerpoint/2010/main" val="4237883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Obviously, FOULS occurred continuously during the entire run.</a:t>
            </a:r>
          </a:p>
          <a:p>
            <a:endParaRPr lang="en-US" dirty="0"/>
          </a:p>
          <a:p>
            <a:r>
              <a:rPr lang="en-US" dirty="0" smtClean="0"/>
              <a:t>If play allowed to continue then “trifling” has been invoked continually, which may be typical for the older level game.</a:t>
            </a:r>
          </a:p>
          <a:p>
            <a:endParaRPr lang="en-US" dirty="0"/>
          </a:p>
          <a:p>
            <a:r>
              <a:rPr lang="en-US" dirty="0" smtClean="0"/>
              <a:t>No advantage was realized during the entire process …. Do not suddenly call the FOUL just because Andy was in Penalty Area and just because he took a weak shot after receiving the last push.  Whole play from beginning to end must be treated as being “trifling” and treated consistently during the entire process.</a:t>
            </a:r>
          </a:p>
          <a:p>
            <a:endParaRPr lang="en-US" dirty="0"/>
          </a:p>
          <a:p>
            <a:r>
              <a:rPr lang="en-US" dirty="0" smtClean="0"/>
              <a:t>FOULS …. Yes</a:t>
            </a:r>
          </a:p>
          <a:p>
            <a:endParaRPr lang="en-US" dirty="0"/>
          </a:p>
          <a:p>
            <a:r>
              <a:rPr lang="en-US" dirty="0" smtClean="0"/>
              <a:t>Trifling …. Yes ….. Allow play to continue </a:t>
            </a:r>
          </a:p>
          <a:p>
            <a:r>
              <a:rPr lang="en-US" dirty="0" smtClean="0"/>
              <a:t>Foul.</a:t>
            </a:r>
            <a:endParaRPr lang="en-US" dirty="0"/>
          </a:p>
          <a:p>
            <a:r>
              <a:rPr lang="en-US" dirty="0" smtClean="0"/>
              <a:t>No PK, No Misconduct.</a:t>
            </a:r>
          </a:p>
          <a:p>
            <a:endParaRPr lang="en-US" dirty="0"/>
          </a:p>
          <a:p>
            <a:r>
              <a:rPr lang="en-US" dirty="0" smtClean="0"/>
              <a:t>Younger inexperienced level of play …. Do not allow the hand-to-hand combat to occur … call the first foul well away from the Penalty Area …. Again invoke SAFETY issue …. These players do not have the same physical capability of the older level game ….. Do not invoke “trifling” …. Call the first </a:t>
            </a:r>
            <a:endParaRPr lang="en-US" dirty="0"/>
          </a:p>
        </p:txBody>
      </p:sp>
      <p:sp>
        <p:nvSpPr>
          <p:cNvPr id="4" name="Slide Number Placeholder 3"/>
          <p:cNvSpPr>
            <a:spLocks noGrp="1"/>
          </p:cNvSpPr>
          <p:nvPr>
            <p:ph type="sldNum" sz="quarter" idx="10"/>
          </p:nvPr>
        </p:nvSpPr>
        <p:spPr/>
        <p:txBody>
          <a:bodyPr/>
          <a:lstStyle/>
          <a:p>
            <a:fld id="{B7738C82-DE05-44A2-AB18-A096EC9CB045}" type="slidenum">
              <a:rPr lang="en-US" smtClean="0"/>
              <a:pPr/>
              <a:t>23</a:t>
            </a:fld>
            <a:endParaRPr lang="en-US"/>
          </a:p>
        </p:txBody>
      </p:sp>
    </p:spTree>
    <p:extLst>
      <p:ext uri="{BB962C8B-B14F-4D97-AF65-F5344CB8AC3E}">
        <p14:creationId xmlns:p14="http://schemas.microsoft.com/office/powerpoint/2010/main" val="1140374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FOUL of handling has occurred …. And a goal has not been scored</a:t>
            </a:r>
          </a:p>
          <a:p>
            <a:endParaRPr lang="en-US" dirty="0"/>
          </a:p>
          <a:p>
            <a:r>
              <a:rPr lang="en-US" dirty="0" smtClean="0"/>
              <a:t>Advantage was realized and kick was missed …. No goal, no Penalty Kick</a:t>
            </a:r>
          </a:p>
          <a:p>
            <a:endParaRPr lang="en-US" dirty="0"/>
          </a:p>
          <a:p>
            <a:r>
              <a:rPr lang="en-US" dirty="0" smtClean="0"/>
              <a:t>Advantage was not realized (poor interpretation), award PK …. Can’t say advantage wasn’t realized because of poor execution by Austin … not a fair decision</a:t>
            </a:r>
          </a:p>
          <a:p>
            <a:endParaRPr lang="en-US" dirty="0"/>
          </a:p>
          <a:p>
            <a:r>
              <a:rPr lang="en-US" dirty="0" smtClean="0"/>
              <a:t>With score of game and time remaining and non-violent foul a compassionate referee might consider the handling by  Dale to be trifling … at both levels of play …. Maybe even more so at the younger and less experienced play level.</a:t>
            </a:r>
          </a:p>
          <a:p>
            <a:endParaRPr lang="en-US" dirty="0"/>
          </a:p>
          <a:p>
            <a:r>
              <a:rPr lang="en-US" dirty="0" smtClean="0"/>
              <a:t>If considered trifling then nothing really occurred and no misconduct would be involved.</a:t>
            </a:r>
          </a:p>
          <a:p>
            <a:endParaRPr lang="en-US" dirty="0" smtClean="0"/>
          </a:p>
          <a:p>
            <a:r>
              <a:rPr lang="en-US" dirty="0" smtClean="0"/>
              <a:t>If advantage was applied then the denying of a sure goal did occur and a Red Card  would need to be issued.</a:t>
            </a:r>
          </a:p>
          <a:p>
            <a:endParaRPr lang="en-US" dirty="0"/>
          </a:p>
          <a:p>
            <a:r>
              <a:rPr lang="en-US" dirty="0" smtClean="0"/>
              <a:t>Restart with GK …. Card or no card.</a:t>
            </a:r>
          </a:p>
          <a:p>
            <a:endParaRPr lang="en-US" dirty="0"/>
          </a:p>
          <a:p>
            <a:r>
              <a:rPr lang="en-US" dirty="0" smtClean="0"/>
              <a:t>Different score and time in game, more likely not to go the trifling route.</a:t>
            </a:r>
          </a:p>
          <a:p>
            <a:endParaRPr lang="en-US" dirty="0"/>
          </a:p>
          <a:p>
            <a:endParaRPr lang="en-US" dirty="0"/>
          </a:p>
        </p:txBody>
      </p:sp>
      <p:sp>
        <p:nvSpPr>
          <p:cNvPr id="4" name="Slide Number Placeholder 3"/>
          <p:cNvSpPr>
            <a:spLocks noGrp="1"/>
          </p:cNvSpPr>
          <p:nvPr>
            <p:ph type="sldNum" sz="quarter" idx="10"/>
          </p:nvPr>
        </p:nvSpPr>
        <p:spPr/>
        <p:txBody>
          <a:bodyPr/>
          <a:lstStyle/>
          <a:p>
            <a:fld id="{B7738C82-DE05-44A2-AB18-A096EC9CB045}" type="slidenum">
              <a:rPr lang="en-US" smtClean="0"/>
              <a:pPr/>
              <a:t>24</a:t>
            </a:fld>
            <a:endParaRPr lang="en-US"/>
          </a:p>
        </p:txBody>
      </p:sp>
    </p:spTree>
    <p:extLst>
      <p:ext uri="{BB962C8B-B14F-4D97-AF65-F5344CB8AC3E}">
        <p14:creationId xmlns:p14="http://schemas.microsoft.com/office/powerpoint/2010/main" val="3578967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FOUL of holding has occurred right in front of the benches</a:t>
            </a:r>
          </a:p>
          <a:p>
            <a:endParaRPr lang="en-US" dirty="0"/>
          </a:p>
          <a:p>
            <a:r>
              <a:rPr lang="en-US" dirty="0" smtClean="0"/>
              <a:t>No advantage was realized … control of ball came after scramble occurred between players attempting to gain control of the ball.</a:t>
            </a:r>
          </a:p>
          <a:p>
            <a:endParaRPr lang="en-US" dirty="0"/>
          </a:p>
          <a:p>
            <a:r>
              <a:rPr lang="en-US" dirty="0" smtClean="0"/>
              <a:t>Older match  referee might allow play to continue based upon this being consistent with level of match …. May, however, be necessary to make call since it was directly in front of bench area. ….. Some leeway for invoking “trifling”</a:t>
            </a:r>
          </a:p>
          <a:p>
            <a:endParaRPr lang="en-US" dirty="0"/>
          </a:p>
          <a:p>
            <a:r>
              <a:rPr lang="en-US" dirty="0" smtClean="0"/>
              <a:t>Younger match …. Call foul immediately …. Trifling not to be considered both from a SAFETY standpoint and based upon being right in front of bench areas.</a:t>
            </a:r>
          </a:p>
          <a:p>
            <a:endParaRPr lang="en-US" dirty="0"/>
          </a:p>
          <a:p>
            <a:r>
              <a:rPr lang="en-US" dirty="0" smtClean="0"/>
              <a:t>Restart …. DFK ….. No Misconduct.</a:t>
            </a:r>
            <a:endParaRPr lang="en-US" dirty="0"/>
          </a:p>
        </p:txBody>
      </p:sp>
      <p:sp>
        <p:nvSpPr>
          <p:cNvPr id="4" name="Slide Number Placeholder 3"/>
          <p:cNvSpPr>
            <a:spLocks noGrp="1"/>
          </p:cNvSpPr>
          <p:nvPr>
            <p:ph type="sldNum" sz="quarter" idx="10"/>
          </p:nvPr>
        </p:nvSpPr>
        <p:spPr/>
        <p:txBody>
          <a:bodyPr/>
          <a:lstStyle/>
          <a:p>
            <a:fld id="{B7738C82-DE05-44A2-AB18-A096EC9CB045}" type="slidenum">
              <a:rPr lang="en-US" smtClean="0"/>
              <a:pPr/>
              <a:t>25</a:t>
            </a:fld>
            <a:endParaRPr lang="en-US"/>
          </a:p>
        </p:txBody>
      </p:sp>
    </p:spTree>
    <p:extLst>
      <p:ext uri="{BB962C8B-B14F-4D97-AF65-F5344CB8AC3E}">
        <p14:creationId xmlns:p14="http://schemas.microsoft.com/office/powerpoint/2010/main" val="1534330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a:ln/>
        </p:spPr>
      </p:sp>
      <p:sp>
        <p:nvSpPr>
          <p:cNvPr id="54274" name="Rectangle 3"/>
          <p:cNvSpPr>
            <a:spLocks noGrp="1" noChangeArrowheads="1"/>
          </p:cNvSpPr>
          <p:nvPr>
            <p:ph type="body" idx="1"/>
          </p:nvPr>
        </p:nvSpPr>
        <p:spPr>
          <a:xfrm>
            <a:off x="914400" y="4343400"/>
            <a:ext cx="5029200" cy="4114800"/>
          </a:xfrm>
          <a:noFill/>
          <a:ln/>
        </p:spPr>
        <p:txBody>
          <a:bodyPr/>
          <a:lstStyle/>
          <a:p>
            <a:endParaRPr lang="en-US" dirty="0" smtClean="0">
              <a:latin typeface="Arial" charset="0"/>
              <a:cs typeface="Arial" charset="0"/>
            </a:endParaRPr>
          </a:p>
        </p:txBody>
      </p:sp>
    </p:spTree>
    <p:extLst>
      <p:ext uri="{BB962C8B-B14F-4D97-AF65-F5344CB8AC3E}">
        <p14:creationId xmlns:p14="http://schemas.microsoft.com/office/powerpoint/2010/main" val="2402128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000">
                <a:solidFill>
                  <a:schemeClr val="tx1"/>
                </a:solidFill>
                <a:latin typeface="Comic Sans MS" panose="030F0702030302020204" pitchFamily="66" charset="0"/>
              </a:defRPr>
            </a:lvl1pPr>
          </a:lstStyle>
          <a:p>
            <a:pPr>
              <a:defRPr/>
            </a:pPr>
            <a:endParaRPr lang="en-US" dirty="0" smtClean="0"/>
          </a:p>
          <a:p>
            <a:pPr>
              <a:defRPr/>
            </a:pPr>
            <a:r>
              <a:rPr lang="en-US" dirty="0" smtClean="0"/>
              <a:t>Slide </a:t>
            </a:r>
            <a:fld id="{F80D04DC-3FD1-477B-954C-BBADB75E25B5}" type="slidenum">
              <a:rPr lang="en-US" smtClean="0"/>
              <a:pPr>
                <a:defRPr/>
              </a:pPr>
              <a:t>‹#›</a:t>
            </a:fld>
            <a:endParaRPr lang="en-US" dirty="0"/>
          </a:p>
        </p:txBody>
      </p:sp>
      <p:sp>
        <p:nvSpPr>
          <p:cNvPr id="8" name="Footer Placeholder 4"/>
          <p:cNvSpPr>
            <a:spLocks noGrp="1"/>
          </p:cNvSpPr>
          <p:nvPr>
            <p:ph type="ftr" sz="quarter" idx="3"/>
          </p:nvPr>
        </p:nvSpPr>
        <p:spPr>
          <a:xfrm>
            <a:off x="457200" y="6308725"/>
            <a:ext cx="2895600"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solidFill>
                <a:latin typeface="Comic Sans MS" panose="030F0702030302020204" pitchFamily="66" charset="0"/>
              </a:defRPr>
            </a:lvl1pPr>
          </a:lstStyle>
          <a:p>
            <a:pPr>
              <a:defRPr/>
            </a:pPr>
            <a:endParaRPr lang="en-US" dirty="0" smtClean="0"/>
          </a:p>
          <a:p>
            <a:pPr>
              <a:defRPr/>
            </a:pPr>
            <a:r>
              <a:rPr lang="en-US" dirty="0" smtClean="0"/>
              <a:t>Foul Recognition - 2015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000">
                <a:solidFill>
                  <a:schemeClr val="tx1"/>
                </a:solidFill>
                <a:latin typeface="Comic Sans MS" panose="030F0702030302020204" pitchFamily="66" charset="0"/>
              </a:defRPr>
            </a:lvl1pPr>
          </a:lstStyle>
          <a:p>
            <a:pPr>
              <a:defRPr/>
            </a:pPr>
            <a:endParaRPr lang="en-US" dirty="0" smtClean="0"/>
          </a:p>
          <a:p>
            <a:pPr>
              <a:defRPr/>
            </a:pPr>
            <a:r>
              <a:rPr lang="en-US" dirty="0" smtClean="0"/>
              <a:t>Slide </a:t>
            </a:r>
            <a:fld id="{F80D04DC-3FD1-477B-954C-BBADB75E25B5}" type="slidenum">
              <a:rPr lang="en-US" smtClean="0"/>
              <a:pPr>
                <a:defRPr/>
              </a:pPr>
              <a:t>‹#›</a:t>
            </a:fld>
            <a:endParaRPr lang="en-US" dirty="0"/>
          </a:p>
        </p:txBody>
      </p:sp>
      <p:sp>
        <p:nvSpPr>
          <p:cNvPr id="8" name="Footer Placeholder 4"/>
          <p:cNvSpPr>
            <a:spLocks noGrp="1"/>
          </p:cNvSpPr>
          <p:nvPr>
            <p:ph type="ftr" sz="quarter" idx="3"/>
          </p:nvPr>
        </p:nvSpPr>
        <p:spPr>
          <a:xfrm>
            <a:off x="457200" y="6308725"/>
            <a:ext cx="2895600"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solidFill>
                <a:latin typeface="Comic Sans MS" panose="030F0702030302020204" pitchFamily="66" charset="0"/>
              </a:defRPr>
            </a:lvl1pPr>
          </a:lstStyle>
          <a:p>
            <a:pPr>
              <a:defRPr/>
            </a:pPr>
            <a:endParaRPr lang="en-US" dirty="0" smtClean="0"/>
          </a:p>
          <a:p>
            <a:pPr>
              <a:defRPr/>
            </a:pPr>
            <a:r>
              <a:rPr lang="en-US" dirty="0" smtClean="0"/>
              <a:t>Foul Recognition - 2015</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000">
                <a:solidFill>
                  <a:schemeClr val="tx1"/>
                </a:solidFill>
                <a:latin typeface="Comic Sans MS" panose="030F0702030302020204" pitchFamily="66" charset="0"/>
              </a:defRPr>
            </a:lvl1pPr>
          </a:lstStyle>
          <a:p>
            <a:pPr>
              <a:defRPr/>
            </a:pPr>
            <a:endParaRPr lang="en-US" dirty="0" smtClean="0"/>
          </a:p>
          <a:p>
            <a:pPr>
              <a:defRPr/>
            </a:pPr>
            <a:r>
              <a:rPr lang="en-US" dirty="0" smtClean="0"/>
              <a:t>Slide </a:t>
            </a:r>
            <a:fld id="{F80D04DC-3FD1-477B-954C-BBADB75E25B5}" type="slidenum">
              <a:rPr lang="en-US" smtClean="0"/>
              <a:pPr>
                <a:defRPr/>
              </a:pPr>
              <a:t>‹#›</a:t>
            </a:fld>
            <a:endParaRPr lang="en-US" dirty="0"/>
          </a:p>
        </p:txBody>
      </p:sp>
      <p:sp>
        <p:nvSpPr>
          <p:cNvPr id="6" name="Footer Placeholder 4"/>
          <p:cNvSpPr>
            <a:spLocks noGrp="1"/>
          </p:cNvSpPr>
          <p:nvPr>
            <p:ph type="ftr" sz="quarter" idx="3"/>
          </p:nvPr>
        </p:nvSpPr>
        <p:spPr>
          <a:xfrm>
            <a:off x="457200" y="6308725"/>
            <a:ext cx="2895600"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solidFill>
                <a:latin typeface="Comic Sans MS" panose="030F0702030302020204" pitchFamily="66" charset="0"/>
              </a:defRPr>
            </a:lvl1pPr>
          </a:lstStyle>
          <a:p>
            <a:pPr>
              <a:defRPr/>
            </a:pPr>
            <a:endParaRPr lang="en-US" dirty="0" smtClean="0"/>
          </a:p>
          <a:p>
            <a:pPr>
              <a:defRPr/>
            </a:pPr>
            <a:r>
              <a:rPr lang="en-US" dirty="0" smtClean="0"/>
              <a:t>Foul Recognition - 2015</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fld id="{7B5E27A4-016E-446F-AC7A-6052D1E2B471}" type="datetimeFigureOut">
              <a:rPr lang="en-US" smtClean="0"/>
              <a:pPr>
                <a:defRPr/>
              </a:pPr>
              <a:t>11/2/2015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AF0CE33-254B-4B1C-8F50-B38BEE65248D}" type="slidenum">
              <a:rPr lang="en-US" smtClean="0"/>
              <a:pPr>
                <a:defRPr/>
              </a:pPr>
              <a:t>‹#›</a:t>
            </a:fld>
            <a:endParaRPr lang="en-US" dirty="0"/>
          </a:p>
        </p:txBody>
      </p:sp>
    </p:spTree>
    <p:extLst>
      <p:ext uri="{BB962C8B-B14F-4D97-AF65-F5344CB8AC3E}">
        <p14:creationId xmlns:p14="http://schemas.microsoft.com/office/powerpoint/2010/main" val="34548320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cstate="print"/>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457200" y="6308725"/>
            <a:ext cx="2895600"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solidFill>
                <a:latin typeface="Comic Sans MS" panose="030F0702030302020204" pitchFamily="66" charset="0"/>
              </a:defRPr>
            </a:lvl1pPr>
          </a:lstStyle>
          <a:p>
            <a:pPr>
              <a:defRPr/>
            </a:pPr>
            <a:endParaRPr lang="en-US" dirty="0" smtClean="0"/>
          </a:p>
          <a:p>
            <a:pPr>
              <a:defRPr/>
            </a:pPr>
            <a:r>
              <a:rPr lang="en-US" dirty="0" smtClean="0"/>
              <a:t>Foul Recognition - 2015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000">
                <a:solidFill>
                  <a:schemeClr val="tx1"/>
                </a:solidFill>
                <a:latin typeface="Comic Sans MS" panose="030F0702030302020204" pitchFamily="66" charset="0"/>
              </a:defRPr>
            </a:lvl1pPr>
          </a:lstStyle>
          <a:p>
            <a:pPr>
              <a:defRPr/>
            </a:pPr>
            <a:endParaRPr lang="en-US" dirty="0" smtClean="0"/>
          </a:p>
          <a:p>
            <a:pPr>
              <a:defRPr/>
            </a:pPr>
            <a:r>
              <a:rPr lang="en-US" dirty="0" smtClean="0"/>
              <a:t>Slide </a:t>
            </a:r>
            <a:fld id="{F80D04DC-3FD1-477B-954C-BBADB75E25B5}"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3" r:id="rId3"/>
    <p:sldLayoutId id="2147483660" r:id="rId4"/>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ussoccer.com/home/default.sps"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ussoccer.com/home/default.sps"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ussoccer.com/home/default.sps"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ussoccer.com/home/default.sps"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ussoccer.com/home/default.sps"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ussoccer.com/home/default.sps"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ussoccer.com/home/default.sp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ussoccer.com/home/default.sps"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ussoccer.com/home/default.sps"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ussoccer.com/home/default.sps"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header_01.jpg"/>
          <p:cNvPicPr>
            <a:picLocks noChangeAspect="1"/>
          </p:cNvPicPr>
          <p:nvPr/>
        </p:nvPicPr>
        <p:blipFill>
          <a:blip r:embed="rId3" cstate="print"/>
          <a:srcRect/>
          <a:stretch>
            <a:fillRect/>
          </a:stretch>
        </p:blipFill>
        <p:spPr bwMode="auto">
          <a:xfrm>
            <a:off x="0" y="0"/>
            <a:ext cx="9144000" cy="1412875"/>
          </a:xfrm>
          <a:prstGeom prst="rect">
            <a:avLst/>
          </a:prstGeom>
          <a:noFill/>
          <a:ln w="9525">
            <a:noFill/>
            <a:miter lim="800000"/>
            <a:headEnd/>
            <a:tailEnd/>
          </a:ln>
        </p:spPr>
      </p:pic>
      <p:sp>
        <p:nvSpPr>
          <p:cNvPr id="6" name="Rectangle 5"/>
          <p:cNvSpPr>
            <a:spLocks noChangeArrowheads="1"/>
          </p:cNvSpPr>
          <p:nvPr/>
        </p:nvSpPr>
        <p:spPr bwMode="auto">
          <a:xfrm>
            <a:off x="381000" y="1676400"/>
            <a:ext cx="8382000" cy="838200"/>
          </a:xfrm>
          <a:prstGeom prst="rect">
            <a:avLst/>
          </a:prstGeom>
          <a:noFill/>
          <a:ln w="12700">
            <a:noFill/>
            <a:miter lim="800000"/>
            <a:headEnd type="none" w="sm" len="sm"/>
            <a:tailEnd type="none" w="sm" len="sm"/>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4400" b="1" dirty="0" smtClean="0">
                <a:solidFill>
                  <a:srgbClr val="FF0000"/>
                </a:solidFill>
                <a:effectLst>
                  <a:outerShdw blurRad="38100" dist="38100" dir="2700000" algn="tl">
                    <a:srgbClr val="000000">
                      <a:alpha val="43137"/>
                    </a:srgbClr>
                  </a:outerShdw>
                </a:effectLst>
                <a:latin typeface="Comic Sans MS" pitchFamily="66" charset="0"/>
              </a:rPr>
              <a:t>Observed Points of Concern</a:t>
            </a:r>
          </a:p>
          <a:p>
            <a:pPr algn="ctr" eaLnBrk="0" hangingPunct="0">
              <a:defRPr/>
            </a:pPr>
            <a:endParaRPr lang="en-US" b="1" dirty="0" smtClean="0">
              <a:solidFill>
                <a:schemeClr val="tx1">
                  <a:lumMod val="95000"/>
                  <a:lumOff val="5000"/>
                </a:schemeClr>
              </a:solidFill>
              <a:effectLst>
                <a:outerShdw blurRad="38100" dist="38100" dir="2700000" algn="tl">
                  <a:srgbClr val="000000">
                    <a:alpha val="43137"/>
                  </a:srgbClr>
                </a:outerShdw>
              </a:effectLst>
              <a:latin typeface="Comic Sans MS" pitchFamily="66" charset="0"/>
            </a:endParaRPr>
          </a:p>
          <a:p>
            <a:pPr algn="ctr" eaLnBrk="0" hangingPunct="0">
              <a:defRPr/>
            </a:pPr>
            <a:endParaRPr lang="en-US" sz="2400" dirty="0" smtClean="0">
              <a:solidFill>
                <a:schemeClr val="tx1">
                  <a:lumMod val="95000"/>
                  <a:lumOff val="5000"/>
                </a:schemeClr>
              </a:solidFill>
              <a:effectLst>
                <a:outerShdw blurRad="38100" dist="38100" dir="2700000" algn="tl">
                  <a:srgbClr val="C0C0C0"/>
                </a:outerShdw>
              </a:effectLst>
              <a:latin typeface="Comic Sans MS" pitchFamily="66" charset="0"/>
            </a:endParaRPr>
          </a:p>
          <a:p>
            <a:pPr algn="ctr" eaLnBrk="0" hangingPunct="0">
              <a:defRPr/>
            </a:pPr>
            <a:r>
              <a:rPr lang="en-US" sz="4400" b="1" dirty="0" smtClean="0">
                <a:solidFill>
                  <a:schemeClr val="tx1">
                    <a:lumMod val="95000"/>
                    <a:lumOff val="5000"/>
                  </a:schemeClr>
                </a:solidFill>
                <a:effectLst>
                  <a:outerShdw blurRad="38100" dist="38100" dir="2700000" algn="tl">
                    <a:srgbClr val="C0C0C0"/>
                  </a:outerShdw>
                </a:effectLst>
                <a:latin typeface="Comic Sans MS" pitchFamily="66" charset="0"/>
              </a:rPr>
              <a:t>Trifling</a:t>
            </a:r>
          </a:p>
          <a:p>
            <a:pPr algn="ctr" eaLnBrk="0" hangingPunct="0">
              <a:defRPr/>
            </a:pPr>
            <a:endParaRPr lang="en-US" sz="1200" b="1" dirty="0" smtClean="0">
              <a:solidFill>
                <a:schemeClr val="tx1">
                  <a:lumMod val="95000"/>
                  <a:lumOff val="5000"/>
                </a:schemeClr>
              </a:solidFill>
              <a:effectLst>
                <a:outerShdw blurRad="38100" dist="38100" dir="2700000" algn="tl">
                  <a:srgbClr val="C0C0C0"/>
                </a:outerShdw>
              </a:effectLst>
              <a:latin typeface="Comic Sans MS" pitchFamily="66" charset="0"/>
            </a:endParaRPr>
          </a:p>
          <a:p>
            <a:pPr algn="ctr" eaLnBrk="0" hangingPunct="0">
              <a:defRPr/>
            </a:pPr>
            <a:r>
              <a:rPr lang="en-US" sz="4400" b="1" dirty="0" smtClean="0">
                <a:solidFill>
                  <a:schemeClr val="tx1">
                    <a:lumMod val="95000"/>
                    <a:lumOff val="5000"/>
                  </a:schemeClr>
                </a:solidFill>
                <a:effectLst>
                  <a:outerShdw blurRad="38100" dist="38100" dir="2700000" algn="tl">
                    <a:srgbClr val="C0C0C0"/>
                  </a:outerShdw>
                </a:effectLst>
                <a:latin typeface="Comic Sans MS" pitchFamily="66" charset="0"/>
              </a:rPr>
              <a:t>Advantage</a:t>
            </a:r>
          </a:p>
        </p:txBody>
      </p:sp>
      <p:sp>
        <p:nvSpPr>
          <p:cNvPr id="4" name="Subtitle 2"/>
          <p:cNvSpPr>
            <a:spLocks noGrp="1"/>
          </p:cNvSpPr>
          <p:nvPr>
            <p:ph type="subTitle" idx="1"/>
          </p:nvPr>
        </p:nvSpPr>
        <p:spPr>
          <a:xfrm>
            <a:off x="0" y="4876800"/>
            <a:ext cx="9144000" cy="1828800"/>
          </a:xfrm>
          <a:noFill/>
        </p:spPr>
        <p:txBody>
          <a:bodyPr>
            <a:normAutofit/>
          </a:bodyPr>
          <a:lstStyle/>
          <a:p>
            <a:pPr eaLnBrk="1" hangingPunct="1"/>
            <a:endParaRPr lang="en-US" sz="800" b="1" dirty="0">
              <a:solidFill>
                <a:srgbClr val="0D0D0D"/>
              </a:solidFill>
              <a:latin typeface="Comic Sans MS" pitchFamily="66" charset="0"/>
            </a:endParaRPr>
          </a:p>
          <a:p>
            <a:pPr eaLnBrk="1" hangingPunct="1"/>
            <a:r>
              <a:rPr lang="en-US" sz="2800" b="1" dirty="0">
                <a:solidFill>
                  <a:srgbClr val="0D0D0D"/>
                </a:solidFill>
                <a:latin typeface="Comic Sans MS" pitchFamily="66" charset="0"/>
              </a:rPr>
              <a:t>Ohio South </a:t>
            </a:r>
            <a:r>
              <a:rPr lang="en-US" sz="2800" b="1" dirty="0" smtClean="0">
                <a:solidFill>
                  <a:srgbClr val="0D0D0D"/>
                </a:solidFill>
                <a:latin typeface="Comic Sans MS" pitchFamily="66" charset="0"/>
              </a:rPr>
              <a:t>2016</a:t>
            </a:r>
            <a:endParaRPr lang="en-US" sz="2800" b="1" dirty="0">
              <a:solidFill>
                <a:srgbClr val="0D0D0D"/>
              </a:solidFill>
              <a:latin typeface="Comic Sans MS" pitchFamily="66" charset="0"/>
            </a:endParaRPr>
          </a:p>
          <a:p>
            <a:pPr>
              <a:defRPr/>
            </a:pPr>
            <a:r>
              <a:rPr lang="en-US" sz="2800" b="1" dirty="0">
                <a:solidFill>
                  <a:srgbClr val="0D0D0D"/>
                </a:solidFill>
                <a:latin typeface="Comic Sans MS" pitchFamily="66" charset="0"/>
              </a:rPr>
              <a:t> Advanced Referee Recertification </a:t>
            </a:r>
          </a:p>
          <a:p>
            <a:pPr>
              <a:defRPr/>
            </a:pPr>
            <a:r>
              <a:rPr lang="en-US" sz="2800" b="1" dirty="0">
                <a:solidFill>
                  <a:srgbClr val="0D0D0D"/>
                </a:solidFill>
                <a:latin typeface="Comic Sans MS" pitchFamily="66" charset="0"/>
              </a:rPr>
              <a:t>Mod “C” Training </a:t>
            </a:r>
            <a:endParaRPr lang="en-US" sz="6000" dirty="0">
              <a:solidFill>
                <a:srgbClr val="0D0D0D"/>
              </a:solidFill>
              <a:effectLst>
                <a:outerShdw blurRad="38100" dist="38100" dir="2700000" algn="tl">
                  <a:srgbClr val="C0C0C0"/>
                </a:outerShdw>
              </a:effectLst>
              <a:latin typeface="Comic Sans MS" pitchFamily="66" charset="0"/>
            </a:endParaRPr>
          </a:p>
          <a:p>
            <a:pPr eaLnBrk="1" hangingPunct="1"/>
            <a:endParaRPr lang="en-US" sz="2400" b="1" dirty="0" smtClean="0">
              <a:solidFill>
                <a:schemeClr val="tx1"/>
              </a:solidFill>
              <a:latin typeface="Comic Sans MS" pitchFamily="66" charset="0"/>
            </a:endParaRPr>
          </a:p>
        </p:txBody>
      </p:sp>
    </p:spTree>
    <p:extLst>
      <p:ext uri="{BB962C8B-B14F-4D97-AF65-F5344CB8AC3E}">
        <p14:creationId xmlns:p14="http://schemas.microsoft.com/office/powerpoint/2010/main" val="3776497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Advantage</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57200" y="1295400"/>
            <a:ext cx="8305800" cy="5257800"/>
          </a:xfrm>
          <a:solidFill>
            <a:srgbClr val="FFFF99"/>
          </a:solidFill>
          <a:ln>
            <a:solidFill>
              <a:schemeClr val="tx1"/>
            </a:solidFill>
          </a:ln>
        </p:spPr>
        <p:txBody>
          <a:bodyPr/>
          <a:lstStyle/>
          <a:p>
            <a:pPr marL="0" indent="0" defTabSz="365760">
              <a:buNone/>
            </a:pPr>
            <a:r>
              <a:rPr lang="en-US" sz="2800" b="1" dirty="0" smtClean="0">
                <a:latin typeface="Arial" panose="020B0604020202020204" pitchFamily="34" charset="0"/>
                <a:cs typeface="Arial" panose="020B0604020202020204" pitchFamily="34" charset="0"/>
              </a:rPr>
              <a:t>What is advantage and when should it be used?</a:t>
            </a:r>
          </a:p>
          <a:p>
            <a:pPr marL="457200" indent="0" defTabSz="365760">
              <a:buNone/>
            </a:pPr>
            <a:r>
              <a:rPr lang="en-US" sz="2400" dirty="0" smtClean="0">
                <a:latin typeface="Arial" panose="020B0604020202020204" pitchFamily="34" charset="0"/>
                <a:cs typeface="Arial" panose="020B0604020202020204" pitchFamily="34" charset="0"/>
              </a:rPr>
              <a:t>When a foul occurs against a player that results in that player or a teammate losing control of the ball (or an opportunity to threaten the opposing team’s goal), the referee is obligated to stop play and award a free kick.</a:t>
            </a:r>
          </a:p>
          <a:p>
            <a:pPr marL="457200" indent="0" defTabSz="365760">
              <a:buNone/>
            </a:pPr>
            <a:r>
              <a:rPr lang="en-US" sz="2400" b="1" dirty="0" smtClean="0">
                <a:solidFill>
                  <a:srgbClr val="0000FF"/>
                </a:solidFill>
                <a:latin typeface="Arial" panose="020B0604020202020204" pitchFamily="34" charset="0"/>
                <a:cs typeface="Arial" panose="020B0604020202020204" pitchFamily="34" charset="0"/>
              </a:rPr>
              <a:t>Advantage is when the referee allows play to continue because the team against which the foul has been committed will benefit by not stopping play.</a:t>
            </a:r>
          </a:p>
          <a:p>
            <a:pPr marL="457200" indent="0" defTabSz="365760">
              <a:buNone/>
            </a:pPr>
            <a:r>
              <a:rPr lang="en-US" sz="2400" dirty="0" smtClean="0">
                <a:latin typeface="Arial" panose="020B0604020202020204" pitchFamily="34" charset="0"/>
                <a:cs typeface="Arial" panose="020B0604020202020204" pitchFamily="34" charset="0"/>
              </a:rPr>
              <a:t>Or simply put, advantage can be applied when the foul does not result in the offended player or teammate losing control of the ball (or losing the opportunity to score).</a:t>
            </a:r>
            <a:endParaRPr lang="en-US" sz="2400" dirty="0">
              <a:latin typeface="Arial" panose="020B0604020202020204" pitchFamily="34" charset="0"/>
              <a:cs typeface="Arial" panose="020B0604020202020204" pitchFamily="34" charset="0"/>
            </a:endParaRPr>
          </a:p>
          <a:p>
            <a:pPr marL="0" indent="0" defTabSz="365760">
              <a:buNone/>
            </a:pP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pPr>
              <a:defRPr/>
            </a:pPr>
            <a:endParaRPr lang="en-US" dirty="0" smtClean="0"/>
          </a:p>
          <a:p>
            <a:pPr>
              <a:defRPr/>
            </a:pPr>
            <a:r>
              <a:rPr lang="en-US" dirty="0" smtClean="0"/>
              <a:t>Slide </a:t>
            </a:r>
            <a:fld id="{F80D04DC-3FD1-477B-954C-BBADB75E25B5}" type="slidenum">
              <a:rPr lang="en-US" smtClean="0"/>
              <a:pPr>
                <a:defRPr/>
              </a:pPr>
              <a:t>10</a:t>
            </a:fld>
            <a:endParaRPr lang="en-US" dirty="0"/>
          </a:p>
        </p:txBody>
      </p:sp>
    </p:spTree>
    <p:extLst>
      <p:ext uri="{BB962C8B-B14F-4D97-AF65-F5344CB8AC3E}">
        <p14:creationId xmlns:p14="http://schemas.microsoft.com/office/powerpoint/2010/main" val="27745641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Advantage</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57200" y="1600200"/>
            <a:ext cx="8229600" cy="4876800"/>
          </a:xfrm>
          <a:solidFill>
            <a:srgbClr val="FFFF99"/>
          </a:solidFill>
          <a:ln>
            <a:solidFill>
              <a:schemeClr val="tx1"/>
            </a:solidFill>
          </a:ln>
        </p:spPr>
        <p:txBody>
          <a:bodyPr/>
          <a:lstStyle/>
          <a:p>
            <a:pPr marL="0" indent="0" algn="ctr" defTabSz="365760">
              <a:buNone/>
            </a:pPr>
            <a:r>
              <a:rPr lang="en-US" sz="4000" b="1" dirty="0" smtClean="0">
                <a:solidFill>
                  <a:srgbClr val="0000FF"/>
                </a:solidFill>
                <a:latin typeface="Arial" panose="020B0604020202020204" pitchFamily="34" charset="0"/>
                <a:cs typeface="Arial" panose="020B0604020202020204" pitchFamily="34" charset="0"/>
              </a:rPr>
              <a:t>When Applied?</a:t>
            </a:r>
            <a:endParaRPr lang="en-US" sz="2800" b="1" dirty="0" smtClean="0">
              <a:latin typeface="Arial" panose="020B0604020202020204" pitchFamily="34" charset="0"/>
              <a:cs typeface="Arial" panose="020B0604020202020204" pitchFamily="34" charset="0"/>
            </a:endParaRPr>
          </a:p>
          <a:p>
            <a:pPr marL="0" indent="0" defTabSz="365760">
              <a:buNone/>
            </a:pPr>
            <a:endParaRPr lang="en-US" sz="1600" b="1" dirty="0" smtClean="0">
              <a:latin typeface="Arial" panose="020B0604020202020204" pitchFamily="34" charset="0"/>
              <a:cs typeface="Arial" panose="020B0604020202020204" pitchFamily="34" charset="0"/>
            </a:endParaRPr>
          </a:p>
          <a:p>
            <a:pPr marL="0" indent="0" defTabSz="365760">
              <a:buNone/>
            </a:pPr>
            <a:r>
              <a:rPr lang="en-US" b="1" dirty="0" smtClean="0">
                <a:latin typeface="Arial" panose="020B0604020202020204" pitchFamily="34" charset="0"/>
                <a:cs typeface="Arial" panose="020B0604020202020204" pitchFamily="34" charset="0"/>
              </a:rPr>
              <a:t>Factors </a:t>
            </a:r>
            <a:r>
              <a:rPr lang="en-US" b="1" dirty="0">
                <a:latin typeface="Arial" panose="020B0604020202020204" pitchFamily="34" charset="0"/>
                <a:cs typeface="Arial" panose="020B0604020202020204" pitchFamily="34" charset="0"/>
              </a:rPr>
              <a:t>to take into consideration</a:t>
            </a:r>
          </a:p>
          <a:p>
            <a:pPr marL="914400" indent="0" defTabSz="365760">
              <a:buNone/>
            </a:pPr>
            <a:r>
              <a:rPr lang="en-US" sz="2800" b="1" dirty="0" smtClean="0">
                <a:latin typeface="Arial" panose="020B0604020202020204" pitchFamily="34" charset="0"/>
                <a:cs typeface="Arial" panose="020B0604020202020204" pitchFamily="34" charset="0"/>
              </a:rPr>
              <a:t>Skill level of player/team</a:t>
            </a:r>
          </a:p>
          <a:p>
            <a:pPr marL="914400" indent="0" defTabSz="365760">
              <a:buNone/>
            </a:pPr>
            <a:r>
              <a:rPr lang="en-US" sz="2800" b="1" dirty="0" smtClean="0">
                <a:latin typeface="Arial" panose="020B0604020202020204" pitchFamily="34" charset="0"/>
                <a:cs typeface="Arial" panose="020B0604020202020204" pitchFamily="34" charset="0"/>
              </a:rPr>
              <a:t>Location on the field</a:t>
            </a:r>
          </a:p>
          <a:p>
            <a:pPr marL="914400" indent="0" defTabSz="365760">
              <a:buNone/>
            </a:pPr>
            <a:r>
              <a:rPr lang="en-US" sz="2800" b="1" dirty="0" smtClean="0">
                <a:latin typeface="Arial" panose="020B0604020202020204" pitchFamily="34" charset="0"/>
                <a:cs typeface="Arial" panose="020B0604020202020204" pitchFamily="34" charset="0"/>
              </a:rPr>
              <a:t>Play situation</a:t>
            </a:r>
          </a:p>
          <a:p>
            <a:pPr marL="914400" indent="0" defTabSz="365760">
              <a:buNone/>
            </a:pPr>
            <a:r>
              <a:rPr lang="en-US" sz="2800" b="1" dirty="0" smtClean="0">
                <a:latin typeface="Arial" panose="020B0604020202020204" pitchFamily="34" charset="0"/>
                <a:cs typeface="Arial" panose="020B0604020202020204" pitchFamily="34" charset="0"/>
              </a:rPr>
              <a:t>Temperature of the match</a:t>
            </a:r>
          </a:p>
          <a:p>
            <a:pPr marL="914400" indent="0" defTabSz="365760">
              <a:buNone/>
            </a:pPr>
            <a:r>
              <a:rPr lang="en-US" sz="2800" b="1" dirty="0" smtClean="0">
                <a:latin typeface="Arial" panose="020B0604020202020204" pitchFamily="34" charset="0"/>
                <a:cs typeface="Arial" panose="020B0604020202020204" pitchFamily="34" charset="0"/>
              </a:rPr>
              <a:t>Ability of referee to recognize advantage</a:t>
            </a:r>
          </a:p>
          <a:p>
            <a:pPr marL="914400" indent="0" defTabSz="365760">
              <a:buNone/>
            </a:pPr>
            <a:r>
              <a:rPr lang="en-US" sz="2800" b="1" dirty="0" smtClean="0">
                <a:latin typeface="Arial" panose="020B0604020202020204" pitchFamily="34" charset="0"/>
                <a:cs typeface="Arial" panose="020B0604020202020204" pitchFamily="34" charset="0"/>
              </a:rPr>
              <a:t>Whether caution or send-off is warranted</a:t>
            </a:r>
            <a:endParaRPr lang="en-US" sz="28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pPr>
              <a:defRPr/>
            </a:pPr>
            <a:endParaRPr lang="en-US" dirty="0" smtClean="0"/>
          </a:p>
          <a:p>
            <a:pPr>
              <a:defRPr/>
            </a:pPr>
            <a:r>
              <a:rPr lang="en-US" dirty="0" smtClean="0"/>
              <a:t>Slide </a:t>
            </a:r>
            <a:fld id="{F80D04DC-3FD1-477B-954C-BBADB75E25B5}" type="slidenum">
              <a:rPr lang="en-US" smtClean="0"/>
              <a:pPr>
                <a:defRPr/>
              </a:pPr>
              <a:t>11</a:t>
            </a:fld>
            <a:endParaRPr lang="en-US" dirty="0"/>
          </a:p>
        </p:txBody>
      </p:sp>
    </p:spTree>
    <p:extLst>
      <p:ext uri="{BB962C8B-B14F-4D97-AF65-F5344CB8AC3E}">
        <p14:creationId xmlns:p14="http://schemas.microsoft.com/office/powerpoint/2010/main" val="1433638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Advantage</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57200" y="1295400"/>
            <a:ext cx="8229600" cy="5181600"/>
          </a:xfrm>
          <a:solidFill>
            <a:srgbClr val="FFFF99"/>
          </a:solidFill>
          <a:ln>
            <a:solidFill>
              <a:schemeClr val="tx1"/>
            </a:solidFill>
          </a:ln>
        </p:spPr>
        <p:txBody>
          <a:bodyPr/>
          <a:lstStyle/>
          <a:p>
            <a:pPr marL="0" indent="0" algn="ctr" defTabSz="365760">
              <a:buNone/>
            </a:pPr>
            <a:r>
              <a:rPr lang="en-US" sz="4000" b="1" dirty="0">
                <a:solidFill>
                  <a:srgbClr val="0000FF"/>
                </a:solidFill>
                <a:latin typeface="Arial" panose="020B0604020202020204" pitchFamily="34" charset="0"/>
                <a:cs typeface="Arial" panose="020B0604020202020204" pitchFamily="34" charset="0"/>
              </a:rPr>
              <a:t>Skill </a:t>
            </a:r>
            <a:r>
              <a:rPr lang="en-US" sz="4000" b="1" dirty="0" smtClean="0">
                <a:solidFill>
                  <a:srgbClr val="0000FF"/>
                </a:solidFill>
                <a:latin typeface="Arial" panose="020B0604020202020204" pitchFamily="34" charset="0"/>
                <a:cs typeface="Arial" panose="020B0604020202020204" pitchFamily="34" charset="0"/>
              </a:rPr>
              <a:t>Level </a:t>
            </a:r>
            <a:r>
              <a:rPr lang="en-US" sz="4000" b="1" dirty="0">
                <a:solidFill>
                  <a:srgbClr val="0000FF"/>
                </a:solidFill>
                <a:latin typeface="Arial" panose="020B0604020202020204" pitchFamily="34" charset="0"/>
                <a:cs typeface="Arial" panose="020B0604020202020204" pitchFamily="34" charset="0"/>
              </a:rPr>
              <a:t>of </a:t>
            </a:r>
            <a:r>
              <a:rPr lang="en-US" sz="4000" b="1" dirty="0" smtClean="0">
                <a:solidFill>
                  <a:srgbClr val="0000FF"/>
                </a:solidFill>
                <a:latin typeface="Arial" panose="020B0604020202020204" pitchFamily="34" charset="0"/>
                <a:cs typeface="Arial" panose="020B0604020202020204" pitchFamily="34" charset="0"/>
              </a:rPr>
              <a:t>Player/Team</a:t>
            </a:r>
            <a:endParaRPr lang="en-US" sz="4000" b="1" dirty="0">
              <a:solidFill>
                <a:srgbClr val="0000FF"/>
              </a:solidFill>
              <a:latin typeface="Arial" panose="020B0604020202020204" pitchFamily="34" charset="0"/>
              <a:cs typeface="Arial" panose="020B0604020202020204" pitchFamily="34" charset="0"/>
            </a:endParaRPr>
          </a:p>
          <a:p>
            <a:pPr marL="0" indent="0" defTabSz="365760">
              <a:buNone/>
            </a:pPr>
            <a:endParaRPr lang="en-US" sz="1200" b="1" dirty="0" smtClean="0">
              <a:latin typeface="Arial" panose="020B0604020202020204" pitchFamily="34" charset="0"/>
              <a:cs typeface="Arial" panose="020B0604020202020204" pitchFamily="34" charset="0"/>
            </a:endParaRPr>
          </a:p>
          <a:p>
            <a:pPr marL="0" indent="0" defTabSz="365760">
              <a:buNone/>
            </a:pPr>
            <a:r>
              <a:rPr lang="en-US" sz="2000" b="1" dirty="0" smtClean="0">
                <a:latin typeface="Arial" panose="020B0604020202020204" pitchFamily="34" charset="0"/>
                <a:cs typeface="Arial" panose="020B0604020202020204" pitchFamily="34" charset="0"/>
              </a:rPr>
              <a:t>Must </a:t>
            </a:r>
            <a:r>
              <a:rPr lang="en-US" sz="2000" b="1" dirty="0">
                <a:latin typeface="Arial" panose="020B0604020202020204" pitchFamily="34" charset="0"/>
                <a:cs typeface="Arial" panose="020B0604020202020204" pitchFamily="34" charset="0"/>
              </a:rPr>
              <a:t>recognize the player’s ability (or not) to be able to play thru the </a:t>
            </a:r>
            <a:r>
              <a:rPr lang="en-US" sz="2000" b="1" dirty="0" smtClean="0">
                <a:latin typeface="Arial" panose="020B0604020202020204" pitchFamily="34" charset="0"/>
                <a:cs typeface="Arial" panose="020B0604020202020204" pitchFamily="34" charset="0"/>
              </a:rPr>
              <a:t>foul … </a:t>
            </a:r>
            <a:r>
              <a:rPr lang="en-US" sz="2000" b="1" i="1" dirty="0" smtClean="0">
                <a:solidFill>
                  <a:srgbClr val="0000FF"/>
                </a:solidFill>
                <a:latin typeface="Arial" panose="020B0604020202020204" pitchFamily="34" charset="0"/>
                <a:cs typeface="Arial" panose="020B0604020202020204" pitchFamily="34" charset="0"/>
              </a:rPr>
              <a:t>What may be an advantage to one player may not be advantageous to another playe</a:t>
            </a:r>
            <a:r>
              <a:rPr lang="en-US" sz="2000" b="1" dirty="0" smtClean="0">
                <a:solidFill>
                  <a:srgbClr val="0000FF"/>
                </a:solidFill>
                <a:latin typeface="Arial" panose="020B0604020202020204" pitchFamily="34" charset="0"/>
                <a:cs typeface="Arial" panose="020B0604020202020204" pitchFamily="34" charset="0"/>
              </a:rPr>
              <a:t>r.</a:t>
            </a:r>
            <a:endParaRPr lang="en-US" sz="2000" b="1" dirty="0">
              <a:solidFill>
                <a:srgbClr val="0000FF"/>
              </a:solidFill>
              <a:latin typeface="Arial" panose="020B0604020202020204" pitchFamily="34" charset="0"/>
              <a:cs typeface="Arial" panose="020B0604020202020204" pitchFamily="34" charset="0"/>
            </a:endParaRPr>
          </a:p>
          <a:p>
            <a:pPr marL="0" indent="0" defTabSz="365760">
              <a:buNone/>
            </a:pPr>
            <a:endParaRPr lang="en-US" sz="1200" b="1" dirty="0">
              <a:latin typeface="Arial" panose="020B0604020202020204" pitchFamily="34" charset="0"/>
              <a:cs typeface="Arial" panose="020B0604020202020204" pitchFamily="34" charset="0"/>
            </a:endParaRPr>
          </a:p>
          <a:p>
            <a:pPr marL="0" indent="0" defTabSz="365760">
              <a:buNone/>
            </a:pPr>
            <a:r>
              <a:rPr lang="en-US" sz="2000" b="1" dirty="0">
                <a:latin typeface="Arial" panose="020B0604020202020204" pitchFamily="34" charset="0"/>
                <a:cs typeface="Arial" panose="020B0604020202020204" pitchFamily="34" charset="0"/>
              </a:rPr>
              <a:t>Must recognize that the player (or team) wants to play the </a:t>
            </a:r>
            <a:r>
              <a:rPr lang="en-US" sz="2000" b="1" dirty="0" smtClean="0">
                <a:latin typeface="Arial" panose="020B0604020202020204" pitchFamily="34" charset="0"/>
                <a:cs typeface="Arial" panose="020B0604020202020204" pitchFamily="34" charset="0"/>
              </a:rPr>
              <a:t>advantage … </a:t>
            </a:r>
            <a:r>
              <a:rPr lang="en-US" altLang="en-US" sz="2000" b="1" i="1" dirty="0">
                <a:solidFill>
                  <a:srgbClr val="0000FF"/>
                </a:solidFill>
                <a:latin typeface="Arial" charset="0"/>
              </a:rPr>
              <a:t>Younger </a:t>
            </a:r>
            <a:r>
              <a:rPr lang="en-US" altLang="en-US" sz="2000" b="1" i="1" dirty="0" smtClean="0">
                <a:solidFill>
                  <a:srgbClr val="0000FF"/>
                </a:solidFill>
                <a:latin typeface="Arial" charset="0"/>
              </a:rPr>
              <a:t>and </a:t>
            </a:r>
            <a:r>
              <a:rPr lang="en-US" altLang="en-US" sz="2000" b="1" i="1" dirty="0">
                <a:solidFill>
                  <a:srgbClr val="0000FF"/>
                </a:solidFill>
                <a:latin typeface="Arial" charset="0"/>
              </a:rPr>
              <a:t>lesser skilled players expect a foul to be </a:t>
            </a:r>
            <a:r>
              <a:rPr lang="en-US" altLang="en-US" sz="2000" b="1" i="1" dirty="0" smtClean="0">
                <a:solidFill>
                  <a:srgbClr val="0000FF"/>
                </a:solidFill>
                <a:latin typeface="Arial" charset="0"/>
              </a:rPr>
              <a:t>called. </a:t>
            </a:r>
            <a:endParaRPr lang="en-US" sz="2000" b="1" dirty="0">
              <a:solidFill>
                <a:srgbClr val="0000FF"/>
              </a:solidFill>
              <a:latin typeface="Arial" panose="020B0604020202020204" pitchFamily="34" charset="0"/>
              <a:cs typeface="Arial" panose="020B0604020202020204" pitchFamily="34" charset="0"/>
            </a:endParaRPr>
          </a:p>
          <a:p>
            <a:pPr marL="0" indent="0" defTabSz="365760">
              <a:buNone/>
            </a:pPr>
            <a:endParaRPr lang="en-US" sz="1200" b="1" dirty="0">
              <a:latin typeface="Arial" panose="020B0604020202020204" pitchFamily="34" charset="0"/>
              <a:cs typeface="Arial" panose="020B0604020202020204" pitchFamily="34" charset="0"/>
            </a:endParaRPr>
          </a:p>
          <a:p>
            <a:pPr marL="0" indent="0" defTabSz="365760">
              <a:buNone/>
            </a:pPr>
            <a:r>
              <a:rPr lang="en-US" sz="2000" b="1" dirty="0">
                <a:latin typeface="Arial" panose="020B0604020202020204" pitchFamily="34" charset="0"/>
                <a:cs typeface="Arial" panose="020B0604020202020204" pitchFamily="34" charset="0"/>
              </a:rPr>
              <a:t>Must recognize that the advantage call is truly more advantageous than stopping the game for the </a:t>
            </a:r>
            <a:r>
              <a:rPr lang="en-US" sz="2000" b="1" dirty="0" smtClean="0">
                <a:latin typeface="Arial" panose="020B0604020202020204" pitchFamily="34" charset="0"/>
                <a:cs typeface="Arial" panose="020B0604020202020204" pitchFamily="34" charset="0"/>
              </a:rPr>
              <a:t>free-kick or even a penalty kick … </a:t>
            </a:r>
            <a:r>
              <a:rPr lang="en-US" sz="2000" b="1" i="1" dirty="0" smtClean="0">
                <a:solidFill>
                  <a:srgbClr val="0000FF"/>
                </a:solidFill>
                <a:latin typeface="Arial" panose="020B0604020202020204" pitchFamily="34" charset="0"/>
                <a:cs typeface="Arial" panose="020B0604020202020204" pitchFamily="34" charset="0"/>
              </a:rPr>
              <a:t>i.e. it is not necessarily better to stop play for the taking of a penalty kick verses allowing the advantage, but the referee must be absolutely convinced the goal will be scored on the advantage.</a:t>
            </a:r>
            <a:endParaRPr lang="en-US" sz="2000" b="1" i="1" dirty="0">
              <a:solidFill>
                <a:srgbClr val="0000FF"/>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pPr>
              <a:defRPr/>
            </a:pPr>
            <a:endParaRPr lang="en-US" dirty="0" smtClean="0"/>
          </a:p>
          <a:p>
            <a:pPr>
              <a:defRPr/>
            </a:pPr>
            <a:r>
              <a:rPr lang="en-US" dirty="0" smtClean="0"/>
              <a:t>Slide </a:t>
            </a:r>
            <a:fld id="{F80D04DC-3FD1-477B-954C-BBADB75E25B5}" type="slidenum">
              <a:rPr lang="en-US" smtClean="0"/>
              <a:pPr>
                <a:defRPr/>
              </a:pPr>
              <a:t>12</a:t>
            </a:fld>
            <a:endParaRPr lang="en-US" dirty="0"/>
          </a:p>
        </p:txBody>
      </p:sp>
    </p:spTree>
    <p:extLst>
      <p:ext uri="{BB962C8B-B14F-4D97-AF65-F5344CB8AC3E}">
        <p14:creationId xmlns:p14="http://schemas.microsoft.com/office/powerpoint/2010/main" val="3271794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Advantage</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304800" y="1143000"/>
            <a:ext cx="8458200" cy="5334000"/>
          </a:xfrm>
        </p:spPr>
        <p:txBody>
          <a:bodyPr/>
          <a:lstStyle/>
          <a:p>
            <a:pPr marL="0" indent="0" algn="ctr" defTabSz="365760">
              <a:buNone/>
            </a:pPr>
            <a:r>
              <a:rPr lang="en-US" sz="4000" b="1" dirty="0" smtClean="0">
                <a:solidFill>
                  <a:srgbClr val="0000FF"/>
                </a:solidFill>
                <a:latin typeface="Arial" panose="020B0604020202020204" pitchFamily="34" charset="0"/>
                <a:cs typeface="Arial" panose="020B0604020202020204" pitchFamily="34" charset="0"/>
              </a:rPr>
              <a:t>Location on the Field</a:t>
            </a:r>
            <a:endParaRPr lang="en-US" sz="4000" b="1" dirty="0">
              <a:solidFill>
                <a:srgbClr val="0000FF"/>
              </a:solidFill>
              <a:latin typeface="Arial" panose="020B0604020202020204" pitchFamily="34" charset="0"/>
              <a:cs typeface="Arial" panose="020B0604020202020204" pitchFamily="34" charset="0"/>
            </a:endParaRPr>
          </a:p>
          <a:p>
            <a:pPr marL="0" indent="0" defTabSz="365760">
              <a:buNone/>
            </a:pPr>
            <a:endParaRPr lang="en-US" sz="1200" b="1" dirty="0" smtClean="0">
              <a:latin typeface="Arial" panose="020B0604020202020204" pitchFamily="34" charset="0"/>
              <a:cs typeface="Arial" panose="020B0604020202020204" pitchFamily="34" charset="0"/>
            </a:endParaRPr>
          </a:p>
          <a:p>
            <a:pPr defTabSz="365760">
              <a:buFont typeface="Arial" panose="020B0604020202020204" pitchFamily="34" charset="0"/>
              <a:buChar char="•"/>
            </a:pPr>
            <a:r>
              <a:rPr lang="en-US" sz="2000" b="1" dirty="0">
                <a:latin typeface="Arial" panose="020B0604020202020204" pitchFamily="34" charset="0"/>
                <a:cs typeface="Arial" panose="020B0604020202020204" pitchFamily="34" charset="0"/>
              </a:rPr>
              <a:t>Closer to opponent’s goal the more possibilities for an advantage situation.</a:t>
            </a:r>
          </a:p>
          <a:p>
            <a:pPr defTabSz="365760">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Typically the defensive third of the field is where advantage should not be applied …. BUT</a:t>
            </a:r>
          </a:p>
          <a:p>
            <a:pPr marL="800100" defTabSz="365760">
              <a:buFont typeface="Courier New" panose="02070309020205020404" pitchFamily="49" charset="0"/>
              <a:buChar char="o"/>
            </a:pPr>
            <a:r>
              <a:rPr lang="en-US" sz="2000" b="1" dirty="0" smtClean="0">
                <a:latin typeface="Arial" panose="020B0604020202020204" pitchFamily="34" charset="0"/>
                <a:cs typeface="Arial" panose="020B0604020202020204" pitchFamily="34" charset="0"/>
              </a:rPr>
              <a:t>It is not an absolute and at times it is not necessarily true</a:t>
            </a:r>
          </a:p>
          <a:p>
            <a:pPr marL="800100" defTabSz="365760">
              <a:buFont typeface="Courier New" panose="02070309020205020404" pitchFamily="49" charset="0"/>
              <a:buChar char="o"/>
            </a:pPr>
            <a:r>
              <a:rPr lang="en-US" sz="2000" b="1" dirty="0" smtClean="0">
                <a:latin typeface="Arial" panose="020B0604020202020204" pitchFamily="34" charset="0"/>
                <a:cs typeface="Arial" panose="020B0604020202020204" pitchFamily="34" charset="0"/>
              </a:rPr>
              <a:t>Depends on play situation and if the offended player (or team) has a real opportunity to threaten the opponent’s goal from the defensive third of the field.</a:t>
            </a:r>
          </a:p>
          <a:p>
            <a:pPr marL="800100" defTabSz="365760">
              <a:buFont typeface="Courier New" panose="02070309020205020404" pitchFamily="49" charset="0"/>
              <a:buChar char="o"/>
            </a:pPr>
            <a:r>
              <a:rPr lang="en-US" sz="2000" b="1" dirty="0" smtClean="0">
                <a:latin typeface="Arial" panose="020B0604020202020204" pitchFamily="34" charset="0"/>
                <a:cs typeface="Arial" panose="020B0604020202020204" pitchFamily="34" charset="0"/>
              </a:rPr>
              <a:t>More likely to occur in upper level match with skilled players.</a:t>
            </a:r>
          </a:p>
          <a:p>
            <a:pPr marL="800100" defTabSz="365760">
              <a:buFont typeface="Courier New" panose="02070309020205020404" pitchFamily="49" charset="0"/>
              <a:buChar char="o"/>
            </a:pPr>
            <a:r>
              <a:rPr lang="en-US" sz="2000" b="1" dirty="0" smtClean="0">
                <a:latin typeface="Arial" panose="020B0604020202020204" pitchFamily="34" charset="0"/>
                <a:cs typeface="Arial" panose="020B0604020202020204" pitchFamily="34" charset="0"/>
              </a:rPr>
              <a:t>Less likely to occur in younger level games.</a:t>
            </a:r>
          </a:p>
        </p:txBody>
      </p:sp>
      <p:sp>
        <p:nvSpPr>
          <p:cNvPr id="4" name="Slide Number Placeholder 3"/>
          <p:cNvSpPr>
            <a:spLocks noGrp="1"/>
          </p:cNvSpPr>
          <p:nvPr>
            <p:ph type="sldNum" sz="quarter" idx="4"/>
          </p:nvPr>
        </p:nvSpPr>
        <p:spPr/>
        <p:txBody>
          <a:bodyPr/>
          <a:lstStyle/>
          <a:p>
            <a:pPr>
              <a:defRPr/>
            </a:pPr>
            <a:endParaRPr lang="en-US" dirty="0" smtClean="0"/>
          </a:p>
          <a:p>
            <a:pPr>
              <a:defRPr/>
            </a:pPr>
            <a:r>
              <a:rPr lang="en-US" dirty="0" smtClean="0"/>
              <a:t>Slide </a:t>
            </a:r>
            <a:fld id="{F80D04DC-3FD1-477B-954C-BBADB75E25B5}" type="slidenum">
              <a:rPr lang="en-US" smtClean="0"/>
              <a:pPr>
                <a:defRPr/>
              </a:pPr>
              <a:t>13</a:t>
            </a:fld>
            <a:endParaRPr lang="en-US" dirty="0"/>
          </a:p>
        </p:txBody>
      </p:sp>
    </p:spTree>
    <p:extLst>
      <p:ext uri="{BB962C8B-B14F-4D97-AF65-F5344CB8AC3E}">
        <p14:creationId xmlns:p14="http://schemas.microsoft.com/office/powerpoint/2010/main" val="1885152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Advantage</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304800" y="1066800"/>
            <a:ext cx="8610600" cy="5562600"/>
          </a:xfrm>
        </p:spPr>
        <p:txBody>
          <a:bodyPr/>
          <a:lstStyle/>
          <a:p>
            <a:pPr marL="0" indent="0" algn="ctr" defTabSz="365760">
              <a:buNone/>
            </a:pPr>
            <a:r>
              <a:rPr lang="en-US" sz="4000" b="1" dirty="0" smtClean="0">
                <a:solidFill>
                  <a:srgbClr val="0000FF"/>
                </a:solidFill>
                <a:latin typeface="Arial" panose="020B0604020202020204" pitchFamily="34" charset="0"/>
                <a:cs typeface="Arial" panose="020B0604020202020204" pitchFamily="34" charset="0"/>
              </a:rPr>
              <a:t>Play Situation</a:t>
            </a:r>
            <a:endParaRPr lang="en-US" sz="4000" b="1" dirty="0">
              <a:solidFill>
                <a:srgbClr val="0000FF"/>
              </a:solidFill>
              <a:latin typeface="Arial" panose="020B0604020202020204" pitchFamily="34" charset="0"/>
              <a:cs typeface="Arial" panose="020B0604020202020204" pitchFamily="34" charset="0"/>
            </a:endParaRPr>
          </a:p>
          <a:p>
            <a:pPr marL="0" indent="0" defTabSz="365760">
              <a:buNone/>
            </a:pPr>
            <a:endParaRPr lang="en-US" sz="1200" b="1" dirty="0" smtClean="0">
              <a:latin typeface="Arial" panose="020B0604020202020204" pitchFamily="34" charset="0"/>
              <a:cs typeface="Arial" panose="020B0604020202020204" pitchFamily="34" charset="0"/>
            </a:endParaRPr>
          </a:p>
          <a:p>
            <a:pPr marL="0" indent="0" defTabSz="365760">
              <a:buNone/>
            </a:pPr>
            <a:r>
              <a:rPr lang="en-US" sz="2000" b="1" dirty="0" smtClean="0">
                <a:latin typeface="Arial" panose="020B0604020202020204" pitchFamily="34" charset="0"/>
                <a:cs typeface="Arial" panose="020B0604020202020204" pitchFamily="34" charset="0"/>
              </a:rPr>
              <a:t>Referees must adjust and readjust their implementation of advantage not only from game to game, but also from play to play and from player to player.</a:t>
            </a:r>
          </a:p>
          <a:p>
            <a:pPr marL="0" indent="0" defTabSz="365760">
              <a:buNone/>
            </a:pPr>
            <a:endParaRPr lang="en-US" sz="1200" b="1" dirty="0" smtClean="0">
              <a:latin typeface="Arial" panose="020B0604020202020204" pitchFamily="34" charset="0"/>
              <a:cs typeface="Arial" panose="020B0604020202020204" pitchFamily="34" charset="0"/>
            </a:endParaRPr>
          </a:p>
          <a:p>
            <a:pPr marL="0" indent="0" defTabSz="365760">
              <a:buNone/>
            </a:pPr>
            <a:r>
              <a:rPr lang="en-US" sz="2000" b="1" dirty="0" smtClean="0">
                <a:latin typeface="Arial" panose="020B0604020202020204" pitchFamily="34" charset="0"/>
                <a:cs typeface="Arial" panose="020B0604020202020204" pitchFamily="34" charset="0"/>
              </a:rPr>
              <a:t>Each </a:t>
            </a:r>
            <a:r>
              <a:rPr lang="en-US" sz="2000" b="1" dirty="0">
                <a:latin typeface="Arial" panose="020B0604020202020204" pitchFamily="34" charset="0"/>
                <a:cs typeface="Arial" panose="020B0604020202020204" pitchFamily="34" charset="0"/>
              </a:rPr>
              <a:t>play situation is unique unto itself</a:t>
            </a:r>
            <a:r>
              <a:rPr lang="en-US" sz="2000" b="1" dirty="0" smtClean="0">
                <a:latin typeface="Arial" panose="020B0604020202020204" pitchFamily="34" charset="0"/>
                <a:cs typeface="Arial" panose="020B0604020202020204" pitchFamily="34" charset="0"/>
              </a:rPr>
              <a:t>.  Referees must instantaneously evaluate each play situation based on all the factors prior to giving the advantage.</a:t>
            </a:r>
          </a:p>
          <a:p>
            <a:pPr marL="0" indent="0" defTabSz="365760">
              <a:buNone/>
            </a:pPr>
            <a:endParaRPr lang="en-US" sz="1200" b="1" dirty="0" smtClean="0">
              <a:latin typeface="Arial" panose="020B0604020202020204" pitchFamily="34" charset="0"/>
              <a:cs typeface="Arial" panose="020B0604020202020204" pitchFamily="34" charset="0"/>
            </a:endParaRPr>
          </a:p>
          <a:p>
            <a:pPr marL="0" indent="0" defTabSz="365760">
              <a:buNone/>
            </a:pPr>
            <a:r>
              <a:rPr lang="en-US" sz="2000" b="1" dirty="0" smtClean="0">
                <a:latin typeface="Arial" panose="020B0604020202020204" pitchFamily="34" charset="0"/>
                <a:cs typeface="Arial" panose="020B0604020202020204" pitchFamily="34" charset="0"/>
              </a:rPr>
              <a:t>Must be acutely aware and take every precaution not to stop play when a player (or team) has an obvious tactical advantage that is likely to provide a good goal scoring opportunity.</a:t>
            </a:r>
          </a:p>
          <a:p>
            <a:pPr marL="0" indent="0" defTabSz="365760">
              <a:buNone/>
            </a:pPr>
            <a:endParaRPr lang="en-US" sz="1200" b="1" dirty="0">
              <a:latin typeface="Arial" panose="020B0604020202020204" pitchFamily="34" charset="0"/>
              <a:cs typeface="Arial" panose="020B0604020202020204" pitchFamily="34" charset="0"/>
            </a:endParaRPr>
          </a:p>
          <a:p>
            <a:pPr marL="0" indent="0" defTabSz="365760">
              <a:buNone/>
            </a:pPr>
            <a:r>
              <a:rPr lang="en-US" sz="2000" b="1" dirty="0" smtClean="0">
                <a:latin typeface="Arial" panose="020B0604020202020204" pitchFamily="34" charset="0"/>
                <a:cs typeface="Arial" panose="020B0604020202020204" pitchFamily="34" charset="0"/>
              </a:rPr>
              <a:t>When in doubt, however,  whether due to uncertainty or inexperience the referee should err on the side of safety and fairness … stop play and award the free kick.</a:t>
            </a:r>
            <a:endParaRPr lang="en-US" sz="2000" b="1" dirty="0">
              <a:latin typeface="Arial" panose="020B0604020202020204" pitchFamily="34" charset="0"/>
              <a:cs typeface="Arial" panose="020B0604020202020204" pitchFamily="34" charset="0"/>
            </a:endParaRPr>
          </a:p>
          <a:p>
            <a:pPr marL="0" indent="0" defTabSz="365760">
              <a:buNone/>
            </a:pPr>
            <a:endParaRPr lang="en-US" sz="2400" b="1" dirty="0" smtClean="0">
              <a:latin typeface="Arial" panose="020B0604020202020204" pitchFamily="34" charset="0"/>
              <a:cs typeface="Arial" panose="020B0604020202020204" pitchFamily="34" charset="0"/>
            </a:endParaRPr>
          </a:p>
          <a:p>
            <a:pPr marL="0" indent="0" defTabSz="365760">
              <a:buNone/>
            </a:pPr>
            <a:endParaRPr lang="en-US" sz="2400" b="1"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pPr>
              <a:defRPr/>
            </a:pPr>
            <a:endParaRPr lang="en-US" dirty="0" smtClean="0"/>
          </a:p>
          <a:p>
            <a:pPr>
              <a:defRPr/>
            </a:pPr>
            <a:r>
              <a:rPr lang="en-US" dirty="0" smtClean="0"/>
              <a:t>Slide </a:t>
            </a:r>
            <a:fld id="{F80D04DC-3FD1-477B-954C-BBADB75E25B5}" type="slidenum">
              <a:rPr lang="en-US" smtClean="0"/>
              <a:pPr>
                <a:defRPr/>
              </a:pPr>
              <a:t>14</a:t>
            </a:fld>
            <a:endParaRPr lang="en-US" dirty="0"/>
          </a:p>
        </p:txBody>
      </p:sp>
    </p:spTree>
    <p:extLst>
      <p:ext uri="{BB962C8B-B14F-4D97-AF65-F5344CB8AC3E}">
        <p14:creationId xmlns:p14="http://schemas.microsoft.com/office/powerpoint/2010/main" val="2415459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Advantage</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381000" y="1143000"/>
            <a:ext cx="8382000" cy="5334000"/>
          </a:xfrm>
        </p:spPr>
        <p:txBody>
          <a:bodyPr/>
          <a:lstStyle/>
          <a:p>
            <a:pPr marL="0" indent="0" algn="ctr" defTabSz="365760">
              <a:buNone/>
            </a:pPr>
            <a:r>
              <a:rPr lang="en-US" sz="4000" b="1" dirty="0" smtClean="0">
                <a:solidFill>
                  <a:srgbClr val="0000FF"/>
                </a:solidFill>
                <a:latin typeface="Arial" panose="020B0604020202020204" pitchFamily="34" charset="0"/>
                <a:cs typeface="Arial" panose="020B0604020202020204" pitchFamily="34" charset="0"/>
              </a:rPr>
              <a:t>Temperature of the Match</a:t>
            </a:r>
            <a:endParaRPr lang="en-US" sz="4000" b="1" dirty="0">
              <a:solidFill>
                <a:srgbClr val="0000FF"/>
              </a:solidFill>
              <a:latin typeface="Arial" panose="020B0604020202020204" pitchFamily="34" charset="0"/>
              <a:cs typeface="Arial" panose="020B0604020202020204" pitchFamily="34" charset="0"/>
            </a:endParaRPr>
          </a:p>
          <a:p>
            <a:pPr marL="0" indent="0" defTabSz="365760">
              <a:buNone/>
            </a:pPr>
            <a:endParaRPr lang="en-US" sz="1200" b="1" dirty="0" smtClean="0">
              <a:latin typeface="Arial" panose="020B0604020202020204" pitchFamily="34" charset="0"/>
              <a:cs typeface="Arial" panose="020B0604020202020204" pitchFamily="34" charset="0"/>
            </a:endParaRPr>
          </a:p>
          <a:p>
            <a:pPr marL="0" indent="0" defTabSz="365760">
              <a:buNone/>
            </a:pPr>
            <a:r>
              <a:rPr lang="en-US" sz="2200" b="1" dirty="0">
                <a:latin typeface="Arial" panose="020B0604020202020204" pitchFamily="34" charset="0"/>
                <a:cs typeface="Arial" panose="020B0604020202020204" pitchFamily="34" charset="0"/>
              </a:rPr>
              <a:t>In higher level extremely competitive </a:t>
            </a:r>
            <a:r>
              <a:rPr lang="en-US" sz="2200" b="1" dirty="0" smtClean="0">
                <a:latin typeface="Arial" panose="020B0604020202020204" pitchFamily="34" charset="0"/>
                <a:cs typeface="Arial" panose="020B0604020202020204" pitchFamily="34" charset="0"/>
              </a:rPr>
              <a:t>matches game conditions sometimes may override the referee’s ability to successfully employ the use of advantage.</a:t>
            </a:r>
          </a:p>
          <a:p>
            <a:pPr marL="0" indent="0" defTabSz="365760">
              <a:buNone/>
            </a:pPr>
            <a:endParaRPr lang="en-US" sz="1200" b="1" dirty="0">
              <a:latin typeface="Arial" panose="020B0604020202020204" pitchFamily="34" charset="0"/>
              <a:cs typeface="Arial" panose="020B0604020202020204" pitchFamily="34" charset="0"/>
            </a:endParaRPr>
          </a:p>
          <a:p>
            <a:pPr marL="0" indent="0" defTabSz="365760">
              <a:buNone/>
            </a:pPr>
            <a:r>
              <a:rPr lang="en-US" sz="2200" b="1" dirty="0" smtClean="0">
                <a:latin typeface="Arial" panose="020B0604020202020204" pitchFamily="34" charset="0"/>
                <a:cs typeface="Arial" panose="020B0604020202020204" pitchFamily="34" charset="0"/>
              </a:rPr>
              <a:t>For the sake of maintaining overall game control it may be necessary for the referee to abandon the use of advantage (for both teams) for a period of time in an effort to restore order to the game.</a:t>
            </a:r>
          </a:p>
          <a:p>
            <a:pPr marL="0" indent="0" defTabSz="365760">
              <a:buNone/>
            </a:pPr>
            <a:endParaRPr lang="en-US" sz="1200" b="1" dirty="0">
              <a:latin typeface="Arial" panose="020B0604020202020204" pitchFamily="34" charset="0"/>
              <a:cs typeface="Arial" panose="020B0604020202020204" pitchFamily="34" charset="0"/>
            </a:endParaRPr>
          </a:p>
          <a:p>
            <a:pPr marL="0" indent="0" defTabSz="365760">
              <a:buNone/>
            </a:pPr>
            <a:r>
              <a:rPr lang="en-US" sz="2200" b="1" dirty="0" smtClean="0">
                <a:latin typeface="Arial" panose="020B0604020202020204" pitchFamily="34" charset="0"/>
                <a:cs typeface="Arial" panose="020B0604020202020204" pitchFamily="34" charset="0"/>
              </a:rPr>
              <a:t>In highly volatile matches advantage is not an automatic right of passage, it must be earned by the level of play to which both teams are willing to adhere.</a:t>
            </a:r>
          </a:p>
        </p:txBody>
      </p:sp>
      <p:sp>
        <p:nvSpPr>
          <p:cNvPr id="4" name="Slide Number Placeholder 3"/>
          <p:cNvSpPr>
            <a:spLocks noGrp="1"/>
          </p:cNvSpPr>
          <p:nvPr>
            <p:ph type="sldNum" sz="quarter" idx="4"/>
          </p:nvPr>
        </p:nvSpPr>
        <p:spPr/>
        <p:txBody>
          <a:bodyPr/>
          <a:lstStyle/>
          <a:p>
            <a:pPr>
              <a:defRPr/>
            </a:pPr>
            <a:endParaRPr lang="en-US" dirty="0" smtClean="0"/>
          </a:p>
          <a:p>
            <a:pPr>
              <a:defRPr/>
            </a:pPr>
            <a:r>
              <a:rPr lang="en-US" dirty="0" smtClean="0"/>
              <a:t>Slide </a:t>
            </a:r>
            <a:fld id="{F80D04DC-3FD1-477B-954C-BBADB75E25B5}" type="slidenum">
              <a:rPr lang="en-US" smtClean="0"/>
              <a:pPr>
                <a:defRPr/>
              </a:pPr>
              <a:t>15</a:t>
            </a:fld>
            <a:endParaRPr lang="en-US" dirty="0"/>
          </a:p>
        </p:txBody>
      </p:sp>
    </p:spTree>
    <p:extLst>
      <p:ext uri="{BB962C8B-B14F-4D97-AF65-F5344CB8AC3E}">
        <p14:creationId xmlns:p14="http://schemas.microsoft.com/office/powerpoint/2010/main" val="35785420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Advantage</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304800" y="1066800"/>
            <a:ext cx="8610600" cy="5638800"/>
          </a:xfrm>
        </p:spPr>
        <p:txBody>
          <a:bodyPr/>
          <a:lstStyle/>
          <a:p>
            <a:pPr marL="0" indent="0" algn="ctr" defTabSz="365760">
              <a:buNone/>
            </a:pPr>
            <a:r>
              <a:rPr lang="en-US" sz="4000" b="1" dirty="0" smtClean="0">
                <a:solidFill>
                  <a:srgbClr val="0000FF"/>
                </a:solidFill>
                <a:latin typeface="Arial" panose="020B0604020202020204" pitchFamily="34" charset="0"/>
                <a:cs typeface="Arial" panose="020B0604020202020204" pitchFamily="34" charset="0"/>
              </a:rPr>
              <a:t>Caution/Send-Off Situations</a:t>
            </a:r>
            <a:endParaRPr lang="en-US" sz="4000" b="1" dirty="0">
              <a:solidFill>
                <a:srgbClr val="0000FF"/>
              </a:solidFill>
              <a:latin typeface="Arial" panose="020B0604020202020204" pitchFamily="34" charset="0"/>
              <a:cs typeface="Arial" panose="020B0604020202020204" pitchFamily="34" charset="0"/>
            </a:endParaRPr>
          </a:p>
          <a:p>
            <a:pPr marL="0" indent="0" defTabSz="365760">
              <a:buNone/>
            </a:pPr>
            <a:endParaRPr lang="en-US" sz="1200" b="1" dirty="0" smtClean="0">
              <a:latin typeface="Arial" panose="020B0604020202020204" pitchFamily="34" charset="0"/>
              <a:cs typeface="Arial" panose="020B0604020202020204" pitchFamily="34" charset="0"/>
            </a:endParaRPr>
          </a:p>
          <a:p>
            <a:pPr marL="0" indent="0" defTabSz="365760">
              <a:buNone/>
            </a:pPr>
            <a:r>
              <a:rPr lang="en-US" sz="2200" b="1" dirty="0" smtClean="0">
                <a:latin typeface="Arial" panose="020B0604020202020204" pitchFamily="34" charset="0"/>
                <a:cs typeface="Arial" panose="020B0604020202020204" pitchFamily="34" charset="0"/>
              </a:rPr>
              <a:t>Fouls that are violent and deserving of a send-off will normally counterbalance the attraction of advantage.  In such extreme situations invoking advantage must be avoided for the sake of player safety and match control.</a:t>
            </a:r>
          </a:p>
          <a:p>
            <a:pPr marL="0" indent="0" defTabSz="365760">
              <a:buNone/>
            </a:pPr>
            <a:endParaRPr lang="en-US" sz="1200" b="1" dirty="0">
              <a:latin typeface="Arial" panose="020B0604020202020204" pitchFamily="34" charset="0"/>
              <a:cs typeface="Arial" panose="020B0604020202020204" pitchFamily="34" charset="0"/>
            </a:endParaRPr>
          </a:p>
          <a:p>
            <a:pPr marL="0" indent="0" defTabSz="365760">
              <a:buNone/>
            </a:pPr>
            <a:r>
              <a:rPr lang="en-US" sz="2200" b="1" dirty="0" smtClean="0">
                <a:latin typeface="Arial" panose="020B0604020202020204" pitchFamily="34" charset="0"/>
                <a:cs typeface="Arial" panose="020B0604020202020204" pitchFamily="34" charset="0"/>
              </a:rPr>
              <a:t>Situations where fouls are reckless in nature and deserving of a caution require a quick evaluation before applying advantage.  As long as such fouls do not jeopardize safety or fairness, the referee can decide to deliver the caution at the next stoppage of play.  </a:t>
            </a:r>
          </a:p>
          <a:p>
            <a:pPr marL="0" indent="0" defTabSz="365760">
              <a:buNone/>
            </a:pPr>
            <a:endParaRPr lang="en-US" sz="1200" b="1" dirty="0">
              <a:latin typeface="Arial" panose="020B0604020202020204" pitchFamily="34" charset="0"/>
              <a:cs typeface="Arial" panose="020B0604020202020204" pitchFamily="34" charset="0"/>
            </a:endParaRPr>
          </a:p>
          <a:p>
            <a:pPr marL="0" indent="0" defTabSz="365760">
              <a:buNone/>
            </a:pPr>
            <a:r>
              <a:rPr lang="en-US" sz="2200" b="1" dirty="0" smtClean="0">
                <a:latin typeface="Arial" panose="020B0604020202020204" pitchFamily="34" charset="0"/>
                <a:cs typeface="Arial" panose="020B0604020202020204" pitchFamily="34" charset="0"/>
              </a:rPr>
              <a:t>When in doubt as to whether or not to apply advantage for </a:t>
            </a:r>
            <a:r>
              <a:rPr lang="en-US" sz="2200" b="1" dirty="0" err="1" smtClean="0">
                <a:latin typeface="Arial" panose="020B0604020202020204" pitchFamily="34" charset="0"/>
                <a:cs typeface="Arial" panose="020B0604020202020204" pitchFamily="34" charset="0"/>
              </a:rPr>
              <a:t>cardable</a:t>
            </a:r>
            <a:r>
              <a:rPr lang="en-US" sz="2200" b="1" dirty="0" smtClean="0">
                <a:latin typeface="Arial" panose="020B0604020202020204" pitchFamily="34" charset="0"/>
                <a:cs typeface="Arial" panose="020B0604020202020204" pitchFamily="34" charset="0"/>
              </a:rPr>
              <a:t> foul situations the referee should always whistle the foul.</a:t>
            </a:r>
          </a:p>
        </p:txBody>
      </p:sp>
      <p:sp>
        <p:nvSpPr>
          <p:cNvPr id="4" name="Slide Number Placeholder 3"/>
          <p:cNvSpPr>
            <a:spLocks noGrp="1"/>
          </p:cNvSpPr>
          <p:nvPr>
            <p:ph type="sldNum" sz="quarter" idx="4"/>
          </p:nvPr>
        </p:nvSpPr>
        <p:spPr/>
        <p:txBody>
          <a:bodyPr/>
          <a:lstStyle/>
          <a:p>
            <a:pPr>
              <a:defRPr/>
            </a:pPr>
            <a:endParaRPr lang="en-US" dirty="0" smtClean="0"/>
          </a:p>
          <a:p>
            <a:pPr>
              <a:defRPr/>
            </a:pPr>
            <a:r>
              <a:rPr lang="en-US" dirty="0" smtClean="0"/>
              <a:t>Slide </a:t>
            </a:r>
            <a:fld id="{F80D04DC-3FD1-477B-954C-BBADB75E25B5}" type="slidenum">
              <a:rPr lang="en-US" smtClean="0"/>
              <a:pPr>
                <a:defRPr/>
              </a:pPr>
              <a:t>16</a:t>
            </a:fld>
            <a:endParaRPr lang="en-US" dirty="0"/>
          </a:p>
        </p:txBody>
      </p:sp>
    </p:spTree>
    <p:extLst>
      <p:ext uri="{BB962C8B-B14F-4D97-AF65-F5344CB8AC3E}">
        <p14:creationId xmlns:p14="http://schemas.microsoft.com/office/powerpoint/2010/main" val="36912238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Advantage</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304800" y="1295400"/>
            <a:ext cx="8610600" cy="4800600"/>
          </a:xfrm>
        </p:spPr>
        <p:txBody>
          <a:bodyPr/>
          <a:lstStyle/>
          <a:p>
            <a:pPr marL="0" indent="0" algn="ctr" defTabSz="365760">
              <a:buNone/>
            </a:pPr>
            <a:r>
              <a:rPr lang="en-US" sz="4000" b="1" dirty="0" smtClean="0">
                <a:solidFill>
                  <a:srgbClr val="0000FF"/>
                </a:solidFill>
                <a:latin typeface="Arial" panose="020B0604020202020204" pitchFamily="34" charset="0"/>
                <a:cs typeface="Arial" panose="020B0604020202020204" pitchFamily="34" charset="0"/>
              </a:rPr>
              <a:t>Referee Ability/Experience</a:t>
            </a:r>
            <a:endParaRPr lang="en-US" sz="4000" b="1" dirty="0">
              <a:solidFill>
                <a:srgbClr val="0000FF"/>
              </a:solidFill>
              <a:latin typeface="Arial" panose="020B0604020202020204" pitchFamily="34" charset="0"/>
              <a:cs typeface="Arial" panose="020B0604020202020204" pitchFamily="34" charset="0"/>
            </a:endParaRPr>
          </a:p>
          <a:p>
            <a:pPr marL="0" indent="0" defTabSz="365760">
              <a:buNone/>
            </a:pPr>
            <a:endParaRPr lang="en-US" sz="1200" dirty="0" smtClean="0">
              <a:latin typeface="Arial" panose="020B0604020202020204" pitchFamily="34" charset="0"/>
              <a:cs typeface="Arial" panose="020B0604020202020204" pitchFamily="34" charset="0"/>
            </a:endParaRPr>
          </a:p>
          <a:p>
            <a:pPr marL="0" indent="0" defTabSz="365760">
              <a:buNone/>
            </a:pPr>
            <a:r>
              <a:rPr lang="en-US" sz="2400" b="1" dirty="0" smtClean="0">
                <a:latin typeface="Arial" panose="020B0604020202020204" pitchFamily="34" charset="0"/>
                <a:cs typeface="Arial" panose="020B0604020202020204" pitchFamily="34" charset="0"/>
              </a:rPr>
              <a:t>The </a:t>
            </a:r>
            <a:r>
              <a:rPr lang="en-US" sz="2400" b="1" dirty="0">
                <a:latin typeface="Arial" panose="020B0604020202020204" pitchFamily="34" charset="0"/>
                <a:cs typeface="Arial" panose="020B0604020202020204" pitchFamily="34" charset="0"/>
              </a:rPr>
              <a:t>ability to apply advantage consistently </a:t>
            </a:r>
            <a:r>
              <a:rPr lang="en-US" sz="2400" b="1" dirty="0" smtClean="0">
                <a:latin typeface="Arial" panose="020B0604020202020204" pitchFamily="34" charset="0"/>
                <a:cs typeface="Arial" panose="020B0604020202020204" pitchFamily="34" charset="0"/>
              </a:rPr>
              <a:t>well is </a:t>
            </a:r>
            <a:r>
              <a:rPr lang="en-US" sz="2400" b="1" dirty="0">
                <a:latin typeface="Arial" panose="020B0604020202020204" pitchFamily="34" charset="0"/>
                <a:cs typeface="Arial" panose="020B0604020202020204" pitchFamily="34" charset="0"/>
              </a:rPr>
              <a:t>considered to be an advanced refereeing skill</a:t>
            </a:r>
            <a:r>
              <a:rPr lang="en-US" sz="2400" b="1" dirty="0" smtClean="0">
                <a:latin typeface="Arial" panose="020B0604020202020204" pitchFamily="34" charset="0"/>
                <a:cs typeface="Arial" panose="020B0604020202020204" pitchFamily="34" charset="0"/>
              </a:rPr>
              <a:t>.</a:t>
            </a:r>
            <a:endParaRPr lang="en-US" sz="2400" b="1" dirty="0">
              <a:latin typeface="Arial" panose="020B0604020202020204" pitchFamily="34" charset="0"/>
              <a:cs typeface="Arial" panose="020B0604020202020204" pitchFamily="34" charset="0"/>
            </a:endParaRPr>
          </a:p>
          <a:p>
            <a:pPr defTabSz="365760">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Requires </a:t>
            </a:r>
            <a:r>
              <a:rPr lang="en-US" sz="2400" b="1" dirty="0">
                <a:latin typeface="Arial" panose="020B0604020202020204" pitchFamily="34" charset="0"/>
                <a:cs typeface="Arial" panose="020B0604020202020204" pitchFamily="34" charset="0"/>
              </a:rPr>
              <a:t>extensive game experience to be able to </a:t>
            </a:r>
            <a:r>
              <a:rPr lang="en-US" sz="2400" b="1" dirty="0" smtClean="0">
                <a:latin typeface="Arial" panose="020B0604020202020204" pitchFamily="34" charset="0"/>
                <a:cs typeface="Arial" panose="020B0604020202020204" pitchFamily="34" charset="0"/>
              </a:rPr>
              <a:t>execute effectively</a:t>
            </a:r>
            <a:endParaRPr lang="en-US" sz="2400" b="1" dirty="0">
              <a:latin typeface="Arial" panose="020B0604020202020204" pitchFamily="34" charset="0"/>
              <a:cs typeface="Arial" panose="020B0604020202020204" pitchFamily="34" charset="0"/>
            </a:endParaRPr>
          </a:p>
          <a:p>
            <a:pPr defTabSz="365760">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Should </a:t>
            </a:r>
            <a:r>
              <a:rPr lang="en-US" sz="2400" b="1" dirty="0">
                <a:latin typeface="Arial" panose="020B0604020202020204" pitchFamily="34" charset="0"/>
                <a:cs typeface="Arial" panose="020B0604020202020204" pitchFamily="34" charset="0"/>
              </a:rPr>
              <a:t>not be overused </a:t>
            </a:r>
            <a:endParaRPr lang="en-US" sz="2400" b="1" dirty="0" smtClean="0">
              <a:latin typeface="Arial" panose="020B0604020202020204" pitchFamily="34" charset="0"/>
              <a:cs typeface="Arial" panose="020B0604020202020204" pitchFamily="34" charset="0"/>
            </a:endParaRPr>
          </a:p>
          <a:p>
            <a:pPr defTabSz="365760">
              <a:buFont typeface="Arial" panose="020B0604020202020204" pitchFamily="34" charset="0"/>
              <a:buChar char="•"/>
            </a:pPr>
            <a:r>
              <a:rPr lang="en-US" sz="2400" b="1" dirty="0">
                <a:latin typeface="Arial" panose="020B0604020202020204" pitchFamily="34" charset="0"/>
                <a:cs typeface="Arial" panose="020B0604020202020204" pitchFamily="34" charset="0"/>
              </a:rPr>
              <a:t>Must not be used as a “cop-out”</a:t>
            </a:r>
          </a:p>
          <a:p>
            <a:pPr defTabSz="365760">
              <a:buFont typeface="Arial" panose="020B0604020202020204" pitchFamily="34" charset="0"/>
              <a:buChar char="•"/>
            </a:pPr>
            <a:r>
              <a:rPr lang="en-US" sz="2400" b="1" dirty="0" smtClean="0">
                <a:latin typeface="Arial" panose="020B0604020202020204" pitchFamily="34" charset="0"/>
                <a:cs typeface="Arial" panose="020B0604020202020204" pitchFamily="34" charset="0"/>
              </a:rPr>
              <a:t>Must </a:t>
            </a:r>
            <a:r>
              <a:rPr lang="en-US" sz="2400" b="1" dirty="0">
                <a:latin typeface="Arial" panose="020B0604020202020204" pitchFamily="34" charset="0"/>
                <a:cs typeface="Arial" panose="020B0604020202020204" pitchFamily="34" charset="0"/>
              </a:rPr>
              <a:t>be able to separate an “advantage” foul call vs a trifling foul</a:t>
            </a:r>
          </a:p>
          <a:p>
            <a:pPr defTabSz="36576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defTabSz="365760">
              <a:buFont typeface="Arial" panose="020B0604020202020204" pitchFamily="34" charset="0"/>
              <a:buChar char="•"/>
            </a:pPr>
            <a:endParaRPr lang="en-US" sz="1200" b="1"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pPr>
              <a:defRPr/>
            </a:pPr>
            <a:endParaRPr lang="en-US" dirty="0" smtClean="0"/>
          </a:p>
          <a:p>
            <a:pPr>
              <a:defRPr/>
            </a:pPr>
            <a:r>
              <a:rPr lang="en-US" dirty="0" smtClean="0"/>
              <a:t>Slide </a:t>
            </a:r>
            <a:fld id="{F80D04DC-3FD1-477B-954C-BBADB75E25B5}" type="slidenum">
              <a:rPr lang="en-US" smtClean="0"/>
              <a:pPr>
                <a:defRPr/>
              </a:pPr>
              <a:t>17</a:t>
            </a:fld>
            <a:endParaRPr lang="en-US" dirty="0"/>
          </a:p>
        </p:txBody>
      </p:sp>
    </p:spTree>
    <p:extLst>
      <p:ext uri="{BB962C8B-B14F-4D97-AF65-F5344CB8AC3E}">
        <p14:creationId xmlns:p14="http://schemas.microsoft.com/office/powerpoint/2010/main" val="15541414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Advantage</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57200" y="1295400"/>
            <a:ext cx="8305800" cy="5029200"/>
          </a:xfrm>
          <a:solidFill>
            <a:srgbClr val="FFFF99"/>
          </a:solidFill>
          <a:ln>
            <a:solidFill>
              <a:schemeClr val="tx1"/>
            </a:solidFill>
          </a:ln>
        </p:spPr>
        <p:txBody>
          <a:bodyPr/>
          <a:lstStyle/>
          <a:p>
            <a:pPr marL="0" indent="0" algn="ctr" defTabSz="365760">
              <a:buNone/>
            </a:pPr>
            <a:r>
              <a:rPr lang="en-US" b="1" dirty="0">
                <a:solidFill>
                  <a:srgbClr val="0000FF"/>
                </a:solidFill>
                <a:latin typeface="Arial" panose="020B0604020202020204" pitchFamily="34" charset="0"/>
                <a:cs typeface="Arial" panose="020B0604020202020204" pitchFamily="34" charset="0"/>
              </a:rPr>
              <a:t>Use Appropriate Signals </a:t>
            </a:r>
          </a:p>
          <a:p>
            <a:pPr marL="457200" indent="0" defTabSz="365760">
              <a:buNone/>
            </a:pPr>
            <a:endParaRPr lang="en-US" sz="1200" b="1" dirty="0" smtClean="0">
              <a:solidFill>
                <a:srgbClr val="0000FF"/>
              </a:solidFill>
              <a:latin typeface="Arial" panose="020B0604020202020204" pitchFamily="34" charset="0"/>
              <a:cs typeface="Arial" panose="020B0604020202020204" pitchFamily="34" charset="0"/>
            </a:endParaRPr>
          </a:p>
          <a:p>
            <a:pPr marL="0" indent="0" defTabSz="365760">
              <a:buNone/>
            </a:pPr>
            <a:r>
              <a:rPr lang="en-US" sz="2400" b="1" dirty="0" smtClean="0">
                <a:latin typeface="Arial" panose="020B0604020202020204" pitchFamily="34" charset="0"/>
                <a:cs typeface="Arial" panose="020B0604020202020204" pitchFamily="34" charset="0"/>
              </a:rPr>
              <a:t>Yell “Play On” …. and … Swing both arms forward and upward in a sweeping motion.</a:t>
            </a:r>
          </a:p>
          <a:p>
            <a:pPr marL="0" indent="0" defTabSz="365760">
              <a:buNone/>
            </a:pPr>
            <a:endParaRPr lang="en-US" sz="1200" b="1" dirty="0" smtClean="0">
              <a:latin typeface="Arial" panose="020B0604020202020204" pitchFamily="34" charset="0"/>
              <a:cs typeface="Arial" panose="020B0604020202020204" pitchFamily="34" charset="0"/>
            </a:endParaRPr>
          </a:p>
          <a:p>
            <a:pPr marL="0" indent="0" defTabSz="365760">
              <a:buNone/>
            </a:pPr>
            <a:r>
              <a:rPr lang="en-US" sz="2400" b="1" dirty="0" smtClean="0">
                <a:latin typeface="Arial" panose="020B0604020202020204" pitchFamily="34" charset="0"/>
                <a:cs typeface="Arial" panose="020B0604020202020204" pitchFamily="34" charset="0"/>
              </a:rPr>
              <a:t>This tells the players on both teams (visually and audibly) that the referee has seen the foul, but is allowing play to continue.</a:t>
            </a:r>
          </a:p>
          <a:p>
            <a:pPr marL="0" indent="0" defTabSz="365760">
              <a:buNone/>
            </a:pPr>
            <a:endParaRPr lang="en-US" sz="1200" b="1" dirty="0">
              <a:latin typeface="Arial" panose="020B0604020202020204" pitchFamily="34" charset="0"/>
              <a:cs typeface="Arial" panose="020B0604020202020204" pitchFamily="34" charset="0"/>
            </a:endParaRPr>
          </a:p>
          <a:p>
            <a:pPr marL="0" indent="0" defTabSz="365760">
              <a:buNone/>
            </a:pPr>
            <a:r>
              <a:rPr lang="en-US" sz="2400" b="1" dirty="0" smtClean="0">
                <a:latin typeface="Arial" panose="020B0604020202020204" pitchFamily="34" charset="0"/>
                <a:cs typeface="Arial" panose="020B0604020202020204" pitchFamily="34" charset="0"/>
              </a:rPr>
              <a:t>Failure to signal advantage sends the wrong message to the players in that it says the foul was not recognized or it is not being called  …. and as such it will most likely affect the overall game control negatively. </a:t>
            </a:r>
          </a:p>
        </p:txBody>
      </p:sp>
      <p:sp>
        <p:nvSpPr>
          <p:cNvPr id="4" name="Slide Number Placeholder 3"/>
          <p:cNvSpPr>
            <a:spLocks noGrp="1"/>
          </p:cNvSpPr>
          <p:nvPr>
            <p:ph type="sldNum" sz="quarter" idx="4"/>
          </p:nvPr>
        </p:nvSpPr>
        <p:spPr/>
        <p:txBody>
          <a:bodyPr/>
          <a:lstStyle/>
          <a:p>
            <a:pPr>
              <a:defRPr/>
            </a:pPr>
            <a:endParaRPr lang="en-US" dirty="0" smtClean="0"/>
          </a:p>
          <a:p>
            <a:pPr>
              <a:defRPr/>
            </a:pPr>
            <a:r>
              <a:rPr lang="en-US" dirty="0" smtClean="0"/>
              <a:t>Slide </a:t>
            </a:r>
            <a:fld id="{F80D04DC-3FD1-477B-954C-BBADB75E25B5}" type="slidenum">
              <a:rPr lang="en-US" smtClean="0"/>
              <a:pPr>
                <a:defRPr/>
              </a:pPr>
              <a:t>18</a:t>
            </a:fld>
            <a:endParaRPr lang="en-US" dirty="0"/>
          </a:p>
        </p:txBody>
      </p:sp>
    </p:spTree>
    <p:extLst>
      <p:ext uri="{BB962C8B-B14F-4D97-AF65-F5344CB8AC3E}">
        <p14:creationId xmlns:p14="http://schemas.microsoft.com/office/powerpoint/2010/main" val="24815910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Advantage</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381000" y="1219200"/>
            <a:ext cx="8458200" cy="5334000"/>
          </a:xfrm>
        </p:spPr>
        <p:txBody>
          <a:bodyPr/>
          <a:lstStyle/>
          <a:p>
            <a:pPr marL="0" indent="0" algn="ctr" defTabSz="365760">
              <a:buNone/>
            </a:pPr>
            <a:r>
              <a:rPr lang="en-US" sz="4000" b="1" dirty="0" smtClean="0">
                <a:solidFill>
                  <a:srgbClr val="0000FF"/>
                </a:solidFill>
                <a:latin typeface="Arial" panose="020B0604020202020204" pitchFamily="34" charset="0"/>
                <a:cs typeface="Arial" panose="020B0604020202020204" pitchFamily="34" charset="0"/>
              </a:rPr>
              <a:t>Advantage NOT Realized</a:t>
            </a:r>
            <a:endParaRPr lang="en-US" sz="4000" b="1" dirty="0">
              <a:solidFill>
                <a:srgbClr val="0000FF"/>
              </a:solidFill>
              <a:latin typeface="Arial" panose="020B0604020202020204" pitchFamily="34" charset="0"/>
              <a:cs typeface="Arial" panose="020B0604020202020204" pitchFamily="34" charset="0"/>
            </a:endParaRPr>
          </a:p>
          <a:p>
            <a:pPr marL="0" indent="0" defTabSz="365760">
              <a:buNone/>
            </a:pPr>
            <a:endParaRPr lang="en-US" sz="1200" b="1" dirty="0" smtClean="0">
              <a:latin typeface="Arial" panose="020B0604020202020204" pitchFamily="34" charset="0"/>
              <a:cs typeface="Arial" panose="020B0604020202020204" pitchFamily="34" charset="0"/>
            </a:endParaRPr>
          </a:p>
          <a:p>
            <a:pPr marL="0" indent="0" defTabSz="365760">
              <a:buNone/>
            </a:pPr>
            <a:r>
              <a:rPr lang="en-US" sz="2000" b="1" dirty="0" smtClean="0">
                <a:latin typeface="Arial" panose="020B0604020202020204" pitchFamily="34" charset="0"/>
                <a:cs typeface="Arial" panose="020B0604020202020204" pitchFamily="34" charset="0"/>
              </a:rPr>
              <a:t>Once advantage has been given, the referee must then determine whether or not the player (or team) was able to continue and successfully play thru the foul. </a:t>
            </a:r>
          </a:p>
          <a:p>
            <a:pPr defTabSz="365760">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If so, then play continues</a:t>
            </a:r>
          </a:p>
          <a:p>
            <a:pPr defTabSz="365760">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If not, then the referee must stop play and return to the point of the original foul and award the free kick to the offended team.</a:t>
            </a:r>
          </a:p>
          <a:p>
            <a:pPr defTabSz="365760">
              <a:buFont typeface="Arial" panose="020B0604020202020204" pitchFamily="34" charset="0"/>
              <a:buChar char="•"/>
            </a:pPr>
            <a:endParaRPr lang="en-US" sz="1200" b="1" dirty="0">
              <a:latin typeface="Arial" panose="020B0604020202020204" pitchFamily="34" charset="0"/>
              <a:cs typeface="Arial" panose="020B0604020202020204" pitchFamily="34" charset="0"/>
            </a:endParaRPr>
          </a:p>
          <a:p>
            <a:pPr marL="0" indent="0" defTabSz="365760">
              <a:buNone/>
            </a:pPr>
            <a:r>
              <a:rPr lang="en-US" sz="2000" b="1" dirty="0" smtClean="0">
                <a:latin typeface="Arial" panose="020B0604020202020204" pitchFamily="34" charset="0"/>
                <a:cs typeface="Arial" panose="020B0604020202020204" pitchFamily="34" charset="0"/>
              </a:rPr>
              <a:t>If a player subsequently fails after having been given an advantage, the referee must determine whether that failure was either:</a:t>
            </a:r>
          </a:p>
          <a:p>
            <a:pPr defTabSz="365760">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A separate play after successfully playing thru the advantage … 		</a:t>
            </a:r>
            <a:r>
              <a:rPr lang="en-US" sz="2000" b="1" i="1" dirty="0" smtClean="0">
                <a:solidFill>
                  <a:srgbClr val="0000FF"/>
                </a:solidFill>
                <a:latin typeface="Arial" panose="020B0604020202020204" pitchFamily="34" charset="0"/>
                <a:cs typeface="Arial" panose="020B0604020202020204" pitchFamily="34" charset="0"/>
              </a:rPr>
              <a:t>play should be allowed to continue</a:t>
            </a:r>
          </a:p>
          <a:p>
            <a:pPr defTabSz="365760">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Or a result of the foul for which the advantage was applied … 		</a:t>
            </a:r>
            <a:r>
              <a:rPr lang="en-US" sz="2000" b="1" i="1" dirty="0" smtClean="0">
                <a:latin typeface="Arial" panose="020B0604020202020204" pitchFamily="34" charset="0"/>
                <a:cs typeface="Arial" panose="020B0604020202020204" pitchFamily="34" charset="0"/>
              </a:rPr>
              <a:t>	</a:t>
            </a:r>
            <a:r>
              <a:rPr lang="en-US" sz="2000" b="1" i="1" dirty="0" smtClean="0">
                <a:solidFill>
                  <a:srgbClr val="0000FF"/>
                </a:solidFill>
                <a:latin typeface="Arial" panose="020B0604020202020204" pitchFamily="34" charset="0"/>
                <a:cs typeface="Arial" panose="020B0604020202020204" pitchFamily="34" charset="0"/>
              </a:rPr>
              <a:t>play should be stopped  for the original offense</a:t>
            </a:r>
          </a:p>
          <a:p>
            <a:pPr defTabSz="365760">
              <a:buFont typeface="Arial" panose="020B0604020202020204" pitchFamily="34" charset="0"/>
              <a:buChar char="•"/>
            </a:pPr>
            <a:endParaRPr lang="en-US" sz="2000" b="1" dirty="0">
              <a:latin typeface="Arial" panose="020B0604020202020204" pitchFamily="34" charset="0"/>
              <a:cs typeface="Arial" panose="020B0604020202020204" pitchFamily="34" charset="0"/>
            </a:endParaRPr>
          </a:p>
          <a:p>
            <a:pPr marL="0" indent="0" defTabSz="365760">
              <a:buNone/>
            </a:pPr>
            <a:endParaRPr lang="en-US" sz="2200" b="1"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pPr>
              <a:defRPr/>
            </a:pPr>
            <a:endParaRPr lang="en-US" dirty="0" smtClean="0"/>
          </a:p>
          <a:p>
            <a:pPr>
              <a:defRPr/>
            </a:pPr>
            <a:r>
              <a:rPr lang="en-US" dirty="0" smtClean="0"/>
              <a:t>Slide </a:t>
            </a:r>
            <a:fld id="{F80D04DC-3FD1-477B-954C-BBADB75E25B5}" type="slidenum">
              <a:rPr lang="en-US" smtClean="0"/>
              <a:pPr>
                <a:defRPr/>
              </a:pPr>
              <a:t>19</a:t>
            </a:fld>
            <a:endParaRPr lang="en-US" dirty="0"/>
          </a:p>
        </p:txBody>
      </p:sp>
    </p:spTree>
    <p:extLst>
      <p:ext uri="{BB962C8B-B14F-4D97-AF65-F5344CB8AC3E}">
        <p14:creationId xmlns:p14="http://schemas.microsoft.com/office/powerpoint/2010/main" val="4028460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Trifling Fouls</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solidFill>
            <a:srgbClr val="FFFF99"/>
          </a:solidFill>
          <a:ln>
            <a:solidFill>
              <a:schemeClr val="tx1"/>
            </a:solidFill>
          </a:ln>
        </p:spPr>
        <p:txBody>
          <a:bodyPr/>
          <a:lstStyle/>
          <a:p>
            <a:pPr eaLnBrk="1" hangingPunct="1">
              <a:spcBef>
                <a:spcPct val="0"/>
              </a:spcBef>
              <a:buNone/>
            </a:pPr>
            <a:r>
              <a:rPr lang="en-US" altLang="en-US" sz="2800" b="1" dirty="0">
                <a:latin typeface="Arial" charset="0"/>
              </a:rPr>
              <a:t>It is the </a:t>
            </a:r>
            <a:r>
              <a:rPr lang="en-US" altLang="en-US" sz="2800" b="1" dirty="0">
                <a:solidFill>
                  <a:srgbClr val="FF0000"/>
                </a:solidFill>
                <a:latin typeface="Arial" charset="0"/>
              </a:rPr>
              <a:t>duty</a:t>
            </a:r>
            <a:r>
              <a:rPr lang="en-US" altLang="en-US" sz="2800" b="1" dirty="0">
                <a:latin typeface="Arial" charset="0"/>
              </a:rPr>
              <a:t> of the referee to penalize only those </a:t>
            </a:r>
            <a:r>
              <a:rPr lang="en-US" altLang="en-US" sz="2800" b="1" dirty="0" smtClean="0">
                <a:latin typeface="Arial" charset="0"/>
              </a:rPr>
              <a:t>violations </a:t>
            </a:r>
            <a:r>
              <a:rPr lang="en-US" altLang="en-US" sz="2800" b="1" dirty="0">
                <a:latin typeface="Arial" charset="0"/>
              </a:rPr>
              <a:t>that matter. </a:t>
            </a:r>
            <a:endParaRPr lang="en-US" altLang="en-US" sz="2800" b="1" dirty="0" smtClean="0">
              <a:latin typeface="Arial" charset="0"/>
            </a:endParaRPr>
          </a:p>
          <a:p>
            <a:pPr eaLnBrk="1" hangingPunct="1">
              <a:spcBef>
                <a:spcPct val="0"/>
              </a:spcBef>
              <a:buNone/>
            </a:pPr>
            <a:endParaRPr lang="en-US" altLang="en-US" sz="2800" b="1" dirty="0">
              <a:solidFill>
                <a:srgbClr val="FF0000"/>
              </a:solidFill>
              <a:latin typeface="Arial" charset="0"/>
            </a:endParaRPr>
          </a:p>
          <a:p>
            <a:pPr eaLnBrk="1" hangingPunct="1">
              <a:spcBef>
                <a:spcPct val="0"/>
              </a:spcBef>
              <a:buNone/>
            </a:pPr>
            <a:r>
              <a:rPr lang="en-US" altLang="en-US" sz="2800" b="1" dirty="0">
                <a:latin typeface="Arial" charset="0"/>
              </a:rPr>
              <a:t>It is within the referee’s </a:t>
            </a:r>
            <a:r>
              <a:rPr lang="en-US" altLang="en-US" sz="2800" b="1" dirty="0">
                <a:solidFill>
                  <a:srgbClr val="0000FF"/>
                </a:solidFill>
                <a:latin typeface="Arial" charset="0"/>
              </a:rPr>
              <a:t>power</a:t>
            </a:r>
            <a:r>
              <a:rPr lang="en-US" altLang="en-US" sz="2800" b="1" dirty="0">
                <a:latin typeface="Arial" charset="0"/>
              </a:rPr>
              <a:t> to determine which violations matter. </a:t>
            </a:r>
            <a:endParaRPr lang="en-US" altLang="en-US" sz="2800" b="1" dirty="0">
              <a:solidFill>
                <a:srgbClr val="FF0000"/>
              </a:solidFill>
              <a:latin typeface="Arial" charset="0"/>
            </a:endParaRPr>
          </a:p>
          <a:p>
            <a:pPr eaLnBrk="1" hangingPunct="1">
              <a:spcBef>
                <a:spcPct val="0"/>
              </a:spcBef>
              <a:buNone/>
            </a:pPr>
            <a:endParaRPr lang="en-US" altLang="en-US" sz="2800" b="1" dirty="0" smtClean="0">
              <a:solidFill>
                <a:srgbClr val="FF0000"/>
              </a:solidFill>
              <a:latin typeface="Arial" charset="0"/>
            </a:endParaRPr>
          </a:p>
          <a:p>
            <a:pPr marL="0" indent="0" algn="ctr">
              <a:buNone/>
              <a:defRPr/>
            </a:pPr>
            <a:r>
              <a:rPr lang="en-US" sz="4800" b="1" dirty="0">
                <a:solidFill>
                  <a:srgbClr val="FF0000"/>
                </a:solidFill>
                <a:effectLst>
                  <a:outerShdw blurRad="38100" dist="38100" dir="2700000" algn="tl">
                    <a:srgbClr val="000000">
                      <a:alpha val="43137"/>
                    </a:srgbClr>
                  </a:outerShdw>
                </a:effectLst>
                <a:latin typeface="Arial" pitchFamily="34" charset="0"/>
                <a:cs typeface="Arial" pitchFamily="34" charset="0"/>
              </a:rPr>
              <a:t>SAFETY</a:t>
            </a:r>
          </a:p>
          <a:p>
            <a:pPr marL="0" indent="0" algn="ctr">
              <a:buNone/>
              <a:defRPr/>
            </a:pPr>
            <a:r>
              <a:rPr lang="en-US"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Is </a:t>
            </a:r>
            <a:r>
              <a:rPr lang="en-US" sz="4800" b="1" u="sng" dirty="0">
                <a:solidFill>
                  <a:srgbClr val="FF0000"/>
                </a:solidFill>
                <a:effectLst>
                  <a:outerShdw blurRad="38100" dist="38100" dir="2700000" algn="tl">
                    <a:srgbClr val="000000">
                      <a:alpha val="43137"/>
                    </a:srgbClr>
                  </a:outerShdw>
                </a:effectLst>
                <a:latin typeface="Arial" pitchFamily="34" charset="0"/>
                <a:cs typeface="Arial" pitchFamily="34" charset="0"/>
              </a:rPr>
              <a:t>Never</a:t>
            </a:r>
            <a:r>
              <a:rPr lang="en-US" sz="4800" b="1" dirty="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en-US" sz="48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to be Ignored</a:t>
            </a:r>
            <a:endParaRPr lang="en-US" sz="4800" b="1" dirty="0">
              <a:solidFill>
                <a:srgbClr val="FF0000"/>
              </a:solidFill>
              <a:effectLst>
                <a:outerShdw blurRad="38100" dist="38100" dir="2700000" algn="tl">
                  <a:srgbClr val="000000">
                    <a:alpha val="43137"/>
                  </a:srgbClr>
                </a:outerShdw>
              </a:effectLst>
              <a:latin typeface="Arial" pitchFamily="34" charset="0"/>
              <a:cs typeface="Arial" pitchFamily="34" charset="0"/>
            </a:endParaRPr>
          </a:p>
          <a:p>
            <a:pPr eaLnBrk="1" hangingPunct="1">
              <a:spcBef>
                <a:spcPct val="0"/>
              </a:spcBef>
              <a:buNone/>
            </a:pPr>
            <a:endParaRPr lang="en-US" altLang="en-US" sz="2800" b="1" dirty="0">
              <a:solidFill>
                <a:srgbClr val="FF0000"/>
              </a:solidFill>
              <a:latin typeface="Arial" charset="0"/>
            </a:endParaRPr>
          </a:p>
        </p:txBody>
      </p:sp>
      <p:sp>
        <p:nvSpPr>
          <p:cNvPr id="4" name="Slide Number Placeholder 3"/>
          <p:cNvSpPr>
            <a:spLocks noGrp="1"/>
          </p:cNvSpPr>
          <p:nvPr>
            <p:ph type="sldNum" sz="quarter" idx="4"/>
          </p:nvPr>
        </p:nvSpPr>
        <p:spPr/>
        <p:txBody>
          <a:bodyPr/>
          <a:lstStyle/>
          <a:p>
            <a:pPr>
              <a:defRPr/>
            </a:pPr>
            <a:endParaRPr lang="en-US" dirty="0" smtClean="0"/>
          </a:p>
          <a:p>
            <a:pPr>
              <a:defRPr/>
            </a:pPr>
            <a:r>
              <a:rPr lang="en-US" dirty="0" smtClean="0"/>
              <a:t>Slide </a:t>
            </a:r>
            <a:fld id="{F80D04DC-3FD1-477B-954C-BBADB75E25B5}" type="slidenum">
              <a:rPr lang="en-US" smtClean="0"/>
              <a:pPr>
                <a:defRPr/>
              </a:pPr>
              <a:t>2</a:t>
            </a:fld>
            <a:endParaRPr lang="en-US" dirty="0"/>
          </a:p>
        </p:txBody>
      </p:sp>
    </p:spTree>
    <p:extLst>
      <p:ext uri="{BB962C8B-B14F-4D97-AF65-F5344CB8AC3E}">
        <p14:creationId xmlns:p14="http://schemas.microsoft.com/office/powerpoint/2010/main" val="7546264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360" y="1143000"/>
            <a:ext cx="8382000" cy="2743200"/>
          </a:xfrm>
        </p:spPr>
        <p:txBody>
          <a:bodyPr/>
          <a:lstStyle/>
          <a:p>
            <a:pPr marL="7938" indent="-7938">
              <a:spcAft>
                <a:spcPts val="600"/>
              </a:spcAft>
              <a:buNone/>
            </a:pPr>
            <a:r>
              <a:rPr lang="en-US" sz="2000" dirty="0" smtClean="0">
                <a:latin typeface="Comic Sans MS" pitchFamily="66" charset="0"/>
              </a:rPr>
              <a:t>Consider the following Game Situations as being a typical Sunday afternoon youth league match. </a:t>
            </a:r>
          </a:p>
          <a:p>
            <a:pPr marL="7938" indent="-7938">
              <a:spcAft>
                <a:spcPts val="600"/>
              </a:spcAft>
              <a:buNone/>
            </a:pPr>
            <a:r>
              <a:rPr lang="en-US" sz="2000" dirty="0" smtClean="0">
                <a:latin typeface="Comic Sans MS" pitchFamily="66" charset="0"/>
              </a:rPr>
              <a:t>In each Game Situation the names of all the </a:t>
            </a:r>
            <a:r>
              <a:rPr lang="en-US" sz="2000" dirty="0">
                <a:latin typeface="Comic Sans MS" pitchFamily="66" charset="0"/>
              </a:rPr>
              <a:t>a</a:t>
            </a:r>
            <a:r>
              <a:rPr lang="en-US" sz="2000" dirty="0" smtClean="0">
                <a:latin typeface="Comic Sans MS" pitchFamily="66" charset="0"/>
              </a:rPr>
              <a:t>ttackers begin with the letter “A” and the names of all the defenders begin with the letter “D”.</a:t>
            </a:r>
          </a:p>
          <a:p>
            <a:pPr marL="7938" indent="-7938">
              <a:spcAft>
                <a:spcPts val="600"/>
              </a:spcAft>
              <a:buNone/>
            </a:pPr>
            <a:r>
              <a:rPr lang="en-US" sz="2000" dirty="0" smtClean="0">
                <a:latin typeface="Comic Sans MS" pitchFamily="66" charset="0"/>
              </a:rPr>
              <a:t>On the Brain Teaser On-Line </a:t>
            </a:r>
            <a:r>
              <a:rPr lang="en-US" sz="2000" dirty="0">
                <a:latin typeface="Comic Sans MS" pitchFamily="66" charset="0"/>
              </a:rPr>
              <a:t>Answer </a:t>
            </a:r>
            <a:r>
              <a:rPr lang="en-US" sz="2000" dirty="0" smtClean="0">
                <a:latin typeface="Comic Sans MS" pitchFamily="66" charset="0"/>
              </a:rPr>
              <a:t>Sheet answer </a:t>
            </a:r>
            <a:r>
              <a:rPr lang="en-US" sz="2000" dirty="0">
                <a:latin typeface="Comic Sans MS" pitchFamily="66" charset="0"/>
              </a:rPr>
              <a:t>the </a:t>
            </a:r>
            <a:r>
              <a:rPr lang="en-US" sz="2000" dirty="0" smtClean="0">
                <a:latin typeface="Comic Sans MS" pitchFamily="66" charset="0"/>
              </a:rPr>
              <a:t>four questions </a:t>
            </a:r>
            <a:r>
              <a:rPr lang="en-US" sz="2000" dirty="0">
                <a:latin typeface="Comic Sans MS" pitchFamily="66" charset="0"/>
              </a:rPr>
              <a:t>for </a:t>
            </a:r>
            <a:r>
              <a:rPr lang="en-US" sz="2000" dirty="0" smtClean="0">
                <a:latin typeface="Comic Sans MS" pitchFamily="66" charset="0"/>
              </a:rPr>
              <a:t>each game situation</a:t>
            </a:r>
            <a:endParaRPr lang="en-US" sz="2000" dirty="0">
              <a:latin typeface="Comic Sans MS" pitchFamily="66" charset="0"/>
            </a:endParaRPr>
          </a:p>
          <a:p>
            <a:pPr marL="7938" indent="-7938">
              <a:spcAft>
                <a:spcPts val="600"/>
              </a:spcAft>
              <a:buNone/>
            </a:pPr>
            <a:endParaRPr lang="en-US" sz="1000" dirty="0" smtClean="0">
              <a:latin typeface="Comic Sans MS" pitchFamily="66" charset="0"/>
            </a:endParaRPr>
          </a:p>
          <a:p>
            <a:pPr>
              <a:buNone/>
            </a:pPr>
            <a:endParaRPr lang="en-US" sz="2400" dirty="0">
              <a:latin typeface="Comic Sans MS" pitchFamily="66" charset="0"/>
            </a:endParaRPr>
          </a:p>
        </p:txBody>
      </p:sp>
      <p:sp>
        <p:nvSpPr>
          <p:cNvPr id="4" name="Title 1"/>
          <p:cNvSpPr>
            <a:spLocks noGrp="1"/>
          </p:cNvSpPr>
          <p:nvPr>
            <p:ph type="title"/>
          </p:nvPr>
        </p:nvSpPr>
        <p:spPr>
          <a:xfrm>
            <a:off x="685800" y="152400"/>
            <a:ext cx="7391400" cy="914400"/>
          </a:xfrm>
        </p:spPr>
        <p:txBody>
          <a:bodyPr/>
          <a:lstStyle/>
          <a:p>
            <a:r>
              <a:rPr lang="en-US" sz="3600" b="1" dirty="0" smtClean="0">
                <a:latin typeface="Comic Sans MS" pitchFamily="66" charset="0"/>
              </a:rPr>
              <a:t>Game Situations</a:t>
            </a:r>
            <a:endParaRPr lang="en-US" sz="3600" b="1" dirty="0">
              <a:latin typeface="Comic Sans MS" pitchFamily="66" charset="0"/>
            </a:endParaRPr>
          </a:p>
        </p:txBody>
      </p:sp>
      <p:pic>
        <p:nvPicPr>
          <p:cNvPr id="5" name="Picture 13" descr="OhioSouthogogif"/>
          <p:cNvPicPr>
            <a:picLocks noChangeAspect="1" noChangeArrowheads="1"/>
          </p:cNvPicPr>
          <p:nvPr/>
        </p:nvPicPr>
        <p:blipFill>
          <a:blip r:embed="rId3" cstate="print"/>
          <a:srcRect/>
          <a:stretch>
            <a:fillRect/>
          </a:stretch>
        </p:blipFill>
        <p:spPr bwMode="auto">
          <a:xfrm>
            <a:off x="8153400" y="152400"/>
            <a:ext cx="914400" cy="868363"/>
          </a:xfrm>
          <a:prstGeom prst="rect">
            <a:avLst/>
          </a:prstGeom>
          <a:noFill/>
          <a:ln w="9525">
            <a:noFill/>
            <a:miter lim="800000"/>
            <a:headEnd/>
            <a:tailEnd/>
          </a:ln>
        </p:spPr>
      </p:pic>
      <p:pic>
        <p:nvPicPr>
          <p:cNvPr id="6" name="Picture 8" descr="crest_low">
            <a:hlinkClick r:id="rId4"/>
          </p:cNvPr>
          <p:cNvPicPr>
            <a:picLocks noChangeAspect="1" noChangeArrowheads="1"/>
          </p:cNvPicPr>
          <p:nvPr/>
        </p:nvPicPr>
        <p:blipFill>
          <a:blip r:embed="rId5" cstate="print"/>
          <a:srcRect/>
          <a:stretch>
            <a:fillRect/>
          </a:stretch>
        </p:blipFill>
        <p:spPr bwMode="auto">
          <a:xfrm>
            <a:off x="38100" y="20638"/>
            <a:ext cx="769938" cy="817562"/>
          </a:xfrm>
          <a:prstGeom prst="rect">
            <a:avLst/>
          </a:prstGeom>
          <a:noFill/>
          <a:ln w="9525">
            <a:noFill/>
            <a:miter lim="800000"/>
            <a:headEnd/>
            <a:tailEnd/>
          </a:ln>
        </p:spPr>
      </p:pic>
      <p:sp>
        <p:nvSpPr>
          <p:cNvPr id="7" name="Content Placeholder 2"/>
          <p:cNvSpPr txBox="1">
            <a:spLocks/>
          </p:cNvSpPr>
          <p:nvPr/>
        </p:nvSpPr>
        <p:spPr bwMode="auto">
          <a:xfrm>
            <a:off x="423069" y="3962400"/>
            <a:ext cx="8382000" cy="2514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938" indent="-7938">
              <a:buFont typeface="Arial" charset="0"/>
              <a:buNone/>
            </a:pPr>
            <a:r>
              <a:rPr lang="en-US" b="1" u="sng" dirty="0" smtClean="0">
                <a:solidFill>
                  <a:srgbClr val="FF0000"/>
                </a:solidFill>
                <a:latin typeface="Comic Sans MS" pitchFamily="66" charset="0"/>
              </a:rPr>
              <a:t>Questions:</a:t>
            </a:r>
          </a:p>
          <a:p>
            <a:pPr marL="0" indent="0">
              <a:buFont typeface="Arial" charset="0"/>
              <a:buNone/>
            </a:pPr>
            <a:r>
              <a:rPr lang="en-US" sz="2000" b="1" dirty="0" smtClean="0">
                <a:solidFill>
                  <a:srgbClr val="FF0000"/>
                </a:solidFill>
                <a:latin typeface="Comic Sans MS" pitchFamily="66" charset="0"/>
              </a:rPr>
              <a:t>1.  Was there a DFK or IFK foul? …. Yes or No</a:t>
            </a:r>
          </a:p>
          <a:p>
            <a:pPr marL="0" indent="0">
              <a:buFont typeface="Arial" charset="0"/>
              <a:buNone/>
            </a:pPr>
            <a:r>
              <a:rPr lang="en-US" sz="2000" b="1" dirty="0" smtClean="0">
                <a:solidFill>
                  <a:srgbClr val="FF0000"/>
                </a:solidFill>
                <a:latin typeface="Comic Sans MS" pitchFamily="66" charset="0"/>
              </a:rPr>
              <a:t>2.  Would you blow the whistle to stop play?  If 	there was a foul, was it trifling? </a:t>
            </a:r>
          </a:p>
          <a:p>
            <a:pPr marL="0" indent="0">
              <a:buFont typeface="Arial" charset="0"/>
              <a:buNone/>
            </a:pPr>
            <a:r>
              <a:rPr lang="en-US" sz="2000" b="1" dirty="0" smtClean="0">
                <a:solidFill>
                  <a:srgbClr val="FF0000"/>
                </a:solidFill>
                <a:latin typeface="Comic Sans MS" pitchFamily="66" charset="0"/>
              </a:rPr>
              <a:t>3. Was there misconduct? … If so, Yellow Card or Red Card?</a:t>
            </a:r>
          </a:p>
          <a:p>
            <a:pPr marL="0" indent="0">
              <a:buFont typeface="Arial" charset="0"/>
              <a:buNone/>
            </a:pPr>
            <a:r>
              <a:rPr lang="en-US" sz="2000" b="1" dirty="0" smtClean="0">
                <a:solidFill>
                  <a:srgbClr val="FF0000"/>
                </a:solidFill>
                <a:latin typeface="Comic Sans MS" pitchFamily="66" charset="0"/>
              </a:rPr>
              <a:t>4.  What is your restart?</a:t>
            </a:r>
          </a:p>
        </p:txBody>
      </p:sp>
    </p:spTree>
    <p:extLst>
      <p:ext uri="{BB962C8B-B14F-4D97-AF65-F5344CB8AC3E}">
        <p14:creationId xmlns:p14="http://schemas.microsoft.com/office/powerpoint/2010/main" val="21807610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914400"/>
          </a:xfrm>
        </p:spPr>
        <p:txBody>
          <a:bodyPr/>
          <a:lstStyle/>
          <a:p>
            <a:r>
              <a:rPr lang="en-US" sz="4000" b="1" dirty="0" smtClean="0">
                <a:latin typeface="Comic Sans MS" pitchFamily="66" charset="0"/>
              </a:rPr>
              <a:t>Game Situations – BT #13</a:t>
            </a:r>
            <a:endParaRPr lang="en-US" sz="4000" b="1" dirty="0">
              <a:latin typeface="Comic Sans MS" pitchFamily="66" charset="0"/>
            </a:endParaRPr>
          </a:p>
        </p:txBody>
      </p:sp>
      <p:sp>
        <p:nvSpPr>
          <p:cNvPr id="3" name="Content Placeholder 2"/>
          <p:cNvSpPr>
            <a:spLocks noGrp="1"/>
          </p:cNvSpPr>
          <p:nvPr>
            <p:ph idx="1"/>
          </p:nvPr>
        </p:nvSpPr>
        <p:spPr>
          <a:xfrm>
            <a:off x="304800" y="1371600"/>
            <a:ext cx="8458200" cy="4191000"/>
          </a:xfrm>
        </p:spPr>
        <p:txBody>
          <a:bodyPr/>
          <a:lstStyle/>
          <a:p>
            <a:pPr>
              <a:buNone/>
            </a:pPr>
            <a:r>
              <a:rPr lang="en-US" sz="2800" dirty="0" smtClean="0"/>
              <a:t>	</a:t>
            </a:r>
            <a:r>
              <a:rPr lang="en-US" sz="2000" dirty="0" smtClean="0">
                <a:latin typeface="Comic Sans MS" pitchFamily="66" charset="0"/>
              </a:rPr>
              <a:t>Midway thru the first half in a game between two evenly matched BU11 Division “C” teams, Alex has control of the ball about 40-yards out and is dribbling the ball on a drive to goal.  </a:t>
            </a:r>
          </a:p>
          <a:p>
            <a:pPr>
              <a:buNone/>
            </a:pPr>
            <a:r>
              <a:rPr lang="en-US" sz="2000" dirty="0">
                <a:latin typeface="Comic Sans MS" pitchFamily="66" charset="0"/>
              </a:rPr>
              <a:t>	</a:t>
            </a:r>
            <a:r>
              <a:rPr lang="en-US" sz="2000" dirty="0" smtClean="0">
                <a:latin typeface="Comic Sans MS" pitchFamily="66" charset="0"/>
              </a:rPr>
              <a:t>David who is chasing Alex from behind is able to make a sliding tackle for the ball.   </a:t>
            </a:r>
          </a:p>
          <a:p>
            <a:pPr>
              <a:buNone/>
            </a:pPr>
            <a:r>
              <a:rPr lang="en-US" sz="2000" dirty="0">
                <a:latin typeface="Comic Sans MS" pitchFamily="66" charset="0"/>
              </a:rPr>
              <a:t>	</a:t>
            </a:r>
            <a:r>
              <a:rPr lang="en-US" sz="2000" dirty="0" smtClean="0">
                <a:latin typeface="Comic Sans MS" pitchFamily="66" charset="0"/>
              </a:rPr>
              <a:t>David’s lead foot cleanly touches the ball away from Alex, but his trailing leg also accidentally clips Alex, who then stumbles before awkwardly regaining his balance.</a:t>
            </a:r>
          </a:p>
          <a:p>
            <a:pPr>
              <a:buNone/>
            </a:pPr>
            <a:r>
              <a:rPr lang="en-US" sz="1000" dirty="0">
                <a:latin typeface="Comic Sans MS" pitchFamily="66" charset="0"/>
              </a:rPr>
              <a:t>	</a:t>
            </a:r>
            <a:r>
              <a:rPr lang="en-US" sz="2000" dirty="0" smtClean="0">
                <a:latin typeface="Comic Sans MS" pitchFamily="66" charset="0"/>
              </a:rPr>
              <a:t>In the meantime the kicked ball is immediately collected by Dan, who is nearby.  </a:t>
            </a:r>
          </a:p>
          <a:p>
            <a:pPr>
              <a:buNone/>
            </a:pPr>
            <a:r>
              <a:rPr lang="en-US" sz="2000" dirty="0">
                <a:latin typeface="Comic Sans MS" pitchFamily="66" charset="0"/>
              </a:rPr>
              <a:t>	</a:t>
            </a:r>
            <a:r>
              <a:rPr lang="en-US" sz="2000" dirty="0" smtClean="0">
                <a:latin typeface="Comic Sans MS" pitchFamily="66" charset="0"/>
              </a:rPr>
              <a:t>Adam, who is also close-by  quickly challenges Dan and successfully gains control of the ball and continues the drive on goal.   </a:t>
            </a:r>
          </a:p>
        </p:txBody>
      </p:sp>
      <p:pic>
        <p:nvPicPr>
          <p:cNvPr id="4" name="Picture 13" descr="OhioSouthogogif"/>
          <p:cNvPicPr>
            <a:picLocks noChangeAspect="1" noChangeArrowheads="1"/>
          </p:cNvPicPr>
          <p:nvPr/>
        </p:nvPicPr>
        <p:blipFill>
          <a:blip r:embed="rId3" cstate="print"/>
          <a:srcRect/>
          <a:stretch>
            <a:fillRect/>
          </a:stretch>
        </p:blipFill>
        <p:spPr bwMode="auto">
          <a:xfrm>
            <a:off x="8153400" y="152400"/>
            <a:ext cx="914400" cy="868363"/>
          </a:xfrm>
          <a:prstGeom prst="rect">
            <a:avLst/>
          </a:prstGeom>
          <a:noFill/>
          <a:ln w="9525">
            <a:noFill/>
            <a:miter lim="800000"/>
            <a:headEnd/>
            <a:tailEnd/>
          </a:ln>
        </p:spPr>
      </p:pic>
      <p:pic>
        <p:nvPicPr>
          <p:cNvPr id="5" name="Picture 8" descr="crest_low">
            <a:hlinkClick r:id="rId4"/>
          </p:cNvPr>
          <p:cNvPicPr>
            <a:picLocks noChangeAspect="1" noChangeArrowheads="1"/>
          </p:cNvPicPr>
          <p:nvPr/>
        </p:nvPicPr>
        <p:blipFill>
          <a:blip r:embed="rId5" cstate="print"/>
          <a:srcRect/>
          <a:stretch>
            <a:fillRect/>
          </a:stretch>
        </p:blipFill>
        <p:spPr bwMode="auto">
          <a:xfrm>
            <a:off x="38100" y="20638"/>
            <a:ext cx="769938" cy="817562"/>
          </a:xfrm>
          <a:prstGeom prst="rect">
            <a:avLst/>
          </a:prstGeom>
          <a:noFill/>
          <a:ln w="9525">
            <a:noFill/>
            <a:miter lim="800000"/>
            <a:headEnd/>
            <a:tailEnd/>
          </a:ln>
        </p:spPr>
      </p:pic>
    </p:spTree>
    <p:extLst>
      <p:ext uri="{BB962C8B-B14F-4D97-AF65-F5344CB8AC3E}">
        <p14:creationId xmlns:p14="http://schemas.microsoft.com/office/powerpoint/2010/main" val="9488863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467600" cy="914400"/>
          </a:xfrm>
        </p:spPr>
        <p:txBody>
          <a:bodyPr/>
          <a:lstStyle/>
          <a:p>
            <a:r>
              <a:rPr lang="en-US" sz="4000" b="1" dirty="0">
                <a:latin typeface="Comic Sans MS" pitchFamily="66" charset="0"/>
              </a:rPr>
              <a:t>Game Situations – BT #</a:t>
            </a:r>
            <a:r>
              <a:rPr lang="en-US" sz="4000" b="1" dirty="0" smtClean="0">
                <a:latin typeface="Comic Sans MS" pitchFamily="66" charset="0"/>
              </a:rPr>
              <a:t>14</a:t>
            </a:r>
            <a:endParaRPr lang="en-US" sz="4000" dirty="0">
              <a:latin typeface="Comic Sans MS" pitchFamily="66" charset="0"/>
            </a:endParaRPr>
          </a:p>
        </p:txBody>
      </p:sp>
      <p:sp>
        <p:nvSpPr>
          <p:cNvPr id="3" name="Content Placeholder 2"/>
          <p:cNvSpPr>
            <a:spLocks noGrp="1"/>
          </p:cNvSpPr>
          <p:nvPr>
            <p:ph idx="1"/>
          </p:nvPr>
        </p:nvSpPr>
        <p:spPr>
          <a:xfrm>
            <a:off x="395360" y="1752600"/>
            <a:ext cx="8458200" cy="4419600"/>
          </a:xfrm>
        </p:spPr>
        <p:txBody>
          <a:bodyPr/>
          <a:lstStyle/>
          <a:p>
            <a:pPr>
              <a:buNone/>
            </a:pPr>
            <a:r>
              <a:rPr lang="en-US" dirty="0"/>
              <a:t>	</a:t>
            </a:r>
            <a:r>
              <a:rPr lang="en-US" sz="2400" dirty="0" smtClean="0">
                <a:latin typeface="Comic Sans MS" panose="030F0702030302020204" pitchFamily="66" charset="0"/>
              </a:rPr>
              <a:t>In a GU14 upper division match a loose ball at midfield has two defenders, Debby and Diane, and two attackers, Amber and Ann, contesting for the ball.  </a:t>
            </a:r>
          </a:p>
          <a:p>
            <a:pPr>
              <a:buNone/>
            </a:pPr>
            <a:r>
              <a:rPr lang="en-US" sz="2400" dirty="0">
                <a:latin typeface="Comic Sans MS" pitchFamily="66" charset="0"/>
              </a:rPr>
              <a:t>	</a:t>
            </a:r>
            <a:r>
              <a:rPr lang="en-US" sz="2400" dirty="0" smtClean="0">
                <a:latin typeface="Comic Sans MS" pitchFamily="66" charset="0"/>
              </a:rPr>
              <a:t>There is a flurry of kicking to gain possession of the ball, when suddenly Amber emerges from the pack with the ball</a:t>
            </a:r>
            <a:r>
              <a:rPr lang="en-US" sz="2400" dirty="0">
                <a:latin typeface="Comic Sans MS" pitchFamily="66" charset="0"/>
              </a:rPr>
              <a:t> </a:t>
            </a:r>
            <a:r>
              <a:rPr lang="en-US" sz="2400" dirty="0" smtClean="0">
                <a:latin typeface="Comic Sans MS" pitchFamily="66" charset="0"/>
              </a:rPr>
              <a:t>and begins dribbling downfield. </a:t>
            </a:r>
          </a:p>
          <a:p>
            <a:pPr>
              <a:buNone/>
            </a:pPr>
            <a:r>
              <a:rPr lang="en-US" sz="2400" dirty="0">
                <a:latin typeface="Comic Sans MS" pitchFamily="66" charset="0"/>
              </a:rPr>
              <a:t>	</a:t>
            </a:r>
            <a:r>
              <a:rPr lang="en-US" sz="2400" dirty="0" smtClean="0">
                <a:latin typeface="Comic Sans MS" pitchFamily="66" charset="0"/>
              </a:rPr>
              <a:t>However, Debby is on the ground holding her </a:t>
            </a:r>
            <a:r>
              <a:rPr lang="en-US" sz="2400" dirty="0">
                <a:latin typeface="Comic Sans MS" pitchFamily="66" charset="0"/>
              </a:rPr>
              <a:t>foot and appears to be </a:t>
            </a:r>
            <a:r>
              <a:rPr lang="en-US" sz="2400" dirty="0" smtClean="0">
                <a:latin typeface="Comic Sans MS" pitchFamily="66" charset="0"/>
              </a:rPr>
              <a:t>hurt.</a:t>
            </a:r>
          </a:p>
          <a:p>
            <a:endParaRPr lang="en-US" dirty="0">
              <a:latin typeface="Comic Sans MS" pitchFamily="66" charset="0"/>
            </a:endParaRPr>
          </a:p>
        </p:txBody>
      </p:sp>
      <p:pic>
        <p:nvPicPr>
          <p:cNvPr id="4" name="Picture 13" descr="OhioSouthogogif"/>
          <p:cNvPicPr>
            <a:picLocks noChangeAspect="1" noChangeArrowheads="1"/>
          </p:cNvPicPr>
          <p:nvPr/>
        </p:nvPicPr>
        <p:blipFill>
          <a:blip r:embed="rId3" cstate="print"/>
          <a:srcRect/>
          <a:stretch>
            <a:fillRect/>
          </a:stretch>
        </p:blipFill>
        <p:spPr bwMode="auto">
          <a:xfrm>
            <a:off x="8153400" y="152400"/>
            <a:ext cx="914400" cy="868363"/>
          </a:xfrm>
          <a:prstGeom prst="rect">
            <a:avLst/>
          </a:prstGeom>
          <a:noFill/>
          <a:ln w="9525">
            <a:noFill/>
            <a:miter lim="800000"/>
            <a:headEnd/>
            <a:tailEnd/>
          </a:ln>
        </p:spPr>
      </p:pic>
      <p:pic>
        <p:nvPicPr>
          <p:cNvPr id="5" name="Picture 8" descr="crest_low">
            <a:hlinkClick r:id="rId4"/>
          </p:cNvPr>
          <p:cNvPicPr>
            <a:picLocks noChangeAspect="1" noChangeArrowheads="1"/>
          </p:cNvPicPr>
          <p:nvPr/>
        </p:nvPicPr>
        <p:blipFill>
          <a:blip r:embed="rId5" cstate="print"/>
          <a:srcRect/>
          <a:stretch>
            <a:fillRect/>
          </a:stretch>
        </p:blipFill>
        <p:spPr bwMode="auto">
          <a:xfrm>
            <a:off x="38100" y="20638"/>
            <a:ext cx="769938" cy="817562"/>
          </a:xfrm>
          <a:prstGeom prst="rect">
            <a:avLst/>
          </a:prstGeom>
          <a:noFill/>
          <a:ln w="9525">
            <a:noFill/>
            <a:miter lim="800000"/>
            <a:headEnd/>
            <a:tailEnd/>
          </a:ln>
        </p:spPr>
      </p:pic>
    </p:spTree>
    <p:extLst>
      <p:ext uri="{BB962C8B-B14F-4D97-AF65-F5344CB8AC3E}">
        <p14:creationId xmlns:p14="http://schemas.microsoft.com/office/powerpoint/2010/main" val="854119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8153400" cy="4724400"/>
          </a:xfrm>
        </p:spPr>
        <p:txBody>
          <a:bodyPr/>
          <a:lstStyle/>
          <a:p>
            <a:pPr marL="50800" indent="0">
              <a:buNone/>
            </a:pPr>
            <a:r>
              <a:rPr lang="en-US" sz="2400" dirty="0" smtClean="0">
                <a:latin typeface="Comic Sans MS" pitchFamily="66" charset="0"/>
              </a:rPr>
              <a:t>In a BU11, Division “C” game Andy and Dennis are running down the field side-by-side contesting for the ball and jostling for position.  </a:t>
            </a:r>
          </a:p>
          <a:p>
            <a:pPr marL="50800" indent="0">
              <a:buNone/>
            </a:pPr>
            <a:r>
              <a:rPr lang="en-US" sz="2400" dirty="0" smtClean="0">
                <a:latin typeface="Comic Sans MS" pitchFamily="66" charset="0"/>
              </a:rPr>
              <a:t>During the process, Andy first pushes Dennis away, who immediately does some pushing back.  </a:t>
            </a:r>
          </a:p>
          <a:p>
            <a:pPr marL="50800" indent="0">
              <a:buNone/>
            </a:pPr>
            <a:r>
              <a:rPr lang="en-US" sz="2400" dirty="0" smtClean="0">
                <a:latin typeface="Comic Sans MS" pitchFamily="66" charset="0"/>
              </a:rPr>
              <a:t>This pushing and bumping behavior continues on for the entire run with nobody gaining any obvious advantage.  </a:t>
            </a:r>
            <a:endParaRPr lang="en-US" sz="1200" dirty="0" smtClean="0">
              <a:latin typeface="Comic Sans MS" pitchFamily="66" charset="0"/>
            </a:endParaRPr>
          </a:p>
          <a:p>
            <a:pPr marL="50800" indent="0">
              <a:buNone/>
            </a:pPr>
            <a:r>
              <a:rPr lang="en-US" sz="2400" dirty="0" smtClean="0">
                <a:latin typeface="Comic Sans MS" pitchFamily="66" charset="0"/>
              </a:rPr>
              <a:t>Once inside the Penalty Area, Andy takes a weak shot on goal just after having been pushed again by Dennis.  The shot is easily caught by the GK.</a:t>
            </a:r>
            <a:endParaRPr lang="en-US" sz="2400" dirty="0">
              <a:latin typeface="Comic Sans MS" pitchFamily="66" charset="0"/>
            </a:endParaRPr>
          </a:p>
        </p:txBody>
      </p:sp>
      <p:pic>
        <p:nvPicPr>
          <p:cNvPr id="4" name="Picture 13" descr="OhioSouthogogif"/>
          <p:cNvPicPr>
            <a:picLocks noChangeAspect="1" noChangeArrowheads="1"/>
          </p:cNvPicPr>
          <p:nvPr/>
        </p:nvPicPr>
        <p:blipFill>
          <a:blip r:embed="rId3" cstate="print"/>
          <a:srcRect/>
          <a:stretch>
            <a:fillRect/>
          </a:stretch>
        </p:blipFill>
        <p:spPr bwMode="auto">
          <a:xfrm>
            <a:off x="8153400" y="152400"/>
            <a:ext cx="914400" cy="868363"/>
          </a:xfrm>
          <a:prstGeom prst="rect">
            <a:avLst/>
          </a:prstGeom>
          <a:noFill/>
          <a:ln w="9525">
            <a:noFill/>
            <a:miter lim="800000"/>
            <a:headEnd/>
            <a:tailEnd/>
          </a:ln>
        </p:spPr>
      </p:pic>
      <p:pic>
        <p:nvPicPr>
          <p:cNvPr id="5" name="Picture 8" descr="crest_low">
            <a:hlinkClick r:id="rId4"/>
          </p:cNvPr>
          <p:cNvPicPr>
            <a:picLocks noChangeAspect="1" noChangeArrowheads="1"/>
          </p:cNvPicPr>
          <p:nvPr/>
        </p:nvPicPr>
        <p:blipFill>
          <a:blip r:embed="rId5" cstate="print"/>
          <a:srcRect/>
          <a:stretch>
            <a:fillRect/>
          </a:stretch>
        </p:blipFill>
        <p:spPr bwMode="auto">
          <a:xfrm>
            <a:off x="38100" y="20638"/>
            <a:ext cx="769938" cy="817562"/>
          </a:xfrm>
          <a:prstGeom prst="rect">
            <a:avLst/>
          </a:prstGeom>
          <a:noFill/>
          <a:ln w="9525">
            <a:noFill/>
            <a:miter lim="800000"/>
            <a:headEnd/>
            <a:tailEnd/>
          </a:ln>
        </p:spPr>
      </p:pic>
      <p:sp>
        <p:nvSpPr>
          <p:cNvPr id="8" name="Title 1"/>
          <p:cNvSpPr>
            <a:spLocks noGrp="1"/>
          </p:cNvSpPr>
          <p:nvPr>
            <p:ph type="title"/>
          </p:nvPr>
        </p:nvSpPr>
        <p:spPr>
          <a:xfrm>
            <a:off x="685800" y="152400"/>
            <a:ext cx="7467600" cy="914400"/>
          </a:xfrm>
        </p:spPr>
        <p:txBody>
          <a:bodyPr/>
          <a:lstStyle/>
          <a:p>
            <a:r>
              <a:rPr lang="en-US" sz="4000" b="1" dirty="0">
                <a:latin typeface="Comic Sans MS" pitchFamily="66" charset="0"/>
              </a:rPr>
              <a:t>Game Situations – BT </a:t>
            </a:r>
            <a:r>
              <a:rPr lang="en-US" sz="4000" b="1" dirty="0" smtClean="0">
                <a:latin typeface="Comic Sans MS" pitchFamily="66" charset="0"/>
              </a:rPr>
              <a:t>#15</a:t>
            </a:r>
            <a:endParaRPr lang="en-US" sz="4000" dirty="0">
              <a:latin typeface="Comic Sans MS" pitchFamily="66" charset="0"/>
            </a:endParaRPr>
          </a:p>
        </p:txBody>
      </p:sp>
    </p:spTree>
    <p:extLst>
      <p:ext uri="{BB962C8B-B14F-4D97-AF65-F5344CB8AC3E}">
        <p14:creationId xmlns:p14="http://schemas.microsoft.com/office/powerpoint/2010/main" val="16305349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142" y="1447800"/>
            <a:ext cx="8458200" cy="4648200"/>
          </a:xfrm>
        </p:spPr>
        <p:txBody>
          <a:bodyPr/>
          <a:lstStyle/>
          <a:p>
            <a:pPr>
              <a:buNone/>
            </a:pPr>
            <a:r>
              <a:rPr lang="en-US" sz="2800" dirty="0" smtClean="0"/>
              <a:t>    In a BU16 upper level match w</a:t>
            </a:r>
            <a:r>
              <a:rPr lang="en-US" sz="2400" dirty="0" smtClean="0">
                <a:latin typeface="Comic Sans MS" pitchFamily="66" charset="0"/>
              </a:rPr>
              <a:t>ith 5-minutes left in the game Derek’s team is behind 6-0.   </a:t>
            </a:r>
          </a:p>
          <a:p>
            <a:pPr>
              <a:buNone/>
            </a:pPr>
            <a:r>
              <a:rPr lang="en-US" sz="2400" dirty="0">
                <a:latin typeface="Comic Sans MS" pitchFamily="66" charset="0"/>
              </a:rPr>
              <a:t>	</a:t>
            </a:r>
            <a:r>
              <a:rPr lang="en-US" sz="2400" dirty="0" smtClean="0">
                <a:latin typeface="Comic Sans MS" pitchFamily="66" charset="0"/>
              </a:rPr>
              <a:t>During play, Derek deliberately kicks the ball back to his own goalkeeper.  </a:t>
            </a:r>
          </a:p>
          <a:p>
            <a:pPr>
              <a:buNone/>
            </a:pPr>
            <a:r>
              <a:rPr lang="en-US" sz="2400" dirty="0">
                <a:latin typeface="Comic Sans MS" pitchFamily="66" charset="0"/>
              </a:rPr>
              <a:t>	</a:t>
            </a:r>
            <a:r>
              <a:rPr lang="en-US" sz="2400" dirty="0" smtClean="0">
                <a:latin typeface="Comic Sans MS" pitchFamily="66" charset="0"/>
              </a:rPr>
              <a:t>But the GK isn’t able to control the pass with his feet and the ball rolls on towards the goal.  </a:t>
            </a:r>
            <a:endParaRPr lang="en-US" sz="1200" dirty="0" smtClean="0">
              <a:latin typeface="Comic Sans MS" pitchFamily="66" charset="0"/>
            </a:endParaRPr>
          </a:p>
          <a:p>
            <a:pPr>
              <a:buNone/>
            </a:pPr>
            <a:r>
              <a:rPr lang="en-US" sz="2400" dirty="0">
                <a:latin typeface="Comic Sans MS" pitchFamily="66" charset="0"/>
              </a:rPr>
              <a:t>	</a:t>
            </a:r>
            <a:r>
              <a:rPr lang="en-US" sz="2400" dirty="0" smtClean="0">
                <a:latin typeface="Comic Sans MS" pitchFamily="66" charset="0"/>
              </a:rPr>
              <a:t>Another defender, Dale dives at the ball and in a sweeping motion with his arm is able to deflect the ball wide of the goal preventing a sure goal. </a:t>
            </a:r>
            <a:endParaRPr lang="en-US" sz="1200" dirty="0" smtClean="0">
              <a:latin typeface="Comic Sans MS" pitchFamily="66" charset="0"/>
            </a:endParaRPr>
          </a:p>
          <a:p>
            <a:pPr>
              <a:buNone/>
            </a:pPr>
            <a:r>
              <a:rPr lang="en-US" sz="2400" dirty="0">
                <a:latin typeface="Comic Sans MS" pitchFamily="66" charset="0"/>
              </a:rPr>
              <a:t>	</a:t>
            </a:r>
            <a:r>
              <a:rPr lang="en-US" sz="2400" dirty="0" smtClean="0">
                <a:latin typeface="Comic Sans MS" pitchFamily="66" charset="0"/>
              </a:rPr>
              <a:t>An attacker, Austin, then races in and kicks the ball wide of the goal missing the open net</a:t>
            </a:r>
            <a:r>
              <a:rPr lang="en-US" sz="2400" dirty="0" smtClean="0"/>
              <a:t>.</a:t>
            </a:r>
          </a:p>
        </p:txBody>
      </p:sp>
      <p:pic>
        <p:nvPicPr>
          <p:cNvPr id="4" name="Picture 13" descr="OhioSouthogogif"/>
          <p:cNvPicPr>
            <a:picLocks noChangeAspect="1" noChangeArrowheads="1"/>
          </p:cNvPicPr>
          <p:nvPr/>
        </p:nvPicPr>
        <p:blipFill>
          <a:blip r:embed="rId3" cstate="print"/>
          <a:srcRect/>
          <a:stretch>
            <a:fillRect/>
          </a:stretch>
        </p:blipFill>
        <p:spPr bwMode="auto">
          <a:xfrm>
            <a:off x="8153400" y="152400"/>
            <a:ext cx="914400" cy="868363"/>
          </a:xfrm>
          <a:prstGeom prst="rect">
            <a:avLst/>
          </a:prstGeom>
          <a:noFill/>
          <a:ln w="9525">
            <a:noFill/>
            <a:miter lim="800000"/>
            <a:headEnd/>
            <a:tailEnd/>
          </a:ln>
        </p:spPr>
      </p:pic>
      <p:pic>
        <p:nvPicPr>
          <p:cNvPr id="5" name="Picture 8" descr="crest_low">
            <a:hlinkClick r:id="rId4"/>
          </p:cNvPr>
          <p:cNvPicPr>
            <a:picLocks noChangeAspect="1" noChangeArrowheads="1"/>
          </p:cNvPicPr>
          <p:nvPr/>
        </p:nvPicPr>
        <p:blipFill>
          <a:blip r:embed="rId5" cstate="print"/>
          <a:srcRect/>
          <a:stretch>
            <a:fillRect/>
          </a:stretch>
        </p:blipFill>
        <p:spPr bwMode="auto">
          <a:xfrm>
            <a:off x="38100" y="20638"/>
            <a:ext cx="769938" cy="817562"/>
          </a:xfrm>
          <a:prstGeom prst="rect">
            <a:avLst/>
          </a:prstGeom>
          <a:noFill/>
          <a:ln w="9525">
            <a:noFill/>
            <a:miter lim="800000"/>
            <a:headEnd/>
            <a:tailEnd/>
          </a:ln>
        </p:spPr>
      </p:pic>
      <p:sp>
        <p:nvSpPr>
          <p:cNvPr id="7" name="Title 1"/>
          <p:cNvSpPr>
            <a:spLocks noGrp="1"/>
          </p:cNvSpPr>
          <p:nvPr>
            <p:ph type="title"/>
          </p:nvPr>
        </p:nvSpPr>
        <p:spPr>
          <a:xfrm>
            <a:off x="685800" y="152400"/>
            <a:ext cx="7467600" cy="914400"/>
          </a:xfrm>
        </p:spPr>
        <p:txBody>
          <a:bodyPr/>
          <a:lstStyle/>
          <a:p>
            <a:r>
              <a:rPr lang="en-US" sz="4000" b="1" dirty="0">
                <a:latin typeface="Comic Sans MS" pitchFamily="66" charset="0"/>
              </a:rPr>
              <a:t>Game Situations – BT </a:t>
            </a:r>
            <a:r>
              <a:rPr lang="en-US" sz="4000" b="1" dirty="0" smtClean="0">
                <a:latin typeface="Comic Sans MS" pitchFamily="66" charset="0"/>
              </a:rPr>
              <a:t>#16</a:t>
            </a:r>
            <a:endParaRPr lang="en-US" sz="4000" dirty="0">
              <a:latin typeface="Comic Sans MS" pitchFamily="66" charset="0"/>
            </a:endParaRPr>
          </a:p>
        </p:txBody>
      </p:sp>
    </p:spTree>
    <p:extLst>
      <p:ext uri="{BB962C8B-B14F-4D97-AF65-F5344CB8AC3E}">
        <p14:creationId xmlns:p14="http://schemas.microsoft.com/office/powerpoint/2010/main" val="16777883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OhioSouthogogif"/>
          <p:cNvPicPr>
            <a:picLocks noChangeAspect="1" noChangeArrowheads="1"/>
          </p:cNvPicPr>
          <p:nvPr/>
        </p:nvPicPr>
        <p:blipFill>
          <a:blip r:embed="rId3" cstate="print"/>
          <a:srcRect/>
          <a:stretch>
            <a:fillRect/>
          </a:stretch>
        </p:blipFill>
        <p:spPr bwMode="auto">
          <a:xfrm>
            <a:off x="8153400" y="152400"/>
            <a:ext cx="914400" cy="868363"/>
          </a:xfrm>
          <a:prstGeom prst="rect">
            <a:avLst/>
          </a:prstGeom>
          <a:noFill/>
          <a:ln w="9525">
            <a:noFill/>
            <a:miter lim="800000"/>
            <a:headEnd/>
            <a:tailEnd/>
          </a:ln>
        </p:spPr>
      </p:pic>
      <p:pic>
        <p:nvPicPr>
          <p:cNvPr id="5" name="Picture 8" descr="crest_low">
            <a:hlinkClick r:id="rId4"/>
          </p:cNvPr>
          <p:cNvPicPr>
            <a:picLocks noChangeAspect="1" noChangeArrowheads="1"/>
          </p:cNvPicPr>
          <p:nvPr/>
        </p:nvPicPr>
        <p:blipFill>
          <a:blip r:embed="rId5" cstate="print"/>
          <a:srcRect/>
          <a:stretch>
            <a:fillRect/>
          </a:stretch>
        </p:blipFill>
        <p:spPr bwMode="auto">
          <a:xfrm>
            <a:off x="38100" y="20638"/>
            <a:ext cx="769938" cy="817562"/>
          </a:xfrm>
          <a:prstGeom prst="rect">
            <a:avLst/>
          </a:prstGeom>
          <a:noFill/>
          <a:ln w="9525">
            <a:noFill/>
            <a:miter lim="800000"/>
            <a:headEnd/>
            <a:tailEnd/>
          </a:ln>
        </p:spPr>
      </p:pic>
      <p:sp>
        <p:nvSpPr>
          <p:cNvPr id="6" name="Title 5"/>
          <p:cNvSpPr>
            <a:spLocks noGrp="1"/>
          </p:cNvSpPr>
          <p:nvPr>
            <p:ph type="title"/>
          </p:nvPr>
        </p:nvSpPr>
        <p:spPr/>
        <p:txBody>
          <a:bodyPr/>
          <a:lstStyle/>
          <a:p>
            <a:r>
              <a:rPr lang="en-US" sz="4000" b="1" dirty="0">
                <a:latin typeface="Comic Sans MS" pitchFamily="66" charset="0"/>
              </a:rPr>
              <a:t>Game Situations – BT </a:t>
            </a:r>
            <a:r>
              <a:rPr lang="en-US" sz="4000" b="1">
                <a:latin typeface="Comic Sans MS" pitchFamily="66" charset="0"/>
              </a:rPr>
              <a:t>#</a:t>
            </a:r>
            <a:r>
              <a:rPr lang="en-US" sz="4000" b="1" smtClean="0">
                <a:latin typeface="Comic Sans MS" pitchFamily="66" charset="0"/>
              </a:rPr>
              <a:t>17</a:t>
            </a:r>
            <a:endParaRPr lang="en-US" sz="4000" dirty="0"/>
          </a:p>
        </p:txBody>
      </p:sp>
      <p:sp>
        <p:nvSpPr>
          <p:cNvPr id="8" name="Rectangle 7"/>
          <p:cNvSpPr/>
          <p:nvPr/>
        </p:nvSpPr>
        <p:spPr>
          <a:xfrm>
            <a:off x="808038" y="1600200"/>
            <a:ext cx="7650162" cy="4524315"/>
          </a:xfrm>
          <a:prstGeom prst="rect">
            <a:avLst/>
          </a:prstGeom>
        </p:spPr>
        <p:txBody>
          <a:bodyPr wrap="square">
            <a:spAutoFit/>
          </a:bodyPr>
          <a:lstStyle/>
          <a:p>
            <a:r>
              <a:rPr lang="en-US" sz="2400" dirty="0" smtClean="0">
                <a:latin typeface="Comic Sans MS" pitchFamily="66" charset="0"/>
              </a:rPr>
              <a:t>In a GU16 Division “B” match Abby </a:t>
            </a:r>
            <a:r>
              <a:rPr lang="en-US" sz="2400" dirty="0">
                <a:latin typeface="Comic Sans MS" pitchFamily="66" charset="0"/>
              </a:rPr>
              <a:t>is dribbling along the touchline in front of the coaches at midfield, when Denise challenges her and tries to tackle the ball away.  </a:t>
            </a:r>
            <a:endParaRPr lang="en-US" sz="2400" dirty="0" smtClean="0">
              <a:latin typeface="Comic Sans MS" pitchFamily="66" charset="0"/>
            </a:endParaRPr>
          </a:p>
          <a:p>
            <a:r>
              <a:rPr lang="en-US" sz="2400" dirty="0" smtClean="0">
                <a:latin typeface="Comic Sans MS" pitchFamily="66" charset="0"/>
              </a:rPr>
              <a:t>Abby </a:t>
            </a:r>
            <a:r>
              <a:rPr lang="en-US" sz="2400" dirty="0">
                <a:latin typeface="Comic Sans MS" pitchFamily="66" charset="0"/>
              </a:rPr>
              <a:t>retains control of the ball and tries to continue her attack, but Denise then grabs Abby by the jersey.  </a:t>
            </a:r>
            <a:endParaRPr lang="en-US" sz="2400" dirty="0" smtClean="0">
              <a:latin typeface="Comic Sans MS" pitchFamily="66" charset="0"/>
            </a:endParaRPr>
          </a:p>
          <a:p>
            <a:r>
              <a:rPr lang="en-US" sz="2400" dirty="0" smtClean="0">
                <a:latin typeface="Comic Sans MS" pitchFamily="66" charset="0"/>
              </a:rPr>
              <a:t>This </a:t>
            </a:r>
            <a:r>
              <a:rPr lang="en-US" sz="2400" dirty="0">
                <a:latin typeface="Comic Sans MS" pitchFamily="66" charset="0"/>
              </a:rPr>
              <a:t>knocks Abby off balance and causes her to lose the ball.  </a:t>
            </a:r>
            <a:endParaRPr lang="en-US" sz="2400" dirty="0" smtClean="0">
              <a:latin typeface="Comic Sans MS" pitchFamily="66" charset="0"/>
            </a:endParaRPr>
          </a:p>
          <a:p>
            <a:r>
              <a:rPr lang="en-US" sz="2400" dirty="0" smtClean="0">
                <a:latin typeface="Comic Sans MS" pitchFamily="66" charset="0"/>
              </a:rPr>
              <a:t>In </a:t>
            </a:r>
            <a:r>
              <a:rPr lang="en-US" sz="2400" dirty="0">
                <a:latin typeface="Comic Sans MS" pitchFamily="66" charset="0"/>
              </a:rPr>
              <a:t>the ensuing scramble between opposing players, Amber is able to collect the ball and continue the attack. </a:t>
            </a:r>
            <a:endParaRPr lang="en-US" sz="2400" dirty="0"/>
          </a:p>
        </p:txBody>
      </p:sp>
    </p:spTree>
    <p:extLst>
      <p:ext uri="{BB962C8B-B14F-4D97-AF65-F5344CB8AC3E}">
        <p14:creationId xmlns:p14="http://schemas.microsoft.com/office/powerpoint/2010/main" val="39390195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1" name="Picture 8" descr="crest_low">
            <a:hlinkClick r:id="rId3"/>
          </p:cNvPr>
          <p:cNvPicPr>
            <a:picLocks noChangeAspect="1" noChangeArrowheads="1"/>
          </p:cNvPicPr>
          <p:nvPr/>
        </p:nvPicPr>
        <p:blipFill>
          <a:blip r:embed="rId4" cstate="print"/>
          <a:srcRect/>
          <a:stretch>
            <a:fillRect/>
          </a:stretch>
        </p:blipFill>
        <p:spPr bwMode="auto">
          <a:xfrm>
            <a:off x="38100" y="20638"/>
            <a:ext cx="769938" cy="817562"/>
          </a:xfrm>
          <a:prstGeom prst="rect">
            <a:avLst/>
          </a:prstGeom>
          <a:noFill/>
          <a:ln w="9525">
            <a:noFill/>
            <a:miter lim="800000"/>
            <a:headEnd/>
            <a:tailEnd/>
          </a:ln>
        </p:spPr>
      </p:pic>
      <p:pic>
        <p:nvPicPr>
          <p:cNvPr id="53252" name="Picture 13" descr="OhioSouthogogif"/>
          <p:cNvPicPr>
            <a:picLocks noChangeAspect="1" noChangeArrowheads="1"/>
          </p:cNvPicPr>
          <p:nvPr/>
        </p:nvPicPr>
        <p:blipFill>
          <a:blip r:embed="rId5" cstate="print"/>
          <a:srcRect/>
          <a:stretch>
            <a:fillRect/>
          </a:stretch>
        </p:blipFill>
        <p:spPr bwMode="auto">
          <a:xfrm>
            <a:off x="8153400" y="152400"/>
            <a:ext cx="914400" cy="868363"/>
          </a:xfrm>
          <a:prstGeom prst="rect">
            <a:avLst/>
          </a:prstGeom>
          <a:noFill/>
          <a:ln w="9525">
            <a:noFill/>
            <a:miter lim="800000"/>
            <a:headEnd/>
            <a:tailEnd/>
          </a:ln>
        </p:spPr>
      </p:pic>
      <p:sp>
        <p:nvSpPr>
          <p:cNvPr id="8" name="TextBox 7"/>
          <p:cNvSpPr txBox="1"/>
          <p:nvPr/>
        </p:nvSpPr>
        <p:spPr>
          <a:xfrm>
            <a:off x="1524000" y="493391"/>
            <a:ext cx="5943600" cy="954107"/>
          </a:xfrm>
          <a:prstGeom prst="rect">
            <a:avLst/>
          </a:prstGeom>
          <a:noFill/>
        </p:spPr>
        <p:txBody>
          <a:bodyPr wrap="square" rtlCol="0">
            <a:spAutoFit/>
          </a:bodyPr>
          <a:lstStyle/>
          <a:p>
            <a:pPr algn="ctr" fontAlgn="base">
              <a:spcBef>
                <a:spcPct val="0"/>
              </a:spcBef>
              <a:spcAft>
                <a:spcPct val="0"/>
              </a:spcAft>
            </a:pPr>
            <a:r>
              <a:rPr lang="en-US" sz="2800" b="1" u="sng" dirty="0" smtClean="0">
                <a:solidFill>
                  <a:srgbClr val="002060"/>
                </a:solidFill>
                <a:latin typeface="Comic Sans MS" pitchFamily="66" charset="0"/>
              </a:rPr>
              <a:t>Game Situations </a:t>
            </a:r>
          </a:p>
          <a:p>
            <a:pPr algn="ctr" fontAlgn="base">
              <a:spcBef>
                <a:spcPct val="0"/>
              </a:spcBef>
              <a:spcAft>
                <a:spcPct val="0"/>
              </a:spcAft>
            </a:pPr>
            <a:r>
              <a:rPr lang="en-US" sz="2800" b="1" u="sng" dirty="0" smtClean="0">
                <a:solidFill>
                  <a:srgbClr val="002060"/>
                </a:solidFill>
                <a:latin typeface="Comic Sans MS" pitchFamily="66" charset="0"/>
              </a:rPr>
              <a:t>On-Line Answer Sheet Questions</a:t>
            </a:r>
            <a:endParaRPr lang="en-US" sz="2800" b="1" u="sng" dirty="0">
              <a:solidFill>
                <a:srgbClr val="002060"/>
              </a:solidFill>
              <a:latin typeface="Comic Sans MS" pitchFamily="66" charset="0"/>
            </a:endParaRPr>
          </a:p>
        </p:txBody>
      </p:sp>
      <p:sp>
        <p:nvSpPr>
          <p:cNvPr id="2" name="TextBox 1"/>
          <p:cNvSpPr txBox="1"/>
          <p:nvPr/>
        </p:nvSpPr>
        <p:spPr>
          <a:xfrm>
            <a:off x="893618" y="1905000"/>
            <a:ext cx="7543800" cy="1569660"/>
          </a:xfrm>
          <a:prstGeom prst="rect">
            <a:avLst/>
          </a:prstGeom>
          <a:noFill/>
        </p:spPr>
        <p:txBody>
          <a:bodyPr wrap="square" rtlCol="0">
            <a:spAutoFit/>
          </a:bodyPr>
          <a:lstStyle/>
          <a:p>
            <a:r>
              <a:rPr lang="en-US" sz="2400" b="1" dirty="0" smtClean="0">
                <a:solidFill>
                  <a:srgbClr val="000000"/>
                </a:solidFill>
                <a:latin typeface="Comic Sans MS" pitchFamily="66" charset="0"/>
              </a:rPr>
              <a:t>Print out the On-Line Answer Sheet and choose from the following set of responses when filling in your answers to the questions in this presentation.   </a:t>
            </a:r>
          </a:p>
        </p:txBody>
      </p:sp>
      <p:graphicFrame>
        <p:nvGraphicFramePr>
          <p:cNvPr id="5" name="Table 4"/>
          <p:cNvGraphicFramePr>
            <a:graphicFrameLocks noGrp="1"/>
          </p:cNvGraphicFramePr>
          <p:nvPr>
            <p:extLst>
              <p:ext uri="{D42A27DB-BD31-4B8C-83A1-F6EECF244321}">
                <p14:modId xmlns:p14="http://schemas.microsoft.com/office/powerpoint/2010/main" val="1738072938"/>
              </p:ext>
            </p:extLst>
          </p:nvPr>
        </p:nvGraphicFramePr>
        <p:xfrm>
          <a:off x="457200" y="3596640"/>
          <a:ext cx="8229600" cy="2880360"/>
        </p:xfrm>
        <a:graphic>
          <a:graphicData uri="http://schemas.openxmlformats.org/drawingml/2006/table">
            <a:tbl>
              <a:tblPr>
                <a:tableStyleId>{5C22544A-7EE6-4342-B048-85BDC9FD1C3A}</a:tableStyleId>
              </a:tblPr>
              <a:tblGrid>
                <a:gridCol w="1349750"/>
                <a:gridCol w="941547"/>
                <a:gridCol w="2026115"/>
                <a:gridCol w="2169134"/>
                <a:gridCol w="1743054"/>
              </a:tblGrid>
              <a:tr h="1082371">
                <a:tc>
                  <a:txBody>
                    <a:bodyPr/>
                    <a:lstStyle/>
                    <a:p>
                      <a:pPr algn="ctr" fontAlgn="ctr"/>
                      <a:r>
                        <a:rPr lang="en-US" sz="2300" u="none" strike="noStrike">
                          <a:effectLst/>
                        </a:rPr>
                        <a:t>Game Situation</a:t>
                      </a:r>
                      <a:endParaRPr lang="en-US" sz="2300" b="1" i="0" u="none" strike="noStrike">
                        <a:solidFill>
                          <a:srgbClr val="000000"/>
                        </a:solidFill>
                        <a:effectLst/>
                        <a:latin typeface="Arial"/>
                      </a:endParaRPr>
                    </a:p>
                  </a:txBody>
                  <a:tcPr marL="8945" marR="8945" marT="8945" marB="0" anchor="ctr"/>
                </a:tc>
                <a:tc>
                  <a:txBody>
                    <a:bodyPr/>
                    <a:lstStyle/>
                    <a:p>
                      <a:pPr algn="ctr" fontAlgn="ctr"/>
                      <a:r>
                        <a:rPr lang="en-US" sz="2300" u="none" strike="noStrike">
                          <a:effectLst/>
                        </a:rPr>
                        <a:t>Foul?</a:t>
                      </a:r>
                      <a:endParaRPr lang="en-US" sz="2300" b="1" i="0" u="none" strike="noStrike">
                        <a:solidFill>
                          <a:srgbClr val="000000"/>
                        </a:solidFill>
                        <a:effectLst/>
                        <a:latin typeface="Arial"/>
                      </a:endParaRPr>
                    </a:p>
                  </a:txBody>
                  <a:tcPr marL="8945" marR="8945" marT="8945" marB="0" anchor="ctr"/>
                </a:tc>
                <a:tc>
                  <a:txBody>
                    <a:bodyPr/>
                    <a:lstStyle/>
                    <a:p>
                      <a:pPr algn="ctr" fontAlgn="ctr"/>
                      <a:r>
                        <a:rPr lang="en-US" sz="2300" u="none" strike="noStrike">
                          <a:effectLst/>
                        </a:rPr>
                        <a:t>Stop Play?</a:t>
                      </a:r>
                      <a:endParaRPr lang="en-US" sz="2300" b="1" i="0" u="none" strike="noStrike">
                        <a:solidFill>
                          <a:srgbClr val="000000"/>
                        </a:solidFill>
                        <a:effectLst/>
                        <a:latin typeface="Arial"/>
                      </a:endParaRPr>
                    </a:p>
                  </a:txBody>
                  <a:tcPr marL="8945" marR="8945" marT="8945" marB="0" anchor="ctr"/>
                </a:tc>
                <a:tc>
                  <a:txBody>
                    <a:bodyPr/>
                    <a:lstStyle/>
                    <a:p>
                      <a:pPr algn="ctr" fontAlgn="ctr"/>
                      <a:r>
                        <a:rPr lang="en-US" sz="2300" u="none" strike="noStrike">
                          <a:effectLst/>
                        </a:rPr>
                        <a:t>Misconduct?</a:t>
                      </a:r>
                      <a:endParaRPr lang="en-US" sz="2300" b="1" i="0" u="none" strike="noStrike">
                        <a:solidFill>
                          <a:srgbClr val="000000"/>
                        </a:solidFill>
                        <a:effectLst/>
                        <a:latin typeface="Arial"/>
                      </a:endParaRPr>
                    </a:p>
                  </a:txBody>
                  <a:tcPr marL="8945" marR="8945" marT="8945" marB="0" anchor="ctr"/>
                </a:tc>
                <a:tc>
                  <a:txBody>
                    <a:bodyPr/>
                    <a:lstStyle/>
                    <a:p>
                      <a:pPr algn="ctr" fontAlgn="ctr"/>
                      <a:r>
                        <a:rPr lang="en-US" sz="2300" u="none" strike="noStrike">
                          <a:effectLst/>
                        </a:rPr>
                        <a:t>Restart?</a:t>
                      </a:r>
                      <a:endParaRPr lang="en-US" sz="2300" b="1" i="0" u="none" strike="noStrike">
                        <a:solidFill>
                          <a:srgbClr val="000000"/>
                        </a:solidFill>
                        <a:effectLst/>
                        <a:latin typeface="Arial"/>
                      </a:endParaRPr>
                    </a:p>
                  </a:txBody>
                  <a:tcPr marL="8945" marR="8945" marT="8945" marB="0" anchor="ctr"/>
                </a:tc>
              </a:tr>
              <a:tr h="447261">
                <a:tc>
                  <a:txBody>
                    <a:bodyPr/>
                    <a:lstStyle/>
                    <a:p>
                      <a:pPr algn="ctr" fontAlgn="b"/>
                      <a:r>
                        <a:rPr lang="en-US" sz="2300" u="none" strike="noStrike">
                          <a:effectLst/>
                        </a:rPr>
                        <a:t>BT #13</a:t>
                      </a:r>
                      <a:endParaRPr lang="en-US" sz="2300" b="1" i="0" u="none" strike="noStrike">
                        <a:solidFill>
                          <a:srgbClr val="000000"/>
                        </a:solidFill>
                        <a:effectLst/>
                        <a:latin typeface="Calibri"/>
                      </a:endParaRPr>
                    </a:p>
                  </a:txBody>
                  <a:tcPr marL="8945" marR="8945" marT="8945" marB="0" anchor="b"/>
                </a:tc>
                <a:tc>
                  <a:txBody>
                    <a:bodyPr/>
                    <a:lstStyle/>
                    <a:p>
                      <a:pPr algn="ctr" fontAlgn="ctr"/>
                      <a:r>
                        <a:rPr lang="en-US" sz="2300" u="none" strike="noStrike">
                          <a:effectLst/>
                        </a:rPr>
                        <a:t>Yes</a:t>
                      </a:r>
                      <a:endParaRPr lang="en-US" sz="2300" b="1" i="0" u="none" strike="noStrike">
                        <a:solidFill>
                          <a:srgbClr val="000000"/>
                        </a:solidFill>
                        <a:effectLst/>
                        <a:latin typeface="Comic Sans MS"/>
                      </a:endParaRPr>
                    </a:p>
                  </a:txBody>
                  <a:tcPr marL="8945" marR="8945" marT="8945" marB="0" anchor="ctr"/>
                </a:tc>
                <a:tc>
                  <a:txBody>
                    <a:bodyPr/>
                    <a:lstStyle/>
                    <a:p>
                      <a:pPr algn="ctr" fontAlgn="ctr"/>
                      <a:r>
                        <a:rPr lang="en-US" sz="2300" u="none" strike="noStrike">
                          <a:effectLst/>
                        </a:rPr>
                        <a:t>Yes</a:t>
                      </a:r>
                      <a:endParaRPr lang="en-US" sz="2300" b="1" i="0" u="none" strike="noStrike">
                        <a:solidFill>
                          <a:srgbClr val="000000"/>
                        </a:solidFill>
                        <a:effectLst/>
                        <a:latin typeface="Comic Sans MS"/>
                      </a:endParaRPr>
                    </a:p>
                  </a:txBody>
                  <a:tcPr marL="8945" marR="8945" marT="8945" marB="0" anchor="ctr"/>
                </a:tc>
                <a:tc>
                  <a:txBody>
                    <a:bodyPr/>
                    <a:lstStyle/>
                    <a:p>
                      <a:pPr algn="ctr" fontAlgn="ctr"/>
                      <a:r>
                        <a:rPr lang="en-US" sz="2300" u="none" strike="noStrike">
                          <a:effectLst/>
                        </a:rPr>
                        <a:t>Yellow </a:t>
                      </a:r>
                      <a:endParaRPr lang="en-US" sz="2300" b="1" i="0" u="none" strike="noStrike">
                        <a:solidFill>
                          <a:srgbClr val="000000"/>
                        </a:solidFill>
                        <a:effectLst/>
                        <a:latin typeface="Comic Sans MS"/>
                      </a:endParaRPr>
                    </a:p>
                  </a:txBody>
                  <a:tcPr marL="8945" marR="8945" marT="8945" marB="0" anchor="ctr"/>
                </a:tc>
                <a:tc>
                  <a:txBody>
                    <a:bodyPr/>
                    <a:lstStyle/>
                    <a:p>
                      <a:pPr algn="ctr" fontAlgn="ctr"/>
                      <a:r>
                        <a:rPr lang="en-US" sz="2300" u="none" strike="noStrike">
                          <a:effectLst/>
                        </a:rPr>
                        <a:t>IFK</a:t>
                      </a:r>
                      <a:endParaRPr lang="en-US" sz="2300" b="1" i="0" u="none" strike="noStrike">
                        <a:solidFill>
                          <a:srgbClr val="000000"/>
                        </a:solidFill>
                        <a:effectLst/>
                        <a:latin typeface="Comic Sans MS"/>
                      </a:endParaRPr>
                    </a:p>
                  </a:txBody>
                  <a:tcPr marL="8945" marR="8945" marT="8945" marB="0" anchor="ctr"/>
                </a:tc>
              </a:tr>
              <a:tr h="447261">
                <a:tc>
                  <a:txBody>
                    <a:bodyPr/>
                    <a:lstStyle/>
                    <a:p>
                      <a:pPr algn="l" fontAlgn="b"/>
                      <a:r>
                        <a:rPr lang="en-US" sz="2300" u="none" strike="noStrike">
                          <a:effectLst/>
                        </a:rPr>
                        <a:t> </a:t>
                      </a:r>
                      <a:endParaRPr lang="en-US" sz="2300" b="0" i="0" u="none" strike="noStrike">
                        <a:solidFill>
                          <a:srgbClr val="000000"/>
                        </a:solidFill>
                        <a:effectLst/>
                        <a:latin typeface="Calibri"/>
                      </a:endParaRPr>
                    </a:p>
                  </a:txBody>
                  <a:tcPr marL="8945" marR="8945" marT="8945" marB="0" anchor="b"/>
                </a:tc>
                <a:tc>
                  <a:txBody>
                    <a:bodyPr/>
                    <a:lstStyle/>
                    <a:p>
                      <a:pPr algn="ctr" fontAlgn="ctr"/>
                      <a:r>
                        <a:rPr lang="en-US" sz="2300" u="none" strike="noStrike">
                          <a:effectLst/>
                        </a:rPr>
                        <a:t>No</a:t>
                      </a:r>
                      <a:endParaRPr lang="en-US" sz="2300" b="1" i="0" u="none" strike="noStrike">
                        <a:solidFill>
                          <a:srgbClr val="000000"/>
                        </a:solidFill>
                        <a:effectLst/>
                        <a:latin typeface="Comic Sans MS"/>
                      </a:endParaRPr>
                    </a:p>
                  </a:txBody>
                  <a:tcPr marL="8945" marR="8945" marT="8945" marB="0" anchor="ctr"/>
                </a:tc>
                <a:tc>
                  <a:txBody>
                    <a:bodyPr/>
                    <a:lstStyle/>
                    <a:p>
                      <a:pPr algn="ctr" fontAlgn="ctr"/>
                      <a:r>
                        <a:rPr lang="en-US" sz="2300" u="none" strike="noStrike">
                          <a:effectLst/>
                        </a:rPr>
                        <a:t>No - Trifling</a:t>
                      </a:r>
                      <a:endParaRPr lang="en-US" sz="2300" b="1" i="0" u="none" strike="noStrike">
                        <a:solidFill>
                          <a:srgbClr val="000000"/>
                        </a:solidFill>
                        <a:effectLst/>
                        <a:latin typeface="Comic Sans MS"/>
                      </a:endParaRPr>
                    </a:p>
                  </a:txBody>
                  <a:tcPr marL="8945" marR="8945" marT="8945" marB="0" anchor="ctr"/>
                </a:tc>
                <a:tc>
                  <a:txBody>
                    <a:bodyPr/>
                    <a:lstStyle/>
                    <a:p>
                      <a:pPr algn="ctr" fontAlgn="ctr"/>
                      <a:r>
                        <a:rPr lang="en-US" sz="2300" u="none" strike="noStrike">
                          <a:effectLst/>
                        </a:rPr>
                        <a:t>Red </a:t>
                      </a:r>
                      <a:endParaRPr lang="en-US" sz="2300" b="1" i="0" u="none" strike="noStrike">
                        <a:solidFill>
                          <a:srgbClr val="000000"/>
                        </a:solidFill>
                        <a:effectLst/>
                        <a:latin typeface="Comic Sans MS"/>
                      </a:endParaRPr>
                    </a:p>
                  </a:txBody>
                  <a:tcPr marL="8945" marR="8945" marT="8945" marB="0" anchor="ctr"/>
                </a:tc>
                <a:tc>
                  <a:txBody>
                    <a:bodyPr/>
                    <a:lstStyle/>
                    <a:p>
                      <a:pPr algn="ctr" fontAlgn="ctr"/>
                      <a:r>
                        <a:rPr lang="en-US" sz="2300" u="none" strike="noStrike">
                          <a:effectLst/>
                        </a:rPr>
                        <a:t>DFK</a:t>
                      </a:r>
                      <a:endParaRPr lang="en-US" sz="2300" b="1" i="0" u="none" strike="noStrike">
                        <a:solidFill>
                          <a:srgbClr val="000000"/>
                        </a:solidFill>
                        <a:effectLst/>
                        <a:latin typeface="Comic Sans MS"/>
                      </a:endParaRPr>
                    </a:p>
                  </a:txBody>
                  <a:tcPr marL="8945" marR="8945" marT="8945" marB="0" anchor="ctr"/>
                </a:tc>
              </a:tr>
              <a:tr h="447261">
                <a:tc>
                  <a:txBody>
                    <a:bodyPr/>
                    <a:lstStyle/>
                    <a:p>
                      <a:pPr algn="l" fontAlgn="b"/>
                      <a:r>
                        <a:rPr lang="en-US" sz="2300" u="none" strike="noStrike">
                          <a:effectLst/>
                        </a:rPr>
                        <a:t> </a:t>
                      </a:r>
                      <a:endParaRPr lang="en-US" sz="2300" b="0" i="0" u="none" strike="noStrike">
                        <a:solidFill>
                          <a:srgbClr val="000000"/>
                        </a:solidFill>
                        <a:effectLst/>
                        <a:latin typeface="Calibri"/>
                      </a:endParaRPr>
                    </a:p>
                  </a:txBody>
                  <a:tcPr marL="8945" marR="8945" marT="8945" marB="0" anchor="b"/>
                </a:tc>
                <a:tc>
                  <a:txBody>
                    <a:bodyPr/>
                    <a:lstStyle/>
                    <a:p>
                      <a:pPr algn="l" fontAlgn="ctr"/>
                      <a:r>
                        <a:rPr lang="en-US" sz="2300" u="none" strike="noStrike">
                          <a:effectLst/>
                        </a:rPr>
                        <a:t> </a:t>
                      </a:r>
                      <a:endParaRPr lang="en-US" sz="2300" b="1" i="0" u="none" strike="noStrike">
                        <a:solidFill>
                          <a:srgbClr val="000000"/>
                        </a:solidFill>
                        <a:effectLst/>
                        <a:latin typeface="Calibri"/>
                      </a:endParaRPr>
                    </a:p>
                  </a:txBody>
                  <a:tcPr marL="8945" marR="8945" marT="8945" marB="0" anchor="ctr"/>
                </a:tc>
                <a:tc>
                  <a:txBody>
                    <a:bodyPr/>
                    <a:lstStyle/>
                    <a:p>
                      <a:pPr algn="ctr" fontAlgn="ctr"/>
                      <a:r>
                        <a:rPr lang="en-US" sz="2300" u="none" strike="noStrike">
                          <a:effectLst/>
                        </a:rPr>
                        <a:t>NA</a:t>
                      </a:r>
                      <a:endParaRPr lang="en-US" sz="2300" b="1" i="0" u="none" strike="noStrike">
                        <a:solidFill>
                          <a:srgbClr val="000000"/>
                        </a:solidFill>
                        <a:effectLst/>
                        <a:latin typeface="Comic Sans MS"/>
                      </a:endParaRPr>
                    </a:p>
                  </a:txBody>
                  <a:tcPr marL="8945" marR="8945" marT="8945" marB="0" anchor="ctr"/>
                </a:tc>
                <a:tc>
                  <a:txBody>
                    <a:bodyPr/>
                    <a:lstStyle/>
                    <a:p>
                      <a:pPr algn="ctr" fontAlgn="ctr"/>
                      <a:r>
                        <a:rPr lang="en-US" sz="2300" u="none" strike="noStrike">
                          <a:effectLst/>
                        </a:rPr>
                        <a:t>NA</a:t>
                      </a:r>
                      <a:endParaRPr lang="en-US" sz="2300" b="1" i="0" u="none" strike="noStrike">
                        <a:solidFill>
                          <a:srgbClr val="000000"/>
                        </a:solidFill>
                        <a:effectLst/>
                        <a:latin typeface="Comic Sans MS"/>
                      </a:endParaRPr>
                    </a:p>
                  </a:txBody>
                  <a:tcPr marL="8945" marR="8945" marT="8945" marB="0" anchor="ctr"/>
                </a:tc>
                <a:tc>
                  <a:txBody>
                    <a:bodyPr/>
                    <a:lstStyle/>
                    <a:p>
                      <a:pPr algn="ctr" fontAlgn="ctr"/>
                      <a:r>
                        <a:rPr lang="en-US" sz="2300" u="none" strike="noStrike">
                          <a:effectLst/>
                        </a:rPr>
                        <a:t>Drop Ball</a:t>
                      </a:r>
                      <a:endParaRPr lang="en-US" sz="2300" b="1" i="0" u="none" strike="noStrike">
                        <a:solidFill>
                          <a:srgbClr val="000000"/>
                        </a:solidFill>
                        <a:effectLst/>
                        <a:latin typeface="Comic Sans MS"/>
                      </a:endParaRPr>
                    </a:p>
                  </a:txBody>
                  <a:tcPr marL="8945" marR="8945" marT="8945" marB="0" anchor="ctr"/>
                </a:tc>
              </a:tr>
              <a:tr h="456206">
                <a:tc>
                  <a:txBody>
                    <a:bodyPr/>
                    <a:lstStyle/>
                    <a:p>
                      <a:pPr algn="l" fontAlgn="b"/>
                      <a:r>
                        <a:rPr lang="en-US" sz="2300" u="none" strike="noStrike">
                          <a:effectLst/>
                        </a:rPr>
                        <a:t> </a:t>
                      </a:r>
                      <a:endParaRPr lang="en-US" sz="2300" b="0" i="0" u="none" strike="noStrike">
                        <a:solidFill>
                          <a:srgbClr val="000000"/>
                        </a:solidFill>
                        <a:effectLst/>
                        <a:latin typeface="Calibri"/>
                      </a:endParaRPr>
                    </a:p>
                  </a:txBody>
                  <a:tcPr marL="8945" marR="8945" marT="8945" marB="0" anchor="b"/>
                </a:tc>
                <a:tc>
                  <a:txBody>
                    <a:bodyPr/>
                    <a:lstStyle/>
                    <a:p>
                      <a:pPr algn="l" fontAlgn="ctr"/>
                      <a:r>
                        <a:rPr lang="en-US" sz="2300" u="none" strike="noStrike">
                          <a:effectLst/>
                        </a:rPr>
                        <a:t> </a:t>
                      </a:r>
                      <a:endParaRPr lang="en-US" sz="2300" b="0" i="0" u="none" strike="noStrike">
                        <a:solidFill>
                          <a:srgbClr val="000000"/>
                        </a:solidFill>
                        <a:effectLst/>
                        <a:latin typeface="Calibri"/>
                      </a:endParaRPr>
                    </a:p>
                  </a:txBody>
                  <a:tcPr marL="8945" marR="8945" marT="8945" marB="0" anchor="ctr"/>
                </a:tc>
                <a:tc>
                  <a:txBody>
                    <a:bodyPr/>
                    <a:lstStyle/>
                    <a:p>
                      <a:pPr algn="l" fontAlgn="ctr"/>
                      <a:r>
                        <a:rPr lang="en-US" sz="2300" u="none" strike="noStrike">
                          <a:effectLst/>
                        </a:rPr>
                        <a:t> </a:t>
                      </a:r>
                      <a:endParaRPr lang="en-US" sz="2300" b="0" i="0" u="none" strike="noStrike">
                        <a:solidFill>
                          <a:srgbClr val="000000"/>
                        </a:solidFill>
                        <a:effectLst/>
                        <a:latin typeface="Calibri"/>
                      </a:endParaRPr>
                    </a:p>
                  </a:txBody>
                  <a:tcPr marL="8945" marR="8945" marT="8945" marB="0" anchor="ctr"/>
                </a:tc>
                <a:tc>
                  <a:txBody>
                    <a:bodyPr/>
                    <a:lstStyle/>
                    <a:p>
                      <a:pPr algn="l" fontAlgn="ctr"/>
                      <a:r>
                        <a:rPr lang="en-US" sz="2300" u="none" strike="noStrike">
                          <a:effectLst/>
                        </a:rPr>
                        <a:t> </a:t>
                      </a:r>
                      <a:endParaRPr lang="en-US" sz="2300" b="0" i="0" u="none" strike="noStrike">
                        <a:solidFill>
                          <a:srgbClr val="000000"/>
                        </a:solidFill>
                        <a:effectLst/>
                        <a:latin typeface="Calibri"/>
                      </a:endParaRPr>
                    </a:p>
                  </a:txBody>
                  <a:tcPr marL="8945" marR="8945" marT="8945" marB="0" anchor="ctr"/>
                </a:tc>
                <a:tc>
                  <a:txBody>
                    <a:bodyPr/>
                    <a:lstStyle/>
                    <a:p>
                      <a:pPr algn="ctr" fontAlgn="ctr"/>
                      <a:r>
                        <a:rPr lang="en-US" sz="2300" u="none" strike="noStrike" dirty="0">
                          <a:effectLst/>
                        </a:rPr>
                        <a:t>NA</a:t>
                      </a:r>
                      <a:endParaRPr lang="en-US" sz="2300" b="1" i="0" u="none" strike="noStrike" dirty="0">
                        <a:solidFill>
                          <a:srgbClr val="000000"/>
                        </a:solidFill>
                        <a:effectLst/>
                        <a:latin typeface="Comic Sans MS"/>
                      </a:endParaRPr>
                    </a:p>
                  </a:txBody>
                  <a:tcPr marL="8945" marR="8945" marT="8945" marB="0" anchor="ctr"/>
                </a:tc>
              </a:tr>
            </a:tbl>
          </a:graphicData>
        </a:graphic>
      </p:graphicFrame>
    </p:spTree>
    <p:extLst>
      <p:ext uri="{BB962C8B-B14F-4D97-AF65-F5344CB8AC3E}">
        <p14:creationId xmlns:p14="http://schemas.microsoft.com/office/powerpoint/2010/main" val="2321749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81000"/>
            <a:ext cx="5715000" cy="914400"/>
          </a:xfrm>
        </p:spPr>
        <p:txBody>
          <a:bodyPr/>
          <a:lstStyle/>
          <a:p>
            <a:r>
              <a:rPr lang="en-US" b="1" dirty="0" smtClean="0">
                <a:latin typeface="Comic Sans MS" pitchFamily="66" charset="0"/>
              </a:rPr>
              <a:t>Trifling Decisions</a:t>
            </a:r>
            <a:endParaRPr lang="en-US" b="1" dirty="0">
              <a:latin typeface="Comic Sans MS" pitchFamily="66" charset="0"/>
            </a:endParaRPr>
          </a:p>
        </p:txBody>
      </p:sp>
      <p:sp>
        <p:nvSpPr>
          <p:cNvPr id="3" name="Content Placeholder 2"/>
          <p:cNvSpPr>
            <a:spLocks noGrp="1"/>
          </p:cNvSpPr>
          <p:nvPr>
            <p:ph idx="1"/>
          </p:nvPr>
        </p:nvSpPr>
        <p:spPr>
          <a:xfrm>
            <a:off x="381000" y="1676400"/>
            <a:ext cx="8382000" cy="4648200"/>
          </a:xfrm>
        </p:spPr>
        <p:txBody>
          <a:bodyPr/>
          <a:lstStyle/>
          <a:p>
            <a:pPr marL="50800" indent="0">
              <a:spcAft>
                <a:spcPts val="768"/>
              </a:spcAft>
              <a:buNone/>
            </a:pPr>
            <a:r>
              <a:rPr lang="en-US" dirty="0" smtClean="0">
                <a:latin typeface="Comic Sans MS" pitchFamily="66" charset="0"/>
              </a:rPr>
              <a:t>When a referee decides to </a:t>
            </a:r>
            <a:r>
              <a:rPr lang="en-US" b="1" dirty="0" smtClean="0">
                <a:latin typeface="Comic Sans MS" pitchFamily="66" charset="0"/>
              </a:rPr>
              <a:t>NOT</a:t>
            </a:r>
            <a:r>
              <a:rPr lang="en-US" dirty="0" smtClean="0">
                <a:latin typeface="Comic Sans MS" pitchFamily="66" charset="0"/>
              </a:rPr>
              <a:t> blow the whistle and stop play after a foul has been observed he is either:</a:t>
            </a:r>
          </a:p>
          <a:p>
            <a:pPr marL="50800" indent="0">
              <a:spcAft>
                <a:spcPts val="768"/>
              </a:spcAft>
              <a:buNone/>
            </a:pPr>
            <a:r>
              <a:rPr lang="en-US" dirty="0">
                <a:latin typeface="Comic Sans MS" pitchFamily="66" charset="0"/>
              </a:rPr>
              <a:t>	</a:t>
            </a:r>
            <a:r>
              <a:rPr lang="en-US" dirty="0" smtClean="0">
                <a:latin typeface="Comic Sans MS" pitchFamily="66" charset="0"/>
              </a:rPr>
              <a:t> Awarding </a:t>
            </a:r>
            <a:r>
              <a:rPr lang="en-US" dirty="0" smtClean="0">
                <a:solidFill>
                  <a:srgbClr val="FF0000"/>
                </a:solidFill>
                <a:latin typeface="Comic Sans MS" pitchFamily="66" charset="0"/>
              </a:rPr>
              <a:t>“advantage” </a:t>
            </a:r>
            <a:r>
              <a:rPr lang="en-US" dirty="0" smtClean="0">
                <a:latin typeface="Comic Sans MS" pitchFamily="66" charset="0"/>
              </a:rPr>
              <a:t>to the fouled 		team …. or ….</a:t>
            </a:r>
          </a:p>
          <a:p>
            <a:pPr marL="50800" indent="0">
              <a:spcBef>
                <a:spcPts val="0"/>
              </a:spcBef>
              <a:buNone/>
            </a:pPr>
            <a:r>
              <a:rPr lang="en-US" dirty="0">
                <a:latin typeface="Comic Sans MS" pitchFamily="66" charset="0"/>
              </a:rPr>
              <a:t>	</a:t>
            </a:r>
            <a:r>
              <a:rPr lang="en-US" dirty="0" smtClean="0">
                <a:latin typeface="Comic Sans MS" pitchFamily="66" charset="0"/>
              </a:rPr>
              <a:t> </a:t>
            </a:r>
            <a:r>
              <a:rPr lang="en-US" dirty="0">
                <a:latin typeface="Comic Sans MS" pitchFamily="66" charset="0"/>
              </a:rPr>
              <a:t>I</a:t>
            </a:r>
            <a:r>
              <a:rPr lang="en-US" dirty="0" smtClean="0">
                <a:latin typeface="Comic Sans MS" pitchFamily="66" charset="0"/>
              </a:rPr>
              <a:t>nterpreting the play to be </a:t>
            </a:r>
            <a:r>
              <a:rPr lang="en-US" dirty="0" smtClean="0">
                <a:solidFill>
                  <a:srgbClr val="FF0000"/>
                </a:solidFill>
                <a:latin typeface="Comic Sans MS" pitchFamily="66" charset="0"/>
              </a:rPr>
              <a:t>“trifling” </a:t>
            </a:r>
            <a:r>
              <a:rPr lang="en-US" dirty="0" smtClean="0">
                <a:latin typeface="Comic Sans MS" pitchFamily="66" charset="0"/>
              </a:rPr>
              <a:t>		within the context of the game</a:t>
            </a:r>
          </a:p>
          <a:p>
            <a:pPr marL="50800" indent="0">
              <a:spcBef>
                <a:spcPts val="0"/>
              </a:spcBef>
              <a:buNone/>
            </a:pPr>
            <a:r>
              <a:rPr lang="en-US" dirty="0" smtClean="0">
                <a:latin typeface="Comic Sans MS" pitchFamily="66" charset="0"/>
              </a:rPr>
              <a:t>               and the level of play.</a:t>
            </a:r>
          </a:p>
          <a:p>
            <a:pPr marL="50800" indent="0">
              <a:buNone/>
            </a:pPr>
            <a:endParaRPr lang="en-US" dirty="0"/>
          </a:p>
          <a:p>
            <a:pPr marL="50800" indent="0">
              <a:buNone/>
            </a:pPr>
            <a:endParaRPr lang="en-US" dirty="0" smtClean="0"/>
          </a:p>
          <a:p>
            <a:pPr marL="50800" indent="0">
              <a:buNone/>
            </a:pPr>
            <a:endParaRPr lang="en-US" sz="2000" dirty="0"/>
          </a:p>
        </p:txBody>
      </p:sp>
      <p:pic>
        <p:nvPicPr>
          <p:cNvPr id="4" name="Picture 8" descr="crest_low">
            <a:hlinkClick r:id="rId2"/>
          </p:cNvPr>
          <p:cNvPicPr>
            <a:picLocks noChangeAspect="1" noChangeArrowheads="1"/>
          </p:cNvPicPr>
          <p:nvPr/>
        </p:nvPicPr>
        <p:blipFill>
          <a:blip r:embed="rId3" cstate="print"/>
          <a:srcRect/>
          <a:stretch>
            <a:fillRect/>
          </a:stretch>
        </p:blipFill>
        <p:spPr bwMode="auto">
          <a:xfrm>
            <a:off x="144462" y="96838"/>
            <a:ext cx="769938" cy="817562"/>
          </a:xfrm>
          <a:prstGeom prst="rect">
            <a:avLst/>
          </a:prstGeom>
          <a:noFill/>
          <a:ln w="9525">
            <a:noFill/>
            <a:miter lim="800000"/>
            <a:headEnd/>
            <a:tailEnd/>
          </a:ln>
        </p:spPr>
      </p:pic>
      <p:pic>
        <p:nvPicPr>
          <p:cNvPr id="5" name="Picture 13" descr="OhioSouthogogif"/>
          <p:cNvPicPr>
            <a:picLocks noChangeAspect="1" noChangeArrowheads="1"/>
          </p:cNvPicPr>
          <p:nvPr/>
        </p:nvPicPr>
        <p:blipFill>
          <a:blip r:embed="rId4" cstate="print"/>
          <a:srcRect/>
          <a:stretch>
            <a:fillRect/>
          </a:stretch>
        </p:blipFill>
        <p:spPr bwMode="auto">
          <a:xfrm>
            <a:off x="8077200" y="152400"/>
            <a:ext cx="914400" cy="868363"/>
          </a:xfrm>
          <a:prstGeom prst="rect">
            <a:avLst/>
          </a:prstGeom>
          <a:noFill/>
          <a:ln w="9525">
            <a:noFill/>
            <a:miter lim="800000"/>
            <a:headEnd/>
            <a:tailEnd/>
          </a:ln>
        </p:spPr>
      </p:pic>
    </p:spTree>
    <p:extLst>
      <p:ext uri="{BB962C8B-B14F-4D97-AF65-F5344CB8AC3E}">
        <p14:creationId xmlns:p14="http://schemas.microsoft.com/office/powerpoint/2010/main" val="3892121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Trifling Fouls</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57200" y="1447800"/>
            <a:ext cx="8229600" cy="4800600"/>
          </a:xfrm>
          <a:solidFill>
            <a:srgbClr val="FFFF99"/>
          </a:solidFill>
          <a:ln>
            <a:solidFill>
              <a:schemeClr val="tx1"/>
            </a:solidFill>
          </a:ln>
        </p:spPr>
        <p:txBody>
          <a:bodyPr/>
          <a:lstStyle/>
          <a:p>
            <a:pPr marL="0" indent="0">
              <a:buNone/>
            </a:pPr>
            <a:r>
              <a:rPr lang="en-US" sz="2800" b="1" dirty="0">
                <a:latin typeface="Arial" panose="020B0604020202020204" pitchFamily="34" charset="0"/>
                <a:cs typeface="Arial" panose="020B0604020202020204" pitchFamily="34" charset="0"/>
              </a:rPr>
              <a:t>When is a foul trifling</a:t>
            </a:r>
            <a:r>
              <a:rPr lang="en-US" sz="2800" b="1" dirty="0" smtClean="0">
                <a:latin typeface="Arial" panose="020B0604020202020204" pitchFamily="34" charset="0"/>
                <a:cs typeface="Arial" panose="020B0604020202020204" pitchFamily="34" charset="0"/>
              </a:rPr>
              <a:t>?</a:t>
            </a:r>
            <a:r>
              <a:rPr lang="en-US" sz="2800" dirty="0" smtClean="0">
                <a:latin typeface="Arial" panose="020B0604020202020204" pitchFamily="34" charset="0"/>
                <a:cs typeface="Arial" panose="020B0604020202020204" pitchFamily="34" charset="0"/>
              </a:rPr>
              <a:t>?</a:t>
            </a:r>
          </a:p>
          <a:p>
            <a:pPr marL="457200" indent="0">
              <a:buNone/>
            </a:pPr>
            <a:r>
              <a:rPr lang="en-US" sz="2400" dirty="0" smtClean="0">
                <a:latin typeface="Arial" panose="020B0604020202020204" pitchFamily="34" charset="0"/>
                <a:cs typeface="Arial" panose="020B0604020202020204" pitchFamily="34" charset="0"/>
              </a:rPr>
              <a:t>Small inconsequential fouls that have little effect on the 	play and/or game control</a:t>
            </a:r>
          </a:p>
          <a:p>
            <a:pPr marL="457200" indent="0">
              <a:buNone/>
            </a:pPr>
            <a:r>
              <a:rPr lang="en-US" sz="2400" dirty="0" smtClean="0">
                <a:latin typeface="Arial" panose="020B0604020202020204" pitchFamily="34" charset="0"/>
                <a:cs typeface="Arial" panose="020B0604020202020204" pitchFamily="34" charset="0"/>
              </a:rPr>
              <a:t>Severity of foul is so small that the offended player or 	team would prefer to continue playing rather than 	stop for the taking of a free kick</a:t>
            </a:r>
          </a:p>
          <a:p>
            <a:pPr marL="457200" indent="0">
              <a:buNone/>
            </a:pPr>
            <a:endParaRPr lang="en-US" sz="2400" dirty="0">
              <a:latin typeface="Arial" panose="020B0604020202020204" pitchFamily="34" charset="0"/>
              <a:cs typeface="Arial" panose="020B0604020202020204" pitchFamily="34" charset="0"/>
            </a:endParaRPr>
          </a:p>
          <a:p>
            <a:pPr marL="457200" indent="0">
              <a:buNone/>
            </a:pPr>
            <a:r>
              <a:rPr lang="en-US" sz="2400" dirty="0" smtClean="0">
                <a:latin typeface="Arial" panose="020B0604020202020204" pitchFamily="34" charset="0"/>
                <a:cs typeface="Arial" panose="020B0604020202020204" pitchFamily="34" charset="0"/>
              </a:rPr>
              <a:t>Should not be confused with “advantage” and must not 	incorporate the use of “play on” …. basically a trifling 	foul is one which is noticed by the referee, but 	technically discounted and not whistled</a:t>
            </a:r>
          </a:p>
        </p:txBody>
      </p:sp>
      <p:sp>
        <p:nvSpPr>
          <p:cNvPr id="4" name="Slide Number Placeholder 3"/>
          <p:cNvSpPr>
            <a:spLocks noGrp="1"/>
          </p:cNvSpPr>
          <p:nvPr>
            <p:ph type="sldNum" sz="quarter" idx="4"/>
          </p:nvPr>
        </p:nvSpPr>
        <p:spPr/>
        <p:txBody>
          <a:bodyPr/>
          <a:lstStyle/>
          <a:p>
            <a:pPr>
              <a:defRPr/>
            </a:pPr>
            <a:endParaRPr lang="en-US" dirty="0" smtClean="0"/>
          </a:p>
          <a:p>
            <a:pPr>
              <a:defRPr/>
            </a:pPr>
            <a:r>
              <a:rPr lang="en-US" dirty="0" smtClean="0"/>
              <a:t>Slide </a:t>
            </a:r>
            <a:fld id="{F80D04DC-3FD1-477B-954C-BBADB75E25B5}" type="slidenum">
              <a:rPr lang="en-US" smtClean="0"/>
              <a:pPr>
                <a:defRPr/>
              </a:pPr>
              <a:t>4</a:t>
            </a:fld>
            <a:endParaRPr lang="en-US" dirty="0"/>
          </a:p>
        </p:txBody>
      </p:sp>
    </p:spTree>
    <p:extLst>
      <p:ext uri="{BB962C8B-B14F-4D97-AF65-F5344CB8AC3E}">
        <p14:creationId xmlns:p14="http://schemas.microsoft.com/office/powerpoint/2010/main" val="223425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Trifling - Right vs Best</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381000" y="1600200"/>
            <a:ext cx="3657600" cy="4525963"/>
          </a:xfrm>
          <a:solidFill>
            <a:srgbClr val="FFFF99"/>
          </a:solidFill>
          <a:ln>
            <a:solidFill>
              <a:schemeClr val="tx1"/>
            </a:solidFill>
          </a:ln>
        </p:spPr>
        <p:txBody>
          <a:bodyPr/>
          <a:lstStyle/>
          <a:p>
            <a:pPr marL="0" indent="0" algn="ctr">
              <a:buNone/>
              <a:defRPr/>
            </a:pPr>
            <a:r>
              <a:rPr lang="en-US" sz="2800" b="1" u="sng" dirty="0">
                <a:solidFill>
                  <a:srgbClr val="0000FF"/>
                </a:solidFill>
                <a:effectLst>
                  <a:outerShdw blurRad="38100" dist="38100" dir="2700000" algn="tl">
                    <a:srgbClr val="000000">
                      <a:alpha val="43137"/>
                    </a:srgbClr>
                  </a:outerShdw>
                </a:effectLst>
                <a:latin typeface="Comic Sans MS" pitchFamily="66" charset="0"/>
                <a:cs typeface="Arial" pitchFamily="34" charset="0"/>
              </a:rPr>
              <a:t>What is “RIGHT”?</a:t>
            </a:r>
          </a:p>
          <a:p>
            <a:pPr marL="0" indent="0" algn="ctr">
              <a:buNone/>
              <a:defRPr/>
            </a:pPr>
            <a:endParaRPr lang="en-US" sz="1400" b="1" dirty="0"/>
          </a:p>
          <a:p>
            <a:pPr marL="0" indent="0" algn="ctr">
              <a:buNone/>
              <a:defRPr/>
            </a:pPr>
            <a:r>
              <a:rPr lang="en-US" sz="2800" b="1" i="1" dirty="0">
                <a:latin typeface="Comic Sans MS" panose="030F0702030302020204" pitchFamily="66" charset="0"/>
                <a:cs typeface="Arial" panose="020B0604020202020204" pitchFamily="34" charset="0"/>
              </a:rPr>
              <a:t>Letter of the Law</a:t>
            </a:r>
          </a:p>
          <a:p>
            <a:pPr marL="0" indent="0" algn="ctr">
              <a:buNone/>
              <a:defRPr/>
            </a:pPr>
            <a:endParaRPr lang="en-US" sz="1600" b="1" dirty="0">
              <a:latin typeface="Comic Sans MS" panose="030F0702030302020204" pitchFamily="66" charset="0"/>
            </a:endParaRPr>
          </a:p>
          <a:p>
            <a:pPr marL="0" indent="0" algn="ctr">
              <a:buNone/>
              <a:defRPr/>
            </a:pPr>
            <a:r>
              <a:rPr lang="en-US" sz="2800" b="1" i="1" dirty="0">
                <a:latin typeface="Comic Sans MS" panose="030F0702030302020204" pitchFamily="66" charset="0"/>
                <a:cs typeface="Arial" panose="020B0604020202020204" pitchFamily="34" charset="0"/>
              </a:rPr>
              <a:t>Literal Definition</a:t>
            </a:r>
          </a:p>
          <a:p>
            <a:pPr marL="0" indent="0" algn="ctr">
              <a:buNone/>
              <a:defRPr/>
            </a:pPr>
            <a:endParaRPr lang="en-US" b="1" i="1" dirty="0" smtClean="0"/>
          </a:p>
          <a:p>
            <a:pPr marL="0" indent="0" algn="ctr">
              <a:buNone/>
              <a:defRPr/>
            </a:pPr>
            <a:r>
              <a:rPr lang="en-US" sz="2800" b="1" i="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Absolute </a:t>
            </a:r>
            <a:r>
              <a:rPr lang="en-US" sz="2800" b="1" i="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Standard</a:t>
            </a:r>
          </a:p>
          <a:p>
            <a:pPr marL="0" indent="0" algn="ctr">
              <a:buNone/>
              <a:defRPr/>
            </a:pPr>
            <a:r>
              <a:rPr lang="en-US" b="1" i="1" dirty="0">
                <a:solidFill>
                  <a:srgbClr val="FF0000"/>
                </a:solidFill>
                <a:effectLst>
                  <a:outerShdw blurRad="38100" dist="38100" dir="2700000" algn="tl">
                    <a:srgbClr val="000000">
                      <a:alpha val="43137"/>
                    </a:srgbClr>
                  </a:outerShdw>
                </a:effectLst>
              </a:rPr>
              <a:t>Sing</a:t>
            </a:r>
            <a:r>
              <a:rPr lang="en-US" sz="2800" b="1" i="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ular Result</a:t>
            </a:r>
            <a:endParaRPr lang="en-US" sz="28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pPr>
              <a:defRPr/>
            </a:pPr>
            <a:endParaRPr lang="en-US" dirty="0" smtClean="0"/>
          </a:p>
          <a:p>
            <a:pPr>
              <a:defRPr/>
            </a:pPr>
            <a:r>
              <a:rPr lang="en-US" dirty="0" smtClean="0"/>
              <a:t>Slide </a:t>
            </a:r>
            <a:fld id="{F80D04DC-3FD1-477B-954C-BBADB75E25B5}" type="slidenum">
              <a:rPr lang="en-US" smtClean="0"/>
              <a:pPr>
                <a:defRPr/>
              </a:pPr>
              <a:t>5</a:t>
            </a:fld>
            <a:endParaRPr lang="en-US" dirty="0"/>
          </a:p>
        </p:txBody>
      </p:sp>
      <p:sp>
        <p:nvSpPr>
          <p:cNvPr id="6" name="Content Placeholder 2"/>
          <p:cNvSpPr txBox="1">
            <a:spLocks/>
          </p:cNvSpPr>
          <p:nvPr/>
        </p:nvSpPr>
        <p:spPr bwMode="auto">
          <a:xfrm>
            <a:off x="4495800" y="1600200"/>
            <a:ext cx="4267200" cy="4525963"/>
          </a:xfrm>
          <a:prstGeom prst="rect">
            <a:avLst/>
          </a:prstGeom>
          <a:solidFill>
            <a:srgbClr val="FFFF99"/>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defRPr/>
            </a:pPr>
            <a:r>
              <a:rPr lang="en-US" sz="2800" b="1" u="sng" dirty="0" smtClean="0">
                <a:solidFill>
                  <a:srgbClr val="0000FF"/>
                </a:solidFill>
                <a:effectLst>
                  <a:outerShdw blurRad="38100" dist="38100" dir="2700000" algn="tl">
                    <a:srgbClr val="000000">
                      <a:alpha val="43137"/>
                    </a:srgbClr>
                  </a:outerShdw>
                </a:effectLst>
                <a:latin typeface="Comic Sans MS" pitchFamily="66" charset="0"/>
                <a:cs typeface="Arial" pitchFamily="34" charset="0"/>
              </a:rPr>
              <a:t>What is “BEST”?</a:t>
            </a:r>
          </a:p>
          <a:p>
            <a:pPr marL="0" indent="0" algn="ctr">
              <a:buFont typeface="Arial" charset="0"/>
              <a:buNone/>
              <a:defRPr/>
            </a:pPr>
            <a:endParaRPr lang="en-US" sz="1400" b="1" dirty="0" smtClean="0"/>
          </a:p>
          <a:p>
            <a:pPr marL="0" indent="0" algn="ctr">
              <a:buFont typeface="Arial" charset="0"/>
              <a:buNone/>
              <a:defRPr/>
            </a:pPr>
            <a:r>
              <a:rPr lang="en-US" sz="2800" b="1" i="1" dirty="0" smtClean="0">
                <a:latin typeface="Comic Sans MS" panose="030F0702030302020204" pitchFamily="66" charset="0"/>
                <a:cs typeface="Arial" panose="020B0604020202020204" pitchFamily="34" charset="0"/>
              </a:rPr>
              <a:t>Spirit of the Law</a:t>
            </a:r>
          </a:p>
          <a:p>
            <a:pPr marL="0" indent="0" algn="ctr">
              <a:buFont typeface="Arial" charset="0"/>
              <a:buNone/>
              <a:defRPr/>
            </a:pPr>
            <a:endParaRPr lang="en-US" sz="1600" b="1" dirty="0" smtClean="0">
              <a:latin typeface="Comic Sans MS" panose="030F0702030302020204" pitchFamily="66" charset="0"/>
            </a:endParaRPr>
          </a:p>
          <a:p>
            <a:pPr marL="0" indent="0" algn="ctr">
              <a:buFont typeface="Arial" charset="0"/>
              <a:buNone/>
              <a:defRPr/>
            </a:pPr>
            <a:r>
              <a:rPr lang="en-US" sz="2800" b="1" i="1" dirty="0" smtClean="0">
                <a:latin typeface="Comic Sans MS" panose="030F0702030302020204" pitchFamily="66" charset="0"/>
                <a:cs typeface="Arial" panose="020B0604020202020204" pitchFamily="34" charset="0"/>
              </a:rPr>
              <a:t>Common Sense</a:t>
            </a:r>
          </a:p>
          <a:p>
            <a:pPr marL="0" indent="0" algn="ctr">
              <a:buFont typeface="Arial" charset="0"/>
              <a:buNone/>
              <a:defRPr/>
            </a:pPr>
            <a:endParaRPr lang="en-US" b="1" i="1" dirty="0" smtClean="0"/>
          </a:p>
          <a:p>
            <a:pPr marL="0" indent="0" algn="ctr">
              <a:buFont typeface="Arial" charset="0"/>
              <a:buNone/>
              <a:defRPr/>
            </a:pPr>
            <a:r>
              <a:rPr lang="en-US" sz="2800" b="1" i="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Flexible / Variable</a:t>
            </a:r>
          </a:p>
          <a:p>
            <a:pPr marL="0" indent="0" algn="ctr">
              <a:buFont typeface="Arial" charset="0"/>
              <a:buNone/>
              <a:defRPr/>
            </a:pPr>
            <a:r>
              <a:rPr lang="en-US" b="1" i="1" dirty="0" smtClean="0">
                <a:solidFill>
                  <a:srgbClr val="FF0000"/>
                </a:solidFill>
                <a:effectLst>
                  <a:outerShdw blurRad="38100" dist="38100" dir="2700000" algn="tl">
                    <a:srgbClr val="000000">
                      <a:alpha val="43137"/>
                    </a:srgbClr>
                  </a:outerShdw>
                </a:effectLst>
              </a:rPr>
              <a:t>Dependent on Situation</a:t>
            </a:r>
            <a:endParaRPr lang="en-US" sz="28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4854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Trifling - Right vs Best</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57200" y="1447800"/>
            <a:ext cx="8229600" cy="4953000"/>
          </a:xfrm>
        </p:spPr>
        <p:txBody>
          <a:bodyPr/>
          <a:lstStyle/>
          <a:p>
            <a:pPr>
              <a:defRPr/>
            </a:pPr>
            <a:r>
              <a:rPr lang="en-US" altLang="en-US" sz="2800" b="1" i="1" dirty="0">
                <a:latin typeface="Arial" charset="0"/>
              </a:rPr>
              <a:t>In the beginning referees are trained to focus on being </a:t>
            </a:r>
            <a:r>
              <a:rPr lang="en-US" altLang="en-US" sz="2800" b="1" i="1" dirty="0" smtClean="0">
                <a:latin typeface="Arial" charset="0"/>
              </a:rPr>
              <a:t>“Right”, i.e. call all fouls.</a:t>
            </a:r>
          </a:p>
          <a:p>
            <a:pPr marL="0" indent="0">
              <a:buNone/>
              <a:defRPr/>
            </a:pPr>
            <a:endParaRPr lang="en-US" altLang="en-US" sz="1200" b="1" i="1" dirty="0" smtClean="0">
              <a:latin typeface="Arial" charset="0"/>
            </a:endParaRPr>
          </a:p>
          <a:p>
            <a:pPr>
              <a:buFont typeface="Arial" panose="020B0604020202020204" pitchFamily="34" charset="0"/>
              <a:buChar char="•"/>
              <a:defRPr/>
            </a:pPr>
            <a:r>
              <a:rPr lang="en-US" altLang="en-US" sz="2800" b="1" i="1" dirty="0" smtClean="0">
                <a:latin typeface="Arial" charset="0"/>
              </a:rPr>
              <a:t>Younger players and lesser skilled players expect a foul to be called …. They tend NOT understand the concept of “Best”</a:t>
            </a:r>
          </a:p>
          <a:p>
            <a:pPr>
              <a:buFont typeface="Arial" panose="020B0604020202020204" pitchFamily="34" charset="0"/>
              <a:buChar char="•"/>
              <a:defRPr/>
            </a:pPr>
            <a:endParaRPr lang="en-US" altLang="en-US" sz="1200" b="1" i="1" dirty="0">
              <a:latin typeface="Arial" charset="0"/>
            </a:endParaRPr>
          </a:p>
          <a:p>
            <a:pPr>
              <a:defRPr/>
            </a:pPr>
            <a:r>
              <a:rPr lang="en-US" altLang="en-US" sz="2800" b="1" i="1" dirty="0" smtClean="0">
                <a:latin typeface="Arial" charset="0"/>
              </a:rPr>
              <a:t>In younger and lesser skilled games it is better to do what is “Right” and whistle the fouls, i.e. doing what may be “Best” (not calling trifling fouls) should be kept to a minimum.</a:t>
            </a:r>
            <a:endParaRPr lang="en-US" altLang="en-US" sz="2800" b="1" i="1" dirty="0">
              <a:latin typeface="Arial" charset="0"/>
            </a:endParaRPr>
          </a:p>
        </p:txBody>
      </p:sp>
      <p:sp>
        <p:nvSpPr>
          <p:cNvPr id="4" name="Slide Number Placeholder 3"/>
          <p:cNvSpPr>
            <a:spLocks noGrp="1"/>
          </p:cNvSpPr>
          <p:nvPr>
            <p:ph type="sldNum" sz="quarter" idx="4"/>
          </p:nvPr>
        </p:nvSpPr>
        <p:spPr/>
        <p:txBody>
          <a:bodyPr/>
          <a:lstStyle/>
          <a:p>
            <a:pPr>
              <a:defRPr/>
            </a:pPr>
            <a:endParaRPr lang="en-US" dirty="0" smtClean="0"/>
          </a:p>
          <a:p>
            <a:pPr>
              <a:defRPr/>
            </a:pPr>
            <a:r>
              <a:rPr lang="en-US" dirty="0" smtClean="0"/>
              <a:t>Slide </a:t>
            </a:r>
            <a:fld id="{F80D04DC-3FD1-477B-954C-BBADB75E25B5}" type="slidenum">
              <a:rPr lang="en-US" smtClean="0"/>
              <a:pPr>
                <a:defRPr/>
              </a:pPr>
              <a:t>6</a:t>
            </a:fld>
            <a:endParaRPr lang="en-US" dirty="0"/>
          </a:p>
        </p:txBody>
      </p:sp>
    </p:spTree>
    <p:extLst>
      <p:ext uri="{BB962C8B-B14F-4D97-AF65-F5344CB8AC3E}">
        <p14:creationId xmlns:p14="http://schemas.microsoft.com/office/powerpoint/2010/main" val="3762304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effectLst>
                  <a:outerShdw blurRad="38100" dist="38100" dir="2700000" algn="tl">
                    <a:srgbClr val="000000">
                      <a:alpha val="43137"/>
                    </a:srgbClr>
                  </a:outerShdw>
                </a:effectLst>
                <a:latin typeface="Comic Sans MS" panose="030F0702030302020204" pitchFamily="66" charset="0"/>
              </a:rPr>
              <a:t>Trifling - Right vs Best</a:t>
            </a:r>
            <a:endParaRPr lang="en-US" b="1" dirty="0">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457200" y="1371600"/>
            <a:ext cx="8229600" cy="5029200"/>
          </a:xfrm>
        </p:spPr>
        <p:txBody>
          <a:bodyPr/>
          <a:lstStyle/>
          <a:p>
            <a:pPr>
              <a:defRPr/>
            </a:pPr>
            <a:r>
              <a:rPr lang="en-US" altLang="en-US" sz="2400" b="1" i="1" dirty="0" smtClean="0">
                <a:latin typeface="Arial" charset="0"/>
              </a:rPr>
              <a:t>Gradually</a:t>
            </a:r>
            <a:r>
              <a:rPr lang="en-US" altLang="en-US" sz="2400" b="1" i="1" dirty="0">
                <a:latin typeface="Arial" charset="0"/>
              </a:rPr>
              <a:t>, over time and with experience,  referees are encouraged to understand the difference between </a:t>
            </a:r>
            <a:r>
              <a:rPr lang="en-US" altLang="en-US" sz="2400" b="1" i="1" dirty="0" smtClean="0">
                <a:latin typeface="Arial" charset="0"/>
              </a:rPr>
              <a:t>“Right</a:t>
            </a:r>
            <a:r>
              <a:rPr lang="en-US" altLang="en-US" sz="2400" b="1" i="1" dirty="0">
                <a:latin typeface="Arial" charset="0"/>
              </a:rPr>
              <a:t>” and </a:t>
            </a:r>
            <a:r>
              <a:rPr lang="en-US" altLang="en-US" sz="2400" b="1" i="1" dirty="0" smtClean="0">
                <a:latin typeface="Arial" charset="0"/>
              </a:rPr>
              <a:t>“Best</a:t>
            </a:r>
            <a:r>
              <a:rPr lang="en-US" altLang="en-US" sz="2400" b="1" i="1" dirty="0">
                <a:latin typeface="Arial" charset="0"/>
              </a:rPr>
              <a:t>”, as competitive level increases</a:t>
            </a:r>
            <a:r>
              <a:rPr lang="en-US" altLang="en-US" sz="2400" b="1" i="1" dirty="0" smtClean="0">
                <a:latin typeface="Arial" charset="0"/>
              </a:rPr>
              <a:t>.</a:t>
            </a:r>
          </a:p>
          <a:p>
            <a:pPr>
              <a:defRPr/>
            </a:pPr>
            <a:endParaRPr lang="en-US" altLang="en-US" sz="1200" b="1" i="1" dirty="0" smtClean="0">
              <a:latin typeface="Arial" charset="0"/>
            </a:endParaRPr>
          </a:p>
          <a:p>
            <a:pPr>
              <a:defRPr/>
            </a:pPr>
            <a:r>
              <a:rPr lang="en-US" altLang="en-US" sz="2400" b="1" i="1" dirty="0" smtClean="0">
                <a:latin typeface="Arial" charset="0"/>
              </a:rPr>
              <a:t>Older, more experienced and better skilled </a:t>
            </a:r>
            <a:r>
              <a:rPr lang="en-US" altLang="en-US" sz="2400" b="1" i="1" dirty="0">
                <a:latin typeface="Arial" charset="0"/>
              </a:rPr>
              <a:t>players </a:t>
            </a:r>
            <a:r>
              <a:rPr lang="en-US" altLang="en-US" sz="2400" b="1" i="1" dirty="0" smtClean="0">
                <a:latin typeface="Arial" charset="0"/>
              </a:rPr>
              <a:t>understand </a:t>
            </a:r>
            <a:r>
              <a:rPr lang="en-US" altLang="en-US" sz="2400" b="1" i="1" dirty="0">
                <a:latin typeface="Arial" charset="0"/>
              </a:rPr>
              <a:t>the concept of “Best</a:t>
            </a:r>
            <a:r>
              <a:rPr lang="en-US" altLang="en-US" sz="2400" b="1" i="1" dirty="0" smtClean="0">
                <a:latin typeface="Arial" charset="0"/>
              </a:rPr>
              <a:t>” and play with the expectation that trifling fouls will not to be called. </a:t>
            </a:r>
            <a:endParaRPr lang="en-US" altLang="en-US" sz="2400" b="1" i="1" dirty="0">
              <a:latin typeface="Arial" charset="0"/>
            </a:endParaRPr>
          </a:p>
          <a:p>
            <a:pPr>
              <a:defRPr/>
            </a:pPr>
            <a:endParaRPr lang="en-US" altLang="en-US" sz="1200" b="1" i="1" dirty="0">
              <a:latin typeface="Arial" charset="0"/>
            </a:endParaRPr>
          </a:p>
          <a:p>
            <a:pPr>
              <a:defRPr/>
            </a:pPr>
            <a:r>
              <a:rPr lang="en-US" altLang="en-US" sz="2400" b="1" i="1" dirty="0" smtClean="0">
                <a:latin typeface="Arial" charset="0"/>
              </a:rPr>
              <a:t>Also, referees must understand what may be </a:t>
            </a:r>
            <a:r>
              <a:rPr lang="en-US" altLang="en-US" sz="2400" b="1" i="1" dirty="0">
                <a:latin typeface="Arial" charset="0"/>
              </a:rPr>
              <a:t>“best” for </a:t>
            </a:r>
            <a:r>
              <a:rPr lang="en-US" altLang="en-US" sz="2400" b="1" i="1" dirty="0" smtClean="0">
                <a:latin typeface="Arial" charset="0"/>
              </a:rPr>
              <a:t>one player is not always </a:t>
            </a:r>
            <a:r>
              <a:rPr lang="en-US" altLang="en-US" sz="2400" b="1" i="1" dirty="0">
                <a:latin typeface="Arial" charset="0"/>
              </a:rPr>
              <a:t>“best” for </a:t>
            </a:r>
            <a:r>
              <a:rPr lang="en-US" altLang="en-US" sz="2400" b="1" i="1" dirty="0" smtClean="0">
                <a:latin typeface="Arial" charset="0"/>
              </a:rPr>
              <a:t>another … individual skills are an important factor in applying the “Best” concept with regard to trifling offenses.</a:t>
            </a:r>
            <a:endParaRPr lang="en-US" altLang="en-US" sz="2400" b="1" i="1" dirty="0">
              <a:latin typeface="Arial" charset="0"/>
            </a:endParaRPr>
          </a:p>
          <a:p>
            <a:pPr>
              <a:defRPr/>
            </a:pPr>
            <a:endParaRPr lang="en-US" altLang="en-US" sz="2800" b="1" i="1" dirty="0">
              <a:latin typeface="Arial" charset="0"/>
            </a:endParaRPr>
          </a:p>
          <a:p>
            <a:pPr algn="ctr">
              <a:defRPr/>
            </a:pPr>
            <a:endParaRPr lang="en-US" altLang="en-US" sz="2800" b="1" i="1" dirty="0">
              <a:latin typeface="Arial" charset="0"/>
            </a:endParaRPr>
          </a:p>
          <a:p>
            <a:pPr algn="ctr">
              <a:defRPr/>
            </a:pPr>
            <a:endParaRPr lang="en-US" altLang="en-US" sz="2800" b="1" dirty="0" smtClean="0">
              <a:latin typeface="Arial" charset="0"/>
            </a:endParaRPr>
          </a:p>
          <a:p>
            <a:pPr algn="ctr">
              <a:defRPr/>
            </a:pPr>
            <a:endParaRPr lang="en-US" altLang="en-US" sz="2800" b="1" i="1" dirty="0">
              <a:latin typeface="Arial" charset="0"/>
            </a:endParaRPr>
          </a:p>
          <a:p>
            <a:pPr algn="ctr">
              <a:defRPr/>
            </a:pPr>
            <a:endParaRPr lang="en-US" altLang="en-US" sz="2400" b="1" i="1" dirty="0">
              <a:latin typeface="Arial" charset="0"/>
            </a:endParaRPr>
          </a:p>
        </p:txBody>
      </p:sp>
      <p:sp>
        <p:nvSpPr>
          <p:cNvPr id="4" name="Slide Number Placeholder 3"/>
          <p:cNvSpPr>
            <a:spLocks noGrp="1"/>
          </p:cNvSpPr>
          <p:nvPr>
            <p:ph type="sldNum" sz="quarter" idx="4"/>
          </p:nvPr>
        </p:nvSpPr>
        <p:spPr/>
        <p:txBody>
          <a:bodyPr/>
          <a:lstStyle/>
          <a:p>
            <a:pPr>
              <a:defRPr/>
            </a:pPr>
            <a:endParaRPr lang="en-US" dirty="0" smtClean="0"/>
          </a:p>
          <a:p>
            <a:pPr>
              <a:defRPr/>
            </a:pPr>
            <a:r>
              <a:rPr lang="en-US" dirty="0" smtClean="0"/>
              <a:t>Slide </a:t>
            </a:r>
            <a:fld id="{F80D04DC-3FD1-477B-954C-BBADB75E25B5}" type="slidenum">
              <a:rPr lang="en-US" smtClean="0"/>
              <a:pPr>
                <a:defRPr/>
              </a:pPr>
              <a:t>7</a:t>
            </a:fld>
            <a:endParaRPr lang="en-US" dirty="0"/>
          </a:p>
        </p:txBody>
      </p:sp>
    </p:spTree>
    <p:extLst>
      <p:ext uri="{BB962C8B-B14F-4D97-AF65-F5344CB8AC3E}">
        <p14:creationId xmlns:p14="http://schemas.microsoft.com/office/powerpoint/2010/main" val="28775290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81000"/>
            <a:ext cx="5715000" cy="914400"/>
          </a:xfrm>
        </p:spPr>
        <p:txBody>
          <a:bodyPr/>
          <a:lstStyle/>
          <a:p>
            <a:r>
              <a:rPr lang="en-US" b="1" dirty="0" smtClean="0">
                <a:latin typeface="Comic Sans MS" pitchFamily="66" charset="0"/>
              </a:rPr>
              <a:t>Trifling Decisions</a:t>
            </a:r>
            <a:endParaRPr lang="en-US" b="1" dirty="0">
              <a:latin typeface="Comic Sans MS" pitchFamily="66" charset="0"/>
            </a:endParaRPr>
          </a:p>
        </p:txBody>
      </p:sp>
      <p:sp>
        <p:nvSpPr>
          <p:cNvPr id="3" name="Content Placeholder 2"/>
          <p:cNvSpPr>
            <a:spLocks noGrp="1"/>
          </p:cNvSpPr>
          <p:nvPr>
            <p:ph idx="1"/>
          </p:nvPr>
        </p:nvSpPr>
        <p:spPr>
          <a:xfrm>
            <a:off x="609600" y="1752600"/>
            <a:ext cx="8077200" cy="4343400"/>
          </a:xfrm>
          <a:solidFill>
            <a:srgbClr val="FFFF99"/>
          </a:solidFill>
          <a:ln>
            <a:solidFill>
              <a:schemeClr val="tx1"/>
            </a:solidFill>
          </a:ln>
        </p:spPr>
        <p:txBody>
          <a:bodyPr/>
          <a:lstStyle/>
          <a:p>
            <a:pPr marL="50800" indent="0">
              <a:spcAft>
                <a:spcPts val="600"/>
              </a:spcAft>
              <a:buNone/>
            </a:pPr>
            <a:r>
              <a:rPr lang="en-US" sz="2800" dirty="0" smtClean="0">
                <a:latin typeface="Comic Sans MS" pitchFamily="66" charset="0"/>
              </a:rPr>
              <a:t>Trifling play decisions can be influenced by one or more factors, such as:</a:t>
            </a:r>
          </a:p>
          <a:p>
            <a:pPr marL="914400" indent="-447675">
              <a:buFont typeface="Wingdings" pitchFamily="2" charset="2"/>
              <a:buChar char="Ø"/>
            </a:pPr>
            <a:r>
              <a:rPr lang="en-US" sz="2800" dirty="0" smtClean="0">
                <a:latin typeface="Comic Sans MS" pitchFamily="66" charset="0"/>
              </a:rPr>
              <a:t>The skill level of an individual player </a:t>
            </a:r>
          </a:p>
          <a:p>
            <a:pPr marL="914400" indent="-447675">
              <a:buFont typeface="Wingdings" pitchFamily="2" charset="2"/>
              <a:buChar char="Ø"/>
            </a:pPr>
            <a:r>
              <a:rPr lang="en-US" sz="2800" dirty="0" smtClean="0">
                <a:latin typeface="Comic Sans MS" pitchFamily="66" charset="0"/>
              </a:rPr>
              <a:t>The accepted level of team play</a:t>
            </a:r>
          </a:p>
          <a:p>
            <a:pPr marL="914400" indent="-447675">
              <a:buFont typeface="Wingdings" pitchFamily="2" charset="2"/>
              <a:buChar char="Ø"/>
            </a:pPr>
            <a:r>
              <a:rPr lang="en-US" sz="2800" dirty="0" smtClean="0">
                <a:latin typeface="Comic Sans MS" pitchFamily="66" charset="0"/>
              </a:rPr>
              <a:t>Time in game </a:t>
            </a:r>
          </a:p>
          <a:p>
            <a:pPr marL="914400" indent="-447675">
              <a:buFont typeface="Wingdings" pitchFamily="2" charset="2"/>
              <a:buChar char="Ø"/>
            </a:pPr>
            <a:r>
              <a:rPr lang="en-US" sz="2800" dirty="0" smtClean="0">
                <a:latin typeface="Comic Sans MS" pitchFamily="66" charset="0"/>
              </a:rPr>
              <a:t>Location of incident</a:t>
            </a:r>
          </a:p>
          <a:p>
            <a:pPr marL="914400" indent="-447675">
              <a:buFont typeface="Wingdings" pitchFamily="2" charset="2"/>
              <a:buChar char="Ø"/>
            </a:pPr>
            <a:r>
              <a:rPr lang="en-US" sz="2800" dirty="0" smtClean="0">
                <a:latin typeface="Comic Sans MS" pitchFamily="66" charset="0"/>
              </a:rPr>
              <a:t>Severity and nature of a foul</a:t>
            </a:r>
          </a:p>
          <a:p>
            <a:pPr marL="914400" indent="-447675">
              <a:buFont typeface="Wingdings" pitchFamily="2" charset="2"/>
              <a:buChar char="Ø"/>
            </a:pPr>
            <a:r>
              <a:rPr lang="en-US" sz="2800" dirty="0" smtClean="0">
                <a:latin typeface="Comic Sans MS" pitchFamily="66" charset="0"/>
              </a:rPr>
              <a:t>Score of game</a:t>
            </a:r>
          </a:p>
        </p:txBody>
      </p:sp>
      <p:pic>
        <p:nvPicPr>
          <p:cNvPr id="4" name="Picture 8" descr="crest_low">
            <a:hlinkClick r:id="rId2"/>
          </p:cNvPr>
          <p:cNvPicPr>
            <a:picLocks noChangeAspect="1" noChangeArrowheads="1"/>
          </p:cNvPicPr>
          <p:nvPr/>
        </p:nvPicPr>
        <p:blipFill>
          <a:blip r:embed="rId3" cstate="print"/>
          <a:srcRect/>
          <a:stretch>
            <a:fillRect/>
          </a:stretch>
        </p:blipFill>
        <p:spPr bwMode="auto">
          <a:xfrm>
            <a:off x="144462" y="96838"/>
            <a:ext cx="769938" cy="817562"/>
          </a:xfrm>
          <a:prstGeom prst="rect">
            <a:avLst/>
          </a:prstGeom>
          <a:noFill/>
          <a:ln w="9525">
            <a:noFill/>
            <a:miter lim="800000"/>
            <a:headEnd/>
            <a:tailEnd/>
          </a:ln>
        </p:spPr>
      </p:pic>
      <p:pic>
        <p:nvPicPr>
          <p:cNvPr id="5" name="Picture 13" descr="OhioSouthogogif"/>
          <p:cNvPicPr>
            <a:picLocks noChangeAspect="1" noChangeArrowheads="1"/>
          </p:cNvPicPr>
          <p:nvPr/>
        </p:nvPicPr>
        <p:blipFill>
          <a:blip r:embed="rId4" cstate="print"/>
          <a:srcRect/>
          <a:stretch>
            <a:fillRect/>
          </a:stretch>
        </p:blipFill>
        <p:spPr bwMode="auto">
          <a:xfrm>
            <a:off x="8077200" y="152400"/>
            <a:ext cx="914400" cy="868363"/>
          </a:xfrm>
          <a:prstGeom prst="rect">
            <a:avLst/>
          </a:prstGeom>
          <a:noFill/>
          <a:ln w="9525">
            <a:noFill/>
            <a:miter lim="800000"/>
            <a:headEnd/>
            <a:tailEnd/>
          </a:ln>
        </p:spPr>
      </p:pic>
    </p:spTree>
    <p:extLst>
      <p:ext uri="{BB962C8B-B14F-4D97-AF65-F5344CB8AC3E}">
        <p14:creationId xmlns:p14="http://schemas.microsoft.com/office/powerpoint/2010/main" val="1149520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81000"/>
            <a:ext cx="5715000" cy="914400"/>
          </a:xfrm>
        </p:spPr>
        <p:txBody>
          <a:bodyPr/>
          <a:lstStyle/>
          <a:p>
            <a:r>
              <a:rPr lang="en-US" b="1" dirty="0" smtClean="0">
                <a:latin typeface="Comic Sans MS" pitchFamily="66" charset="0"/>
              </a:rPr>
              <a:t>Trifling Decisions</a:t>
            </a:r>
            <a:endParaRPr lang="en-US" b="1" dirty="0">
              <a:latin typeface="Comic Sans MS" pitchFamily="66" charset="0"/>
            </a:endParaRPr>
          </a:p>
        </p:txBody>
      </p:sp>
      <p:sp>
        <p:nvSpPr>
          <p:cNvPr id="3" name="Content Placeholder 2"/>
          <p:cNvSpPr>
            <a:spLocks noGrp="1"/>
          </p:cNvSpPr>
          <p:nvPr>
            <p:ph idx="1"/>
          </p:nvPr>
        </p:nvSpPr>
        <p:spPr>
          <a:xfrm>
            <a:off x="381000" y="1371600"/>
            <a:ext cx="8382000" cy="4953000"/>
          </a:xfrm>
          <a:solidFill>
            <a:srgbClr val="FFFF99"/>
          </a:solidFill>
          <a:ln>
            <a:solidFill>
              <a:schemeClr val="tx1"/>
            </a:solidFill>
          </a:ln>
        </p:spPr>
        <p:txBody>
          <a:bodyPr/>
          <a:lstStyle/>
          <a:p>
            <a:pPr marL="50800" indent="0">
              <a:buNone/>
            </a:pPr>
            <a:r>
              <a:rPr lang="en-US" sz="2800" dirty="0" smtClean="0">
                <a:latin typeface="Comic Sans MS" pitchFamily="66" charset="0"/>
              </a:rPr>
              <a:t>Correct use of implementing trifling non-calls can be a very effective tool in controlling a high level match.</a:t>
            </a:r>
          </a:p>
          <a:p>
            <a:pPr marL="50800" indent="0">
              <a:buNone/>
            </a:pPr>
            <a:endParaRPr lang="en-US" sz="1000" dirty="0" smtClean="0">
              <a:latin typeface="Comic Sans MS" pitchFamily="66" charset="0"/>
            </a:endParaRPr>
          </a:p>
          <a:p>
            <a:pPr marL="50800" indent="0">
              <a:buNone/>
            </a:pPr>
            <a:r>
              <a:rPr lang="en-US" sz="2800" dirty="0" smtClean="0">
                <a:latin typeface="Comic Sans MS" pitchFamily="66" charset="0"/>
              </a:rPr>
              <a:t>Overuse of trifling non-calls can also be very detrimental especially when used in matches with younger, lower skill level and less experienced players. </a:t>
            </a:r>
          </a:p>
          <a:p>
            <a:pPr marL="50800" indent="0">
              <a:buNone/>
            </a:pPr>
            <a:endParaRPr lang="en-US" sz="1000" dirty="0">
              <a:latin typeface="Comic Sans MS" pitchFamily="66" charset="0"/>
            </a:endParaRPr>
          </a:p>
          <a:p>
            <a:pPr marL="50800" indent="0">
              <a:buNone/>
            </a:pPr>
            <a:r>
              <a:rPr lang="en-US" sz="2800" dirty="0" smtClean="0">
                <a:latin typeface="Comic Sans MS" pitchFamily="66" charset="0"/>
              </a:rPr>
              <a:t>Trifling can also be used as a “cop-out” decision for those officials that are either lazy or afraid to make the tough decisions</a:t>
            </a:r>
            <a:r>
              <a:rPr lang="en-US" sz="2400" dirty="0" smtClean="0">
                <a:latin typeface="Comic Sans MS" pitchFamily="66" charset="0"/>
              </a:rPr>
              <a:t>.</a:t>
            </a:r>
          </a:p>
          <a:p>
            <a:pPr marL="50800" indent="0">
              <a:buNone/>
            </a:pPr>
            <a:endParaRPr lang="en-US" sz="2400" dirty="0" smtClean="0"/>
          </a:p>
          <a:p>
            <a:pPr marL="50800" indent="0">
              <a:buNone/>
            </a:pPr>
            <a:r>
              <a:rPr lang="en-US" sz="2400" dirty="0"/>
              <a:t>	</a:t>
            </a:r>
            <a:endParaRPr lang="en-US" sz="2000" dirty="0"/>
          </a:p>
        </p:txBody>
      </p:sp>
      <p:pic>
        <p:nvPicPr>
          <p:cNvPr id="4" name="Picture 8" descr="crest_low">
            <a:hlinkClick r:id="rId2"/>
          </p:cNvPr>
          <p:cNvPicPr>
            <a:picLocks noChangeAspect="1" noChangeArrowheads="1"/>
          </p:cNvPicPr>
          <p:nvPr/>
        </p:nvPicPr>
        <p:blipFill>
          <a:blip r:embed="rId3" cstate="print"/>
          <a:srcRect/>
          <a:stretch>
            <a:fillRect/>
          </a:stretch>
        </p:blipFill>
        <p:spPr bwMode="auto">
          <a:xfrm>
            <a:off x="144462" y="96838"/>
            <a:ext cx="769938" cy="817562"/>
          </a:xfrm>
          <a:prstGeom prst="rect">
            <a:avLst/>
          </a:prstGeom>
          <a:noFill/>
          <a:ln w="9525">
            <a:noFill/>
            <a:miter lim="800000"/>
            <a:headEnd/>
            <a:tailEnd/>
          </a:ln>
        </p:spPr>
      </p:pic>
      <p:pic>
        <p:nvPicPr>
          <p:cNvPr id="5" name="Picture 13" descr="OhioSouthogogif"/>
          <p:cNvPicPr>
            <a:picLocks noChangeAspect="1" noChangeArrowheads="1"/>
          </p:cNvPicPr>
          <p:nvPr/>
        </p:nvPicPr>
        <p:blipFill>
          <a:blip r:embed="rId4" cstate="print"/>
          <a:srcRect/>
          <a:stretch>
            <a:fillRect/>
          </a:stretch>
        </p:blipFill>
        <p:spPr bwMode="auto">
          <a:xfrm>
            <a:off x="8077200" y="152400"/>
            <a:ext cx="914400" cy="868363"/>
          </a:xfrm>
          <a:prstGeom prst="rect">
            <a:avLst/>
          </a:prstGeom>
          <a:noFill/>
          <a:ln w="9525">
            <a:noFill/>
            <a:miter lim="800000"/>
            <a:headEnd/>
            <a:tailEnd/>
          </a:ln>
        </p:spPr>
      </p:pic>
    </p:spTree>
    <p:extLst>
      <p:ext uri="{BB962C8B-B14F-4D97-AF65-F5344CB8AC3E}">
        <p14:creationId xmlns:p14="http://schemas.microsoft.com/office/powerpoint/2010/main" val="1330659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18972</TotalTime>
  <Words>2437</Words>
  <Application>Microsoft Office PowerPoint</Application>
  <PresentationFormat>On-screen Show (4:3)</PresentationFormat>
  <Paragraphs>318</Paragraphs>
  <Slides>26</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Comic Sans MS</vt:lpstr>
      <vt:lpstr>Courier New</vt:lpstr>
      <vt:lpstr>Wingdings</vt:lpstr>
      <vt:lpstr>Office Theme</vt:lpstr>
      <vt:lpstr>PowerPoint Presentation</vt:lpstr>
      <vt:lpstr>Trifling Fouls</vt:lpstr>
      <vt:lpstr>Trifling Decisions</vt:lpstr>
      <vt:lpstr>Trifling Fouls</vt:lpstr>
      <vt:lpstr>Trifling - Right vs Best</vt:lpstr>
      <vt:lpstr>Trifling - Right vs Best</vt:lpstr>
      <vt:lpstr>Trifling - Right vs Best</vt:lpstr>
      <vt:lpstr>Trifling Decisions</vt:lpstr>
      <vt:lpstr>Trifling Decisions</vt:lpstr>
      <vt:lpstr>Advantage</vt:lpstr>
      <vt:lpstr>Advantage</vt:lpstr>
      <vt:lpstr>Advantage</vt:lpstr>
      <vt:lpstr>Advantage</vt:lpstr>
      <vt:lpstr>Advantage</vt:lpstr>
      <vt:lpstr>Advantage</vt:lpstr>
      <vt:lpstr>Advantage</vt:lpstr>
      <vt:lpstr>Advantage</vt:lpstr>
      <vt:lpstr>Advantage</vt:lpstr>
      <vt:lpstr>Advantage</vt:lpstr>
      <vt:lpstr>Game Situations</vt:lpstr>
      <vt:lpstr>Game Situations – BT #13</vt:lpstr>
      <vt:lpstr>Game Situations – BT #14</vt:lpstr>
      <vt:lpstr>Game Situations – BT #15</vt:lpstr>
      <vt:lpstr>Game Situations – BT #16</vt:lpstr>
      <vt:lpstr>Game Situations – BT #17</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FOULS &amp; MISCONDUCT</dc:title>
  <dc:creator>OSSRC</dc:creator>
  <cp:lastModifiedBy>BJ Jabbari</cp:lastModifiedBy>
  <cp:revision>373</cp:revision>
  <cp:lastPrinted>2014-10-26T12:29:09Z</cp:lastPrinted>
  <dcterms:created xsi:type="dcterms:W3CDTF">2008-03-24T20:57:09Z</dcterms:created>
  <dcterms:modified xsi:type="dcterms:W3CDTF">2015-11-02T16:52:24Z</dcterms:modified>
</cp:coreProperties>
</file>