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92" r:id="rId2"/>
    <p:sldId id="295" r:id="rId3"/>
    <p:sldId id="288" r:id="rId4"/>
    <p:sldId id="314" r:id="rId5"/>
    <p:sldId id="313" r:id="rId6"/>
    <p:sldId id="301" r:id="rId7"/>
    <p:sldId id="299" r:id="rId8"/>
    <p:sldId id="263" r:id="rId9"/>
    <p:sldId id="259" r:id="rId10"/>
    <p:sldId id="298" r:id="rId11"/>
    <p:sldId id="316" r:id="rId12"/>
    <p:sldId id="258" r:id="rId13"/>
    <p:sldId id="320" r:id="rId14"/>
    <p:sldId id="317" r:id="rId15"/>
    <p:sldId id="318" r:id="rId16"/>
    <p:sldId id="319" r:id="rId17"/>
    <p:sldId id="260" r:id="rId18"/>
    <p:sldId id="310" r:id="rId19"/>
    <p:sldId id="312" r:id="rId20"/>
    <p:sldId id="321" r:id="rId21"/>
    <p:sldId id="322" r:id="rId22"/>
    <p:sldId id="324" r:id="rId23"/>
    <p:sldId id="32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3300"/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3772" autoAdjust="0"/>
  </p:normalViewPr>
  <p:slideViewPr>
    <p:cSldViewPr>
      <p:cViewPr varScale="1">
        <p:scale>
          <a:sx n="65" d="100"/>
          <a:sy n="65" d="100"/>
        </p:scale>
        <p:origin x="120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598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FADE5D6-125B-4D1C-AF54-C34053A9F185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5DB0186-BFEE-4AEA-9B85-86720877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7B71FE-A98D-4A8A-B150-3107B2913558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98084E5-67E6-45F6-9A06-9C2040E18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1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Intermediate Referee Re-Certification Training (IRRT)</a:t>
            </a:r>
          </a:p>
        </p:txBody>
      </p:sp>
    </p:spTree>
    <p:extLst>
      <p:ext uri="{BB962C8B-B14F-4D97-AF65-F5344CB8AC3E}">
        <p14:creationId xmlns:p14="http://schemas.microsoft.com/office/powerpoint/2010/main" val="52072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b="1" smtClean="0"/>
              <a:t>Criteria 2:  </a:t>
            </a:r>
            <a:r>
              <a:rPr lang="en-US" b="1" u="sng" smtClean="0"/>
              <a:t>Making yourself bigger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b="1" smtClean="0"/>
              <a:t>This is the “biggest” difference in approach.</a:t>
            </a:r>
            <a:r>
              <a:rPr lang="en-US" smtClean="0"/>
              <a:t>  </a:t>
            </a:r>
          </a:p>
          <a:p>
            <a:pPr marL="228600" indent="-228600" eaLnBrk="1" hangingPunct="1"/>
            <a:r>
              <a:rPr lang="en-US" smtClean="0"/>
              <a:t>The added criteria with regard to the placement of a defending player’s arm's (prior to the ball being played) should be determined as a “deliberate” act on the part of the defender … especially if the referee feels the action reduced the options, passing lanes and space of the attacker with the ball.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This refers to the placement of the arm(s)/hand(s) of the defending player at the time the ball is being played by the opponent.  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Should an arm/hand be in a position that </a:t>
            </a:r>
            <a:r>
              <a:rPr lang="en-US" b="1" i="1" u="sng" smtClean="0"/>
              <a:t>takes away space</a:t>
            </a:r>
            <a:r>
              <a:rPr lang="en-US" smtClean="0"/>
              <a:t> from the team with the ball and the ball then contacts the arm/hand, the referee should interpret this contact as handling.  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Referees should interpret this action as the defender </a:t>
            </a:r>
            <a:r>
              <a:rPr lang="en-US" b="1" smtClean="0"/>
              <a:t>“deliberately”</a:t>
            </a:r>
            <a:r>
              <a:rPr lang="en-US" smtClean="0"/>
              <a:t> putting his arm/hand in a position in order to reduce the options of the opponent (like spreading your arms wide to take away the passing lane of an attacker).</a:t>
            </a:r>
          </a:p>
          <a:p>
            <a:pPr marL="228600" indent="-228600" eaLnBrk="1" hangingPunct="1"/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862D5-33CC-4210-BB01-C1A50404D8EB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152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b="1" smtClean="0"/>
              <a:t>Criteria 2:  </a:t>
            </a:r>
            <a:r>
              <a:rPr lang="en-US" b="1" u="sng" smtClean="0"/>
              <a:t>Making yourself bigger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b="1" smtClean="0"/>
              <a:t>This is the “biggest” difference in approach.</a:t>
            </a:r>
            <a:r>
              <a:rPr lang="en-US" smtClean="0"/>
              <a:t>  </a:t>
            </a:r>
          </a:p>
          <a:p>
            <a:pPr marL="228600" indent="-228600" eaLnBrk="1" hangingPunct="1"/>
            <a:r>
              <a:rPr lang="en-US" smtClean="0"/>
              <a:t>The added criteria with regard to the placement of a defending player’s arm's (prior to the ball being played) should be determined as a “deliberate” act on the part of the defender … especially if the referee feels the action reduced the options, passing lanes and space of the attacker with the ball.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This refers to the placement of the arm(s)/hand(s) of the defending player at the time the ball is being played by the opponent.  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Should an arm/hand be in a position that </a:t>
            </a:r>
            <a:r>
              <a:rPr lang="en-US" b="1" i="1" u="sng" smtClean="0"/>
              <a:t>takes away space</a:t>
            </a:r>
            <a:r>
              <a:rPr lang="en-US" smtClean="0"/>
              <a:t> from the team with the ball and the ball then contacts the arm/hand, the referee should interpret this contact as handling.  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Referees should interpret this action as the defender </a:t>
            </a:r>
            <a:r>
              <a:rPr lang="en-US" b="1" smtClean="0"/>
              <a:t>“deliberately”</a:t>
            </a:r>
            <a:r>
              <a:rPr lang="en-US" smtClean="0"/>
              <a:t> putting his arm/hand in a position in order to reduce the options of the opponent (like spreading your arms wide to take away the passing lane of an attacker).</a:t>
            </a:r>
          </a:p>
          <a:p>
            <a:pPr marL="228600" indent="-228600" eaLnBrk="1" hangingPunct="1"/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862D5-33CC-4210-BB01-C1A50404D8EB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15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b="1" smtClean="0"/>
              <a:t>Criteria 4:  </a:t>
            </a:r>
            <a:r>
              <a:rPr lang="en-US" b="1" u="sng" smtClean="0"/>
              <a:t>Did the Player Benefit?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mtClean="0"/>
              <a:t>In considering </a:t>
            </a:r>
            <a:r>
              <a:rPr lang="en-US" b="1" smtClean="0"/>
              <a:t>ALL</a:t>
            </a:r>
            <a:r>
              <a:rPr lang="en-US" smtClean="0"/>
              <a:t> the “signs” described above, the referee should also consider the result of the player’s (usually a defender) action by asking himself: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1.  Did the defender’s action (handling of the ball) deny an opportunity (for example, a pass or shot on goal) that would have otherwise been available to the opponent?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mtClean="0"/>
              <a:t>2.  Did the offending player gain an unfair </a:t>
            </a:r>
            <a:r>
              <a:rPr lang="en-US" u="sng" smtClean="0"/>
              <a:t>tactical advantage</a:t>
            </a:r>
            <a:r>
              <a:rPr lang="en-US" smtClean="0"/>
              <a:t> from contact with the hand/arm which enabled him to retain possession?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smtClean="0"/>
              <a:t>In other words:  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b="1" smtClean="0"/>
              <a:t>Did the player</a:t>
            </a:r>
            <a:r>
              <a:rPr lang="en-US" b="1" i="1" smtClean="0"/>
              <a:t> benefit</a:t>
            </a:r>
            <a:r>
              <a:rPr lang="en-US" smtClean="0"/>
              <a:t>  by putting his hand/arm in an </a:t>
            </a:r>
            <a:r>
              <a:rPr lang="en-US" b="1" smtClean="0"/>
              <a:t>“unnatural position?”</a:t>
            </a:r>
            <a:r>
              <a:rPr lang="en-US" smtClean="0"/>
              <a:t>  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smtClean="0"/>
              <a:t>The referee needs to be able to quickly calculate </a:t>
            </a:r>
            <a:r>
              <a:rPr lang="en-US" b="1" i="1" smtClean="0"/>
              <a:t>the result of the player’s action</a:t>
            </a:r>
            <a:r>
              <a:rPr lang="en-US" smtClean="0"/>
              <a:t> to determine whether an offence has been committed.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mtClean="0"/>
          </a:p>
          <a:p>
            <a:pPr marL="228600" indent="-228600" eaLnBrk="1" hangingPunct="1">
              <a:lnSpc>
                <a:spcPct val="90000"/>
              </a:lnSpc>
            </a:pPr>
            <a:r>
              <a:rPr lang="en-US" b="1" smtClean="0"/>
              <a:t>A “benefit” that may be gained as a result of ball/hand contact that the referee had already determined to NOT be a deliberate act of handling is not what we are talking about here.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b="1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18007A-0112-4C6B-949E-A21D09DE92D2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916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Flow chart shows the decision making process.</a:t>
            </a:r>
          </a:p>
          <a:p>
            <a:endParaRPr lang="en-US" smtClean="0"/>
          </a:p>
          <a:p>
            <a:r>
              <a:rPr lang="en-US" smtClean="0"/>
              <a:t>Only one real decision has to be made …. Deliberate … or …. Not Deliberate</a:t>
            </a:r>
          </a:p>
          <a:p>
            <a:endParaRPr lang="en-US" smtClean="0"/>
          </a:p>
          <a:p>
            <a:r>
              <a:rPr lang="en-US" smtClean="0"/>
              <a:t>	When not certain, then other factors must be used to help make correct decision</a:t>
            </a:r>
          </a:p>
        </p:txBody>
      </p:sp>
    </p:spTree>
    <p:extLst>
      <p:ext uri="{BB962C8B-B14F-4D97-AF65-F5344CB8AC3E}">
        <p14:creationId xmlns:p14="http://schemas.microsoft.com/office/powerpoint/2010/main" val="384950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65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8" rIns="91113" bIns="45558"/>
          <a:lstStyle/>
          <a:p>
            <a:pPr defTabSz="911225"/>
            <a:r>
              <a:rPr lang="en-US" sz="900"/>
              <a:t>2009 MLS Training Seminar – FINAL 2-10--2009</a:t>
            </a:r>
          </a:p>
        </p:txBody>
      </p:sp>
      <p:sp>
        <p:nvSpPr>
          <p:cNvPr id="19458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8" rIns="91113" bIns="45558"/>
          <a:lstStyle/>
          <a:p>
            <a:pPr algn="r" defTabSz="911225"/>
            <a:r>
              <a:rPr lang="en-US" sz="1200"/>
              <a:t>2/10/2009</a:t>
            </a: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3" tIns="45558" rIns="91113" bIns="45558" anchor="b"/>
          <a:lstStyle/>
          <a:p>
            <a:pPr algn="r" defTabSz="911225"/>
            <a:fld id="{92DB271E-473C-4CF2-AA2A-EE6E62B86337}" type="slidenum">
              <a:rPr lang="en-US" sz="1200"/>
              <a:pPr algn="r" defTabSz="911225"/>
              <a:t>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113" tIns="45558" rIns="91113" bIns="45558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b="1" smtClean="0"/>
              <a:t>This is the order of criteria presented in the “USSF Directive”. </a:t>
            </a:r>
          </a:p>
          <a:p>
            <a:pPr marL="228600" indent="-228600" eaLnBrk="1" hangingPunct="1"/>
            <a:r>
              <a:rPr lang="en-US" b="1" smtClean="0"/>
              <a:t>To be considered by the referee to be used to determine handling offenses.</a:t>
            </a:r>
          </a:p>
          <a:p>
            <a:pPr marL="228600" indent="-228600" eaLnBrk="1" hangingPunct="1"/>
            <a:endParaRPr lang="en-US" b="1" smtClean="0"/>
          </a:p>
          <a:p>
            <a:pPr marL="228600" indent="-228600" eaLnBrk="1" hangingPunct="1"/>
            <a:r>
              <a:rPr lang="en-US" b="1" smtClean="0"/>
              <a:t>	</a:t>
            </a:r>
            <a:r>
              <a:rPr lang="en-US" smtClean="0"/>
              <a:t>The “USSF Directive”, as written, basically </a:t>
            </a:r>
            <a:r>
              <a:rPr lang="en-US" b="1" smtClean="0"/>
              <a:t>“sucks”</a:t>
            </a:r>
            <a:r>
              <a:rPr lang="en-US" smtClean="0"/>
              <a:t> …. Both in presentation of material and 	the order in which the criteria are to be considered. </a:t>
            </a:r>
            <a:br>
              <a:rPr lang="en-US" smtClean="0"/>
            </a:br>
            <a:endParaRPr lang="en-US" smtClean="0"/>
          </a:p>
          <a:p>
            <a:pPr marL="228600" indent="-228600" eaLnBrk="1" hangingPunct="1"/>
            <a:r>
              <a:rPr lang="en-US" smtClean="0"/>
              <a:t>Items (5) hand/arm to ball and (4) reaction time have been the standards for determining handling offenses for years.  </a:t>
            </a:r>
          </a:p>
          <a:p>
            <a:pPr marL="228600" indent="-228600" eaLnBrk="1" hangingPunct="1"/>
            <a:r>
              <a:rPr lang="en-US" smtClean="0"/>
              <a:t>	These two items are the </a:t>
            </a:r>
            <a:r>
              <a:rPr lang="en-US" b="1" smtClean="0"/>
              <a:t>Primary Criteria</a:t>
            </a:r>
            <a:r>
              <a:rPr lang="en-US" smtClean="0"/>
              <a:t> </a:t>
            </a:r>
          </a:p>
          <a:p>
            <a:pPr marL="228600" indent="-228600" eaLnBrk="1" hangingPunct="1"/>
            <a:r>
              <a:rPr lang="en-US" smtClean="0"/>
              <a:t>		…. Not secondary criteria as suggested by the “USSF Directive”</a:t>
            </a:r>
          </a:p>
        </p:txBody>
      </p:sp>
    </p:spTree>
    <p:extLst>
      <p:ext uri="{BB962C8B-B14F-4D97-AF65-F5344CB8AC3E}">
        <p14:creationId xmlns:p14="http://schemas.microsoft.com/office/powerpoint/2010/main" val="189562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038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dirty="0" smtClean="0"/>
              <a:t>Over the years, there have been several key criteria used in determining whether contact between a player’s hand/arm and the ball constitutes a foul for handling, for example, </a:t>
            </a:r>
          </a:p>
          <a:p>
            <a:pPr marL="228600" indent="-228600" eaLnBrk="1" hangingPunct="1">
              <a:buFontTx/>
              <a:buChar char="•"/>
            </a:pPr>
            <a:r>
              <a:rPr lang="en-US" dirty="0" smtClean="0"/>
              <a:t>Hand/arm to ball …. and reaction time/distance.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Despite the existence of the criteria, handling continues to be applied inconsistently.</a:t>
            </a:r>
          </a:p>
          <a:p>
            <a:pPr marL="228600" indent="-228600" eaLnBrk="1" hangingPunct="1"/>
            <a:endParaRPr lang="en-US" dirty="0" smtClean="0"/>
          </a:p>
          <a:p>
            <a:pPr marL="228600" indent="-228600" eaLnBrk="1" hangingPunct="1"/>
            <a:r>
              <a:rPr lang="en-US" dirty="0" smtClean="0"/>
              <a:t>This presentation will provide criteria and video examples to help provide a more consistent interpretation and application.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37B57A-F473-419F-8E5E-70CD3EC092E1}" type="slidenum">
              <a:rPr lang="en-US" sz="1200"/>
              <a:pPr algn="r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8426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first and foremost question for handling is still “Was it deliberate!”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you can clearly define whether or not this was a deliberate act, then your decision is made.  </a:t>
            </a:r>
          </a:p>
          <a:p>
            <a:pPr eaLnBrk="1" hangingPunct="1"/>
            <a:r>
              <a:rPr lang="en-US" smtClean="0"/>
              <a:t>	If it is deliberate, it is handling.  </a:t>
            </a:r>
          </a:p>
          <a:p>
            <a:pPr eaLnBrk="1" hangingPunct="1"/>
            <a:r>
              <a:rPr lang="en-US" smtClean="0"/>
              <a:t>	If it is not deliberate, then it is not handling.  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If you are not certain</a:t>
            </a:r>
            <a:r>
              <a:rPr lang="en-US" smtClean="0"/>
              <a:t>, then you must consider the other criteria to help you make that decision.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25DB53-5204-4FB8-B7F6-CBB383CD37A2}" type="slidenum">
              <a:rPr lang="en-US" sz="1200"/>
              <a:pPr algn="r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39646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smtClean="0"/>
              <a:t>Additional criteria has been added for consideration by officials in determining if contact by the ball with the hand/arm is, in fact, a handling offense.  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There are now really just </a:t>
            </a:r>
            <a:r>
              <a:rPr lang="en-US" b="1" u="sng" smtClean="0">
                <a:solidFill>
                  <a:srgbClr val="FF3300"/>
                </a:solidFill>
              </a:rPr>
              <a:t>3 Criteria</a:t>
            </a:r>
            <a:r>
              <a:rPr lang="en-US" smtClean="0"/>
              <a:t> to assist officials:</a:t>
            </a:r>
          </a:p>
          <a:p>
            <a:pPr marL="685800" lvl="1" indent="-228600" eaLnBrk="1" hangingPunct="1">
              <a:buFontTx/>
              <a:buAutoNum type="arabicPeriod"/>
            </a:pPr>
            <a:r>
              <a:rPr lang="en-US" smtClean="0"/>
              <a:t>Deliberate</a:t>
            </a:r>
          </a:p>
          <a:p>
            <a:pPr marL="1143000" lvl="2" indent="-228600" eaLnBrk="1" hangingPunct="1">
              <a:buFont typeface="Calibri" pitchFamily="34" charset="0"/>
              <a:buAutoNum type="alphaLcPeriod"/>
            </a:pPr>
            <a:r>
              <a:rPr lang="en-US" smtClean="0"/>
              <a:t>  Hand/arm to ball </a:t>
            </a:r>
          </a:p>
          <a:p>
            <a:pPr marL="1143000" lvl="2" indent="-228600" eaLnBrk="1" hangingPunct="1">
              <a:buFont typeface="Calibri" pitchFamily="34" charset="0"/>
              <a:buAutoNum type="alphaLcPeriod"/>
            </a:pPr>
            <a:r>
              <a:rPr lang="en-US" smtClean="0"/>
              <a:t>  Reaction time / distance</a:t>
            </a:r>
          </a:p>
          <a:p>
            <a:pPr marL="685800" lvl="1" indent="-228600" eaLnBrk="1" hangingPunct="1">
              <a:buFontTx/>
              <a:buAutoNum type="arabicPeriod"/>
            </a:pPr>
            <a:r>
              <a:rPr lang="en-US" smtClean="0"/>
              <a:t>Making yourself bigger</a:t>
            </a:r>
          </a:p>
          <a:p>
            <a:pPr marL="685800" lvl="1" indent="-228600" eaLnBrk="1" hangingPunct="1"/>
            <a:r>
              <a:rPr lang="en-US" smtClean="0"/>
              <a:t>   a.   Player “benefits”</a:t>
            </a:r>
          </a:p>
          <a:p>
            <a:pPr marL="685800" lvl="1" indent="-228600" eaLnBrk="1" hangingPunct="1">
              <a:buFontTx/>
              <a:buAutoNum type="arabicPeriod"/>
            </a:pPr>
            <a:r>
              <a:rPr lang="en-US" smtClean="0"/>
              <a:t>Unnatural position</a:t>
            </a:r>
          </a:p>
          <a:p>
            <a:pPr marL="1143000" lvl="2" indent="-228600" eaLnBrk="1" hangingPunct="1"/>
            <a:r>
              <a:rPr lang="en-US" smtClean="0"/>
              <a:t>a.   Player “benefits”</a:t>
            </a:r>
          </a:p>
          <a:p>
            <a:pPr marL="685800" lvl="1" indent="-228600" eaLnBrk="1" hangingPunct="1">
              <a:buFontTx/>
              <a:buAutoNum type="arabicPeriod"/>
            </a:pPr>
            <a:endParaRPr lang="en-US" smtClean="0"/>
          </a:p>
          <a:p>
            <a:pPr marL="228600" indent="-228600" eaLnBrk="1" hangingPunct="1"/>
            <a:r>
              <a:rPr lang="en-US" smtClean="0"/>
              <a:t>The size of the criteria helps define the priority that each takes in the decision making process.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B1974-E15B-4CC9-8D52-E53D6F6D637C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26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en-US" b="1" smtClean="0"/>
              <a:t>Criteria 3:  </a:t>
            </a:r>
            <a:r>
              <a:rPr lang="en-US" b="1" u="sng" smtClean="0"/>
              <a:t>Unnatural Position</a:t>
            </a:r>
          </a:p>
          <a:p>
            <a:pPr marL="228600" indent="-228600" eaLnBrk="1" hangingPunct="1"/>
            <a:r>
              <a:rPr lang="en-US" b="1" smtClean="0"/>
              <a:t>Is the arm or hand in an “unnatural position?”</a:t>
            </a:r>
            <a:endParaRPr lang="en-US" smtClean="0"/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Is the arm or hand in a position that is </a:t>
            </a:r>
            <a:r>
              <a:rPr lang="en-US" u="sng" smtClean="0"/>
              <a:t>not normal</a:t>
            </a:r>
            <a:r>
              <a:rPr lang="en-US" smtClean="0"/>
              <a:t> or </a:t>
            </a:r>
            <a:r>
              <a:rPr lang="en-US" u="sng" smtClean="0"/>
              <a:t>natural</a:t>
            </a:r>
            <a:r>
              <a:rPr lang="en-US" smtClean="0"/>
              <a:t> for a player performing the task at hand? </a:t>
            </a:r>
          </a:p>
          <a:p>
            <a:pPr marL="228600" indent="-228600" eaLnBrk="1" hangingPunct="1"/>
            <a:r>
              <a:rPr lang="en-US" smtClean="0"/>
              <a:t>	…. Must take into account what is “normal” for one player may not be for another.</a:t>
            </a:r>
          </a:p>
          <a:p>
            <a:pPr marL="228600" indent="-228600" eaLnBrk="1" hangingPunct="1"/>
            <a:endParaRPr lang="en-US" smtClean="0"/>
          </a:p>
          <a:p>
            <a:pPr marL="228600" indent="-228600" eaLnBrk="1" hangingPunct="1"/>
            <a:r>
              <a:rPr lang="en-US" smtClean="0"/>
              <a:t>Must determine whether the arm/hand really needs to be in the position</a:t>
            </a:r>
          </a:p>
          <a:p>
            <a:pPr marL="228600" indent="-228600" eaLnBrk="1" hangingPunct="1"/>
            <a:r>
              <a:rPr lang="en-US" smtClean="0"/>
              <a:t>	….  or as extended out into the position that it may 	be.</a:t>
            </a:r>
          </a:p>
          <a:p>
            <a:pPr marL="228600" indent="-228600" eaLnBrk="1" hangingPunct="1"/>
            <a:endParaRPr 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56B28B-8509-40D9-A981-677CEFD84AEB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88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D748247-B5C1-4C53-856E-0A887952AEC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9E925F-BC9E-41DE-9ABE-54FCFF4F8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4281-926D-407D-921A-2888CC9D4182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9724-17A5-4AB5-8DB8-B0F3E790E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8934-96F4-473A-9E0B-2B4F2540788F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796A6-01B1-4EC1-9A65-378C6986A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EFB4-B7E9-41B6-9254-F065BB279DB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68C3-9C57-4FDF-A888-7F058874C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D077-E39F-45CC-B905-981138B752F4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0B9B-A2DC-44C2-BEDB-03C16F0AC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E89AAE-594D-48F5-8662-8CD5F7201D10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D686BC-86D9-42F2-9936-8F8C482B4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9AC6DE-2F52-4164-B75D-9C9E8DEEC7EC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EC9F3E-AC64-4119-99EF-C340FD71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8A33D-FB08-4A07-827F-A78E7ACEA417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9EF9B-1938-452D-A5B6-4DA20487E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D1D71-DBEE-40CA-91D9-0F1819228A25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F02B41-7E66-438C-B14A-56559C1C0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5CDE-D19A-4D55-9E24-401FE2980526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6E9C-72FB-493B-8A80-17235E06B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3EC5C0-0BCE-4DF7-93D5-5FFFC3BBEA3F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93947-6647-48F1-82CE-34A04F198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21DFB20-F537-4F24-87AA-24F85BEB4559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B98DA95-D933-408A-8EEA-4F64FAB4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167C45-DC28-46E1-BB19-6A2D1791D403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8240B2-2A9F-41D1-B1E4-17EBF323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6" r:id="rId3"/>
    <p:sldLayoutId id="2147483687" r:id="rId4"/>
    <p:sldLayoutId id="2147483688" r:id="rId5"/>
    <p:sldLayoutId id="2147483689" r:id="rId6"/>
    <p:sldLayoutId id="2147483681" r:id="rId7"/>
    <p:sldLayoutId id="2147483690" r:id="rId8"/>
    <p:sldLayoutId id="214748369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514600" y="2286000"/>
            <a:ext cx="6553200" cy="13716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en-US" dirty="0" smtClean="0">
                <a:latin typeface="Comic Sans MS" pitchFamily="66" charset="0"/>
              </a:rPr>
              <a:t>Handling the Ball</a:t>
            </a:r>
            <a:endParaRPr lang="en-US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4" descr="header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Ohio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South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2016</a:t>
            </a:r>
          </a:p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Referee Recertification Training </a:t>
            </a:r>
          </a:p>
          <a:p>
            <a:pPr algn="ctr" eaLnBrk="0" hangingPunct="0">
              <a:defRPr/>
            </a:pP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8" name="Picture 3" descr="SHIELD_BEVEL_Large_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2151450"/>
            <a:ext cx="1960562" cy="230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/>
              <a:t>Criteria 3… Unnatural Position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en-US" sz="1200" dirty="0" smtClean="0"/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Not every </a:t>
            </a:r>
            <a:r>
              <a:rPr lang="en-US" sz="3200" dirty="0"/>
              <a:t>player’s natural running motion </a:t>
            </a:r>
            <a:r>
              <a:rPr lang="en-US" sz="3200" dirty="0" smtClean="0"/>
              <a:t>is the same</a:t>
            </a:r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Understand … when running, what is “unnatural” for one player may not be “unnatural” for another player</a:t>
            </a:r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“Unnatural position” implies it was done deliberately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/>
              <a:t>Criteria 3… Unnatural Position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endParaRPr lang="en-US" sz="1200" dirty="0" smtClean="0"/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If the answer is “</a:t>
            </a:r>
            <a:r>
              <a:rPr lang="en-US" sz="3200" b="1" dirty="0" smtClean="0">
                <a:solidFill>
                  <a:srgbClr val="3333FF"/>
                </a:solidFill>
              </a:rPr>
              <a:t>Yes</a:t>
            </a:r>
            <a:r>
              <a:rPr lang="en-US" sz="3200" dirty="0" smtClean="0"/>
              <a:t>” to either question, then it is a Handling Foul</a:t>
            </a:r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If the answer is “</a:t>
            </a:r>
            <a:r>
              <a:rPr lang="en-US" sz="3200" b="1" dirty="0" smtClean="0">
                <a:solidFill>
                  <a:srgbClr val="3333FF"/>
                </a:solidFill>
              </a:rPr>
              <a:t>No</a:t>
            </a:r>
            <a:r>
              <a:rPr lang="en-US" sz="3200" dirty="0" smtClean="0"/>
              <a:t>” to both questions or you are not sure, then Criteria 4 should be considered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74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543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300" b="1" smtClean="0">
                <a:latin typeface="Arial" charset="0"/>
              </a:rPr>
              <a:t>	Did player </a:t>
            </a:r>
            <a:r>
              <a:rPr lang="en-US" sz="3200" b="1" smtClean="0">
                <a:latin typeface="Arial" charset="0"/>
              </a:rPr>
              <a:t>make himself bigger by </a:t>
            </a:r>
            <a:r>
              <a:rPr lang="en-US" sz="3200" b="1" u="sng" smtClean="0">
                <a:solidFill>
                  <a:srgbClr val="FF0000"/>
                </a:solidFill>
                <a:latin typeface="Arial" charset="0"/>
              </a:rPr>
              <a:t>“Deliberately”</a:t>
            </a:r>
            <a:r>
              <a:rPr lang="en-US" sz="3200" b="1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smtClean="0">
                <a:latin typeface="Arial" charset="0"/>
              </a:rPr>
              <a:t>putting hand/arm in a position to reduce opponents options?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57400" y="1828800"/>
            <a:ext cx="49530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Themselves BIGGER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 – </a:t>
            </a:r>
            <a:r>
              <a:rPr lang="en-US" sz="4800" b="1" dirty="0" smtClean="0">
                <a:solidFill>
                  <a:srgbClr val="3333FF"/>
                </a:solidFill>
              </a:rPr>
              <a:t>not sure</a:t>
            </a:r>
            <a:endParaRPr lang="en-US" sz="4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38200" y="1563469"/>
            <a:ext cx="7391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Themselves BIGGER</a:t>
            </a:r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 – </a:t>
            </a:r>
            <a:r>
              <a:rPr lang="en-US" sz="4800" b="1" dirty="0" smtClean="0">
                <a:solidFill>
                  <a:srgbClr val="3333FF"/>
                </a:solidFill>
              </a:rPr>
              <a:t>not sure</a:t>
            </a:r>
            <a:endParaRPr lang="en-US" sz="4800" b="1" dirty="0">
              <a:solidFill>
                <a:srgbClr val="3333FF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2362200"/>
            <a:ext cx="4071937" cy="40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200400"/>
            <a:ext cx="1905000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YES?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3200400"/>
            <a:ext cx="15240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/>
              <a:t>Criteria 4… Bigger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endParaRPr lang="en-US" sz="1200" dirty="0" smtClean="0"/>
          </a:p>
          <a:p>
            <a:pPr marL="1143000" lvl="2" eaLnBrk="1" hangingPunct="1">
              <a:lnSpc>
                <a:spcPct val="90000"/>
              </a:lnSpc>
            </a:pPr>
            <a:r>
              <a:rPr lang="en-US" sz="2800" dirty="0"/>
              <a:t>Did the player use hand/arm to occupy more space by extending </a:t>
            </a:r>
            <a:r>
              <a:rPr lang="en-US" sz="2800" dirty="0" smtClean="0"/>
              <a:t>reach?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sz="800" dirty="0"/>
          </a:p>
          <a:p>
            <a:pPr marL="1143000" lvl="2" eaLnBrk="1" hangingPunct="1">
              <a:lnSpc>
                <a:spcPct val="90000"/>
              </a:lnSpc>
            </a:pPr>
            <a:r>
              <a:rPr lang="en-US" sz="2800" dirty="0" smtClean="0"/>
              <a:t>Did the player use </a:t>
            </a:r>
            <a:r>
              <a:rPr lang="en-US" sz="2800" dirty="0"/>
              <a:t>arm as a </a:t>
            </a:r>
            <a:r>
              <a:rPr lang="en-US" sz="2800" dirty="0" smtClean="0"/>
              <a:t>barrier?</a:t>
            </a:r>
            <a:endParaRPr lang="en-US" sz="2800" dirty="0"/>
          </a:p>
          <a:p>
            <a:pPr marL="1143000" lvl="2" eaLnBrk="1" hangingPunct="1">
              <a:lnSpc>
                <a:spcPct val="90000"/>
              </a:lnSpc>
            </a:pPr>
            <a:endParaRPr lang="en-US" sz="1000" dirty="0"/>
          </a:p>
          <a:p>
            <a:pPr marL="1143000" lvl="2" eaLnBrk="1" hangingPunct="1">
              <a:lnSpc>
                <a:spcPct val="90000"/>
              </a:lnSpc>
            </a:pPr>
            <a:r>
              <a:rPr lang="en-US" sz="2800" dirty="0" smtClean="0"/>
              <a:t>Did the player take </a:t>
            </a:r>
            <a:r>
              <a:rPr lang="en-US" sz="2800" dirty="0"/>
              <a:t>away space or passing lane from </a:t>
            </a:r>
            <a:r>
              <a:rPr lang="en-US" sz="2800" dirty="0" smtClean="0"/>
              <a:t>an opponent?</a:t>
            </a:r>
            <a:endParaRPr lang="en-US" sz="2800" dirty="0"/>
          </a:p>
          <a:p>
            <a:pPr marL="1143000" lvl="2" eaLnBrk="1" hangingPunct="1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06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0"/>
            <a:ext cx="87630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/>
              <a:t>Criteria 4… Bigger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endParaRPr lang="en-US" sz="1200" dirty="0" smtClean="0"/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If the answer is “</a:t>
            </a:r>
            <a:r>
              <a:rPr lang="en-US" sz="3200" b="1" dirty="0" smtClean="0">
                <a:solidFill>
                  <a:srgbClr val="3333FF"/>
                </a:solidFill>
              </a:rPr>
              <a:t>Yes</a:t>
            </a:r>
            <a:r>
              <a:rPr lang="en-US" sz="3200" dirty="0" smtClean="0"/>
              <a:t>” to any of the questions, then a Handling Foul has been committed</a:t>
            </a:r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914400" lvl="1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If the answer is “</a:t>
            </a:r>
            <a:r>
              <a:rPr lang="en-US" sz="3200" b="1" dirty="0" smtClean="0">
                <a:solidFill>
                  <a:srgbClr val="3333FF"/>
                </a:solidFill>
              </a:rPr>
              <a:t>No</a:t>
            </a:r>
            <a:r>
              <a:rPr lang="en-US" sz="3200" dirty="0" smtClean="0"/>
              <a:t>” to all of the questions or you are not sure, then Criteria 5 could be considered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82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/>
              <a:t>Criteria 5… Benefit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4073" y="1828800"/>
            <a:ext cx="777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3200" dirty="0">
                <a:latin typeface="+mj-lt"/>
              </a:rPr>
              <a:t>Did the player “benefit” by putting their hand/arm in an unnatural position?</a:t>
            </a:r>
          </a:p>
          <a:p>
            <a:pPr eaLnBrk="1" hangingPunct="1"/>
            <a:endParaRPr lang="en-US" sz="1200" dirty="0">
              <a:latin typeface="+mj-lt"/>
            </a:endParaRPr>
          </a:p>
          <a:p>
            <a:pPr eaLnBrk="1" hangingPunct="1"/>
            <a:r>
              <a:rPr lang="en-US" sz="3200" dirty="0">
                <a:latin typeface="+mj-lt"/>
              </a:rPr>
              <a:t>Did the player “benefit” by making themselves bigger?</a:t>
            </a:r>
          </a:p>
          <a:p>
            <a:pPr eaLnBrk="1" hangingPunct="1"/>
            <a:endParaRPr lang="en-US" sz="1200" dirty="0">
              <a:latin typeface="+mj-lt"/>
            </a:endParaRPr>
          </a:p>
          <a:p>
            <a:pPr eaLnBrk="1" hangingPunct="1"/>
            <a:r>
              <a:rPr lang="en-US" sz="3200" dirty="0">
                <a:latin typeface="+mj-lt"/>
              </a:rPr>
              <a:t>Did the hand/arm deny an opponent’s </a:t>
            </a:r>
            <a:r>
              <a:rPr lang="en-US" sz="3200" dirty="0" smtClean="0">
                <a:latin typeface="+mj-lt"/>
              </a:rPr>
              <a:t>opportunity and thus a “benefit” was gained?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9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352800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US" sz="2400" dirty="0" smtClean="0"/>
              <a:t>“</a:t>
            </a:r>
            <a:r>
              <a:rPr lang="en-US" sz="2400" b="1" dirty="0" smtClean="0"/>
              <a:t>Gaining a Benefit</a:t>
            </a:r>
            <a:r>
              <a:rPr lang="en-US" sz="2400" dirty="0" smtClean="0"/>
              <a:t>” can only be used in conjunction with Criteria 4 (Unnatural Position) and Criteria 5 (Bigger) </a:t>
            </a:r>
          </a:p>
          <a:p>
            <a:pPr eaLnBrk="1" hangingPunct="1"/>
            <a:endParaRPr lang="en-US" sz="1000" dirty="0"/>
          </a:p>
          <a:p>
            <a:pPr marL="109537" indent="0" eaLnBrk="1" hangingPunct="1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2400" dirty="0" smtClean="0"/>
              <a:t>If after considering Criteria 1 and 2, it is determined that a deliberate act has </a:t>
            </a:r>
            <a:r>
              <a:rPr lang="en-US" sz="2400" b="1" dirty="0" smtClean="0"/>
              <a:t>NOT</a:t>
            </a:r>
            <a:r>
              <a:rPr lang="en-US" sz="2400" dirty="0" smtClean="0"/>
              <a:t> occurred then a handling foul has </a:t>
            </a:r>
            <a:r>
              <a:rPr lang="en-US" sz="2400" b="1" dirty="0" smtClean="0"/>
              <a:t>NO</a:t>
            </a:r>
            <a:r>
              <a:rPr lang="en-US" sz="2400" dirty="0" smtClean="0"/>
              <a:t>T been committed … therefore, any subsequent benefit cannot be considered.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63604"/>
            <a:ext cx="8229600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 – </a:t>
            </a:r>
            <a:r>
              <a:rPr lang="en-US" sz="4800" b="1" dirty="0" smtClean="0">
                <a:solidFill>
                  <a:srgbClr val="3333FF"/>
                </a:solidFill>
              </a:rPr>
              <a:t>not sure</a:t>
            </a:r>
            <a:endParaRPr lang="en-US" sz="4800" b="1" dirty="0">
              <a:solidFill>
                <a:srgbClr val="3333FF"/>
              </a:solidFill>
            </a:endParaRPr>
          </a:p>
        </p:txBody>
      </p:sp>
      <p:sp>
        <p:nvSpPr>
          <p:cNvPr id="8" name="Content Placeholder 2"/>
          <p:cNvSpPr>
            <a:spLocks/>
          </p:cNvSpPr>
          <p:nvPr/>
        </p:nvSpPr>
        <p:spPr bwMode="auto">
          <a:xfrm>
            <a:off x="2819400" y="1676400"/>
            <a:ext cx="3505200" cy="99677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US" sz="8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</a:t>
            </a:r>
            <a:r>
              <a:rPr lang="en-US" sz="28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BENEFIT?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" y="152400"/>
            <a:ext cx="9138225" cy="67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3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572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55847"/>
            <a:ext cx="6858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Comic Sans MS" panose="030F0702030302020204" pitchFamily="66" charset="0"/>
              </a:rPr>
              <a:t>Brain Teaser #4</a:t>
            </a:r>
            <a:endParaRPr lang="en-US" sz="4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Handling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8513" y="1143000"/>
          <a:ext cx="5018087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Visio" r:id="rId4" imgW="2755819" imgH="2803276" progId="">
                  <p:embed/>
                </p:oleObj>
              </mc:Choice>
              <mc:Fallback>
                <p:oleObj name="Visio" r:id="rId4" imgW="2755819" imgH="28032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143000"/>
                        <a:ext cx="5018087" cy="510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Rectangle 6"/>
          <p:cNvSpPr>
            <a:spLocks noChangeArrowheads="1"/>
          </p:cNvSpPr>
          <p:nvPr/>
        </p:nvSpPr>
        <p:spPr bwMode="auto">
          <a:xfrm>
            <a:off x="990600" y="3048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HANDLING  -  PRIMARY 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1328738" cy="541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2310949" y="1905001"/>
            <a:ext cx="554039" cy="6542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700159" y="5572992"/>
            <a:ext cx="2667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6859" y="5562600"/>
            <a:ext cx="138220" cy="5334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125644" y="1143000"/>
            <a:ext cx="649432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29000" y="1288096"/>
            <a:ext cx="5410200" cy="464742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HANDLING FOUL !!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Jumping up by itself is the act of deliberately moving his hands and arms to the ball, no matter where or how they are positioned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is aware of the impeding contact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If not sure … arms and hands are definitely placed so as to make himself “bigger” (Criteria 4)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6019800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07440" y="2514600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43200" y="1600200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9690" y="5982978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61322" y="24868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783584" y="15703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1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4467"/>
            <a:ext cx="1527439" cy="574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981200" y="5562600"/>
            <a:ext cx="533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4600" y="5334000"/>
            <a:ext cx="169718" cy="7620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2627168" y="2286000"/>
            <a:ext cx="464912" cy="464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49608" y="803566"/>
            <a:ext cx="874592" cy="304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1425238"/>
            <a:ext cx="5410200" cy="427809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HANDLING FOUL !!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Jumping up by itself is the act of deliberately moving his hands and arms to the ball</a:t>
            </a:r>
            <a:r>
              <a:rPr lang="en-US" sz="2400" dirty="0">
                <a:latin typeface="Comic Sans MS" panose="030F0702030302020204" pitchFamily="66" charset="0"/>
              </a:rPr>
              <a:t>, no matter where or how they are positioned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is aware of the impeding contact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If not sure … is arm placed so as to make himself “bigger”? (Criteria 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3035" y="6066103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895600" y="2750126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12240" y="914400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38400" y="6096001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32130" y="2727158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60730" y="879765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5930" y="14478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821295" y="1475510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286000" y="1447800"/>
            <a:ext cx="535295" cy="1846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0999"/>
            <a:ext cx="1909898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87113" y="5334000"/>
            <a:ext cx="339436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990600" y="1371601"/>
            <a:ext cx="775856" cy="304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1" idx="2"/>
          </p:cNvCxnSpPr>
          <p:nvPr/>
        </p:nvCxnSpPr>
        <p:spPr>
          <a:xfrm flipH="1">
            <a:off x="2326549" y="791898"/>
            <a:ext cx="1104346" cy="4273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1035" y="58674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676400" y="58972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990600"/>
            <a:ext cx="5410200" cy="501675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HANDLING FOUL??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is not jumping up, since one foot is still on the ground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is aware of the impeding contact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has made himself “bigger” by raising his leg and knee, but that is not illegal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Is his hand and arm in protective position? (Criteria 2) or an attempt to make himself “bigger”? (Criteria 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5530" y="6096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3430895" y="6394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4235" y="15240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09600" y="15538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2330" y="40386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87695" y="40684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66800" y="3886202"/>
            <a:ext cx="387928" cy="304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0" y="6091535"/>
            <a:ext cx="28194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YOUR DECISION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2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4841"/>
            <a:ext cx="1728788" cy="58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71800" y="893620"/>
            <a:ext cx="838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019734" y="5562600"/>
            <a:ext cx="533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53134" y="5486401"/>
            <a:ext cx="339436" cy="609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33400"/>
            <a:ext cx="1143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1371600"/>
            <a:ext cx="5410200" cy="280076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HANDLING FOUL !!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Jumping up by itself is the act of deliberately moving his hands and arms to the ball (Criteria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He is aware of the impeding contact (Criteria 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3035" y="6066103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2438400" y="6096001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8820" y="6858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3784185" y="7156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2835" y="838200"/>
            <a:ext cx="4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838200" y="868098"/>
            <a:ext cx="392960" cy="304799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33800" y="4343400"/>
            <a:ext cx="5029200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Players cannot “protect” and “attack” simultaneously … If a player jumps up, then he can no longer be considered to be in a “protective mode”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85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543800" cy="1077218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Handling the Ball 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“Criteria to Evaluate </a:t>
            </a:r>
            <a:r>
              <a:rPr lang="en-US" sz="3200" b="1" dirty="0" smtClean="0">
                <a:solidFill>
                  <a:srgbClr val="3333FF"/>
                </a:solidFill>
              </a:rPr>
              <a:t>DELIBERATE</a:t>
            </a:r>
            <a:r>
              <a:rPr lang="en-US" sz="3200" dirty="0" smtClean="0">
                <a:solidFill>
                  <a:srgbClr val="FF0000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3107" name="Rectangle 3"/>
          <p:cNvSpPr>
            <a:spLocks noChangeArrowheads="1"/>
          </p:cNvSpPr>
          <p:nvPr/>
        </p:nvSpPr>
        <p:spPr bwMode="auto">
          <a:xfrm>
            <a:off x="1524000" y="2514600"/>
            <a:ext cx="7162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tabLst>
                <a:tab pos="228600" algn="l"/>
              </a:tabLst>
            </a:pPr>
            <a:r>
              <a:rPr lang="en-US" sz="2800" b="1" dirty="0">
                <a:solidFill>
                  <a:srgbClr val="3333FF"/>
                </a:solidFill>
              </a:rPr>
              <a:t>2</a:t>
            </a:r>
            <a:r>
              <a:rPr lang="en-US" sz="2800" b="1" dirty="0" smtClean="0">
                <a:solidFill>
                  <a:srgbClr val="3333FF"/>
                </a:solidFill>
              </a:rPr>
              <a:t>.</a:t>
            </a:r>
            <a:r>
              <a:rPr lang="en-US" sz="2800" b="1" dirty="0" smtClean="0"/>
              <a:t>  </a:t>
            </a:r>
            <a:r>
              <a:rPr lang="en-US" sz="2800" b="1" dirty="0" smtClean="0">
                <a:solidFill>
                  <a:srgbClr val="3333FF"/>
                </a:solidFill>
              </a:rPr>
              <a:t>Reaction time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524000" y="4379893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65138" indent="-465138">
              <a:tabLst>
                <a:tab pos="465138" algn="l"/>
              </a:tabLst>
            </a:pPr>
            <a:r>
              <a:rPr lang="en-US" sz="2800" b="1" dirty="0" smtClean="0"/>
              <a:t>4.  Did the player deliberately make  themselves  “bigger”</a:t>
            </a:r>
            <a:endParaRPr lang="en-US" sz="2800" b="1" dirty="0"/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1524000" y="3342989"/>
            <a:ext cx="632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>
              <a:buAutoNum type="arabicPeriod" startAt="3"/>
              <a:tabLst>
                <a:tab pos="228600" algn="l"/>
              </a:tabLst>
            </a:pPr>
            <a:r>
              <a:rPr lang="en-US" sz="2800" b="1" dirty="0" smtClean="0"/>
              <a:t>Is the player’s arm or hand in an </a:t>
            </a:r>
          </a:p>
          <a:p>
            <a:pPr>
              <a:tabLst>
                <a:tab pos="228600" algn="l"/>
              </a:tabLst>
            </a:pPr>
            <a:r>
              <a:rPr lang="en-US" sz="2800" b="1" dirty="0"/>
              <a:t>	</a:t>
            </a:r>
            <a:r>
              <a:rPr lang="en-US" sz="2800" b="1" dirty="0" smtClean="0"/>
              <a:t>  “unnatural position</a:t>
            </a:r>
            <a:r>
              <a:rPr lang="en-US" sz="2800" b="1" dirty="0"/>
              <a:t>?”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1524000" y="5248025"/>
            <a:ext cx="71628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tabLst>
                <a:tab pos="228600" algn="l"/>
              </a:tabLst>
            </a:pPr>
            <a:r>
              <a:rPr lang="en-US" sz="2800" b="1" dirty="0"/>
              <a:t>5</a:t>
            </a:r>
            <a:r>
              <a:rPr lang="en-US" sz="2800" b="1" dirty="0" smtClean="0"/>
              <a:t>.  </a:t>
            </a:r>
            <a:r>
              <a:rPr lang="en-US" sz="2800" b="1" dirty="0"/>
              <a:t>Did the player “benefit</a:t>
            </a:r>
            <a:r>
              <a:rPr lang="en-US" sz="2800" b="1" dirty="0" smtClean="0"/>
              <a:t>”?</a:t>
            </a:r>
            <a:endParaRPr lang="en-US" sz="2800" b="1" dirty="0"/>
          </a:p>
        </p:txBody>
      </p:sp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1524000" y="1905000"/>
            <a:ext cx="7162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  <a:tabLst>
                <a:tab pos="228600" algn="l"/>
              </a:tabLst>
            </a:pPr>
            <a:r>
              <a:rPr lang="en-US" sz="2800" b="1" dirty="0" smtClean="0">
                <a:solidFill>
                  <a:srgbClr val="3333FF"/>
                </a:solidFill>
              </a:rPr>
              <a:t>1.  </a:t>
            </a:r>
            <a:r>
              <a:rPr lang="en-US" sz="2800" b="1" dirty="0">
                <a:solidFill>
                  <a:srgbClr val="3333FF"/>
                </a:solidFill>
              </a:rPr>
              <a:t>Hand / arm to 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6106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Criteria 1… Hand/Arm to Ball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en-US" sz="1200" b="1" u="sng" dirty="0" smtClean="0"/>
          </a:p>
          <a:p>
            <a:pPr marL="1028700" lvl="1" indent="-57150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Did the hand or arm “play” or “move to” the ball?   -- </a:t>
            </a:r>
            <a:r>
              <a:rPr lang="en-US" sz="3200" b="1" dirty="0" smtClean="0">
                <a:solidFill>
                  <a:srgbClr val="0070C0"/>
                </a:solidFill>
              </a:rPr>
              <a:t>Yes? or No?</a:t>
            </a:r>
          </a:p>
          <a:p>
            <a:pPr marL="1028700" lvl="1" indent="-57150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/>
              <a:t>Did the player’s action initiate the contact</a:t>
            </a:r>
            <a:r>
              <a:rPr lang="en-US" sz="3200" dirty="0" smtClean="0"/>
              <a:t>? -- </a:t>
            </a:r>
            <a:r>
              <a:rPr lang="en-US" sz="3200" b="1" dirty="0" smtClean="0">
                <a:solidFill>
                  <a:srgbClr val="0070C0"/>
                </a:solidFill>
              </a:rPr>
              <a:t>Yes? or No?</a:t>
            </a:r>
          </a:p>
          <a:p>
            <a:pPr marL="1028700" lvl="1" indent="-571500" eaLnBrk="1" hangingPunct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200" dirty="0" smtClean="0"/>
              <a:t>Was the player aware of the impending contact? -- </a:t>
            </a:r>
            <a:r>
              <a:rPr lang="en-US" sz="3200" b="1" dirty="0" smtClean="0">
                <a:solidFill>
                  <a:srgbClr val="0070C0"/>
                </a:solidFill>
              </a:rPr>
              <a:t>Yes? or No?</a:t>
            </a:r>
            <a:endParaRPr lang="en-US" sz="3200" b="1" dirty="0">
              <a:solidFill>
                <a:srgbClr val="0070C0"/>
              </a:solidFill>
            </a:endParaRPr>
          </a:p>
          <a:p>
            <a:pPr marL="109537" indent="0" eaLnBrk="1" hangingPunct="1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01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en-US" sz="2800" dirty="0" smtClean="0"/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Criteria 2 … Timing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“contact” between the hand/arm and the ball </a:t>
            </a:r>
            <a:r>
              <a:rPr lang="en-US" sz="2800" b="1" u="sng" dirty="0" smtClean="0">
                <a:solidFill>
                  <a:srgbClr val="FF0000"/>
                </a:solidFill>
              </a:rPr>
              <a:t>was not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due to a reflexive or protection action?  </a:t>
            </a:r>
            <a:r>
              <a:rPr lang="en-US" sz="2800" b="1" dirty="0" smtClean="0">
                <a:latin typeface="+mj-lt"/>
                <a:cs typeface="Arial" panose="020B0604020202020204" pitchFamily="34" charset="0"/>
              </a:rPr>
              <a:t>--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Yes? or No?</a:t>
            </a:r>
          </a:p>
          <a:p>
            <a:pPr marL="236538" indent="-236538">
              <a:lnSpc>
                <a:spcPct val="110000"/>
              </a:lnSpc>
              <a:buFontTx/>
              <a:buChar char="•"/>
            </a:pPr>
            <a:endParaRPr lang="en-US" sz="1200" b="1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Distance </a:t>
            </a:r>
            <a:r>
              <a:rPr lang="en-US" sz="2400" b="1" dirty="0"/>
              <a:t>Plays a Factor</a:t>
            </a:r>
          </a:p>
          <a:p>
            <a:pPr marL="236538" indent="-236538">
              <a:lnSpc>
                <a:spcPct val="110000"/>
              </a:lnSpc>
              <a:buFontTx/>
              <a:buChar char="•"/>
            </a:pPr>
            <a:endParaRPr lang="en-US" sz="1200" b="1" dirty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2400" b="1" dirty="0"/>
              <a:t>The less time a player has to </a:t>
            </a:r>
            <a:r>
              <a:rPr lang="en-US" sz="2400" b="1" dirty="0" smtClean="0"/>
              <a:t>react </a:t>
            </a:r>
            <a:r>
              <a:rPr lang="en-US" sz="2400" b="1" dirty="0" smtClean="0">
                <a:solidFill>
                  <a:srgbClr val="3333FF"/>
                </a:solidFill>
              </a:rPr>
              <a:t>(regardless of age or skill level)</a:t>
            </a:r>
            <a:r>
              <a:rPr lang="en-US" sz="2400" b="1" dirty="0" smtClean="0"/>
              <a:t>, </a:t>
            </a:r>
            <a:r>
              <a:rPr lang="en-US" sz="2400" b="1" dirty="0"/>
              <a:t>the less likely there has been a deliberate act of playing the ball, i.e. no handling offense. 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</a:pPr>
            <a:endParaRPr lang="en-US" sz="3600" b="1" dirty="0" smtClean="0"/>
          </a:p>
          <a:p>
            <a:pPr marL="109537" indent="0" eaLnBrk="1" hangingPunct="1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8750"/>
            <a:ext cx="8610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2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763000" cy="4343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3600" b="1" u="sng" dirty="0" smtClean="0">
                <a:solidFill>
                  <a:srgbClr val="0070C0"/>
                </a:solidFill>
              </a:rPr>
              <a:t>Criteria 1and 2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201612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1000" b="1" dirty="0" smtClean="0"/>
          </a:p>
          <a:p>
            <a:pPr marL="201612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If you are </a:t>
            </a:r>
            <a:r>
              <a:rPr lang="en-US" sz="3200" b="1" u="sng" dirty="0" smtClean="0"/>
              <a:t>sure</a:t>
            </a:r>
            <a:r>
              <a:rPr lang="en-US" sz="3200" b="1" dirty="0" smtClean="0"/>
              <a:t> that the answer to </a:t>
            </a:r>
            <a:r>
              <a:rPr lang="en-US" sz="3200" b="1" u="sng" dirty="0" smtClean="0">
                <a:solidFill>
                  <a:srgbClr val="FF0000"/>
                </a:solidFill>
              </a:rPr>
              <a:t>any</a:t>
            </a:r>
            <a:r>
              <a:rPr lang="en-US" sz="3200" b="1" dirty="0" smtClean="0"/>
              <a:t> of the previous questions is “</a:t>
            </a:r>
            <a:r>
              <a:rPr lang="en-US" sz="3200" b="1" dirty="0" smtClean="0">
                <a:solidFill>
                  <a:srgbClr val="0070C0"/>
                </a:solidFill>
              </a:rPr>
              <a:t>Yes</a:t>
            </a:r>
            <a:r>
              <a:rPr lang="en-US" sz="3200" b="1" dirty="0" smtClean="0"/>
              <a:t>” – then it was “Deliberate” =&gt; it is a “Handling Foul”</a:t>
            </a:r>
          </a:p>
          <a:p>
            <a:pPr marL="201612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1000" b="1" dirty="0" smtClean="0"/>
          </a:p>
          <a:p>
            <a:pPr marL="201612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/>
              <a:t>If you are </a:t>
            </a:r>
            <a:r>
              <a:rPr lang="en-US" sz="3200" b="1" u="sng" dirty="0" smtClean="0"/>
              <a:t>sure</a:t>
            </a:r>
            <a:r>
              <a:rPr lang="en-US" sz="3200" b="1" dirty="0" smtClean="0"/>
              <a:t> the answer to </a:t>
            </a:r>
            <a:r>
              <a:rPr lang="en-US" sz="3200" b="1" u="sng" dirty="0" smtClean="0">
                <a:solidFill>
                  <a:srgbClr val="FF0000"/>
                </a:solidFill>
              </a:rPr>
              <a:t>all</a:t>
            </a:r>
            <a:r>
              <a:rPr lang="en-US" sz="3200" b="1" dirty="0" smtClean="0"/>
              <a:t> the previous questions  is “</a:t>
            </a:r>
            <a:r>
              <a:rPr lang="en-US" sz="3200" b="1" dirty="0" smtClean="0">
                <a:solidFill>
                  <a:srgbClr val="0070C0"/>
                </a:solidFill>
              </a:rPr>
              <a:t>No</a:t>
            </a:r>
            <a:r>
              <a:rPr lang="en-US" sz="3200" b="1" dirty="0" smtClean="0"/>
              <a:t>” – then it was “Not Deliberate” =&gt; “No Foul”</a:t>
            </a:r>
            <a:endParaRPr lang="en-US" sz="32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8750"/>
            <a:ext cx="8610600" cy="11430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1"/>
                </a:solidFill>
                <a:effectLst/>
              </a:rPr>
              <a:t>Identifying “Deliberate” – look at….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1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/>
          </p:cNvSpPr>
          <p:nvPr/>
        </p:nvSpPr>
        <p:spPr bwMode="auto">
          <a:xfrm>
            <a:off x="457200" y="2590800"/>
            <a:ext cx="8534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300" b="1">
                <a:latin typeface="Lucida Sans Unicode" pitchFamily="34" charset="0"/>
              </a:rPr>
              <a:t>First question … Was It Deliberate ?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1000" b="1">
              <a:latin typeface="Lucida Sans Unicode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300" b="1">
                <a:latin typeface="Lucida Sans Unicode" pitchFamily="34" charset="0"/>
              </a:rPr>
              <a:t>If  YES ….  </a:t>
            </a:r>
            <a:r>
              <a:rPr lang="en-US" sz="3300" b="1">
                <a:solidFill>
                  <a:srgbClr val="33CC33"/>
                </a:solidFill>
              </a:rPr>
              <a:t>then Handling!</a:t>
            </a:r>
            <a:endParaRPr lang="en-US" sz="1000" b="1">
              <a:solidFill>
                <a:srgbClr val="33CC33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1000" b="1">
              <a:solidFill>
                <a:srgbClr val="33CC33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3300" b="1">
                <a:latin typeface="Lucida Sans Unicode" pitchFamily="34" charset="0"/>
              </a:rPr>
              <a:t>If  NO ….  </a:t>
            </a:r>
            <a:r>
              <a:rPr lang="en-US" sz="3300" b="1">
                <a:solidFill>
                  <a:schemeClr val="accent2"/>
                </a:solidFill>
              </a:rPr>
              <a:t>then NOT Handling!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1000" b="1">
              <a:solidFill>
                <a:schemeClr val="accent2"/>
              </a:solidFill>
            </a:endParaRP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 sz="4800" b="1">
                <a:latin typeface="Lucida Sans Unicode" pitchFamily="34" charset="0"/>
              </a:rPr>
              <a:t>If not sure</a:t>
            </a:r>
            <a:r>
              <a:rPr lang="en-US" sz="3300" b="1">
                <a:latin typeface="Lucida Sans Unicode" pitchFamily="34" charset="0"/>
              </a:rPr>
              <a:t> …. go to next question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USSF Handling </a:t>
            </a:r>
            <a:r>
              <a:rPr lang="en-US" sz="4400" b="1" dirty="0" smtClean="0"/>
              <a:t>Guidance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4503" y="1295400"/>
            <a:ext cx="7010399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</a:t>
            </a:r>
            <a:endParaRPr lang="en-US" sz="6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38399" y="3932670"/>
            <a:ext cx="4267201" cy="86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Themselves BIGGER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524001" y="2566116"/>
            <a:ext cx="6172200" cy="1200329"/>
          </a:xfrm>
          <a:prstGeom prst="rect">
            <a:avLst/>
          </a:prstGeom>
          <a:solidFill>
            <a:srgbClr val="3333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UNNATURAL MOTION/POSITION?</a:t>
            </a:r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 flipH="1">
            <a:off x="7219948" y="1371600"/>
            <a:ext cx="1466852" cy="41910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>
            <a:off x="381000" y="1295400"/>
            <a:ext cx="1447006" cy="41910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2819400" y="5029200"/>
            <a:ext cx="3352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US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A BENEFIT?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USSF Handling </a:t>
            </a:r>
            <a:r>
              <a:rPr lang="en-US" sz="4400" b="1" dirty="0" smtClean="0"/>
              <a:t>Guidance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4503" y="1295400"/>
            <a:ext cx="7010399" cy="1107996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</a:t>
            </a:r>
            <a:endParaRPr lang="en-US" sz="6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8229600" cy="2819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Is the player’s hand/arm in an unnatural position? –- </a:t>
            </a:r>
            <a:r>
              <a:rPr lang="en-US" sz="3200" b="1" dirty="0" smtClean="0">
                <a:solidFill>
                  <a:srgbClr val="3333FF"/>
                </a:solidFill>
              </a:rPr>
              <a:t>Yes? or No?</a:t>
            </a:r>
          </a:p>
          <a:p>
            <a:pPr eaLnBrk="1" hangingPunct="1"/>
            <a:endParaRPr lang="en-US" sz="1200" b="1" dirty="0" smtClean="0">
              <a:solidFill>
                <a:srgbClr val="3333FF"/>
              </a:solidFill>
            </a:endParaRPr>
          </a:p>
          <a:p>
            <a:pPr eaLnBrk="1" hangingPunct="1"/>
            <a:r>
              <a:rPr lang="en-US" sz="3200" dirty="0" smtClean="0"/>
              <a:t>Is player’s hand/arm in a position not normal or natural for the task at hand? –- </a:t>
            </a:r>
            <a:r>
              <a:rPr lang="en-US" sz="3200" b="1" dirty="0" smtClean="0">
                <a:solidFill>
                  <a:srgbClr val="3333FF"/>
                </a:solidFill>
              </a:rPr>
              <a:t>Yes? or No?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1" y="1600200"/>
            <a:ext cx="6172200" cy="1200329"/>
          </a:xfrm>
          <a:prstGeom prst="rect">
            <a:avLst/>
          </a:prstGeom>
          <a:solidFill>
            <a:srgbClr val="3333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UNNATURAL MOTION/POSITION?</a:t>
            </a:r>
          </a:p>
        </p:txBody>
      </p:sp>
      <p:sp>
        <p:nvSpPr>
          <p:cNvPr id="6" name="Title 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3333FF"/>
                </a:solidFill>
              </a:rPr>
              <a:t>Deliberate? – </a:t>
            </a:r>
            <a:r>
              <a:rPr lang="en-US" sz="4800" b="1" dirty="0" smtClean="0">
                <a:solidFill>
                  <a:srgbClr val="3333FF"/>
                </a:solidFill>
              </a:rPr>
              <a:t>not sure</a:t>
            </a:r>
            <a:endParaRPr lang="en-US" sz="4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2932</TotalTime>
  <Words>2366</Words>
  <Application>Microsoft Office PowerPoint</Application>
  <PresentationFormat>On-screen Show (4:3)</PresentationFormat>
  <Paragraphs>271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Comic Sans MS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Visio</vt:lpstr>
      <vt:lpstr>Handling the Ball</vt:lpstr>
      <vt:lpstr>PowerPoint Presentation</vt:lpstr>
      <vt:lpstr>PowerPoint Presentation</vt:lpstr>
      <vt:lpstr>Identifying “Deliberate” – look at….</vt:lpstr>
      <vt:lpstr>Identifying “Deliberate” – look at….</vt:lpstr>
      <vt:lpstr>PowerPoint Presentation</vt:lpstr>
      <vt:lpstr>PowerPoint Presentation</vt:lpstr>
      <vt:lpstr>PowerPoint Presentation</vt:lpstr>
      <vt:lpstr>Deliberate? – not sure</vt:lpstr>
      <vt:lpstr>Identifying “Deliberate” – look at….</vt:lpstr>
      <vt:lpstr>Identifying “Deliberate” – look at….</vt:lpstr>
      <vt:lpstr>Deliberate? – not sure</vt:lpstr>
      <vt:lpstr>Deliberate? – not sure</vt:lpstr>
      <vt:lpstr>Identifying “Deliberate” – look at….</vt:lpstr>
      <vt:lpstr>Identifying “Deliberate” – look at….</vt:lpstr>
      <vt:lpstr>Identifying “Deliberate” – look at….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</dc:title>
  <dc:creator>Charlie Keaney</dc:creator>
  <cp:lastModifiedBy>BJ Jabbari</cp:lastModifiedBy>
  <cp:revision>105</cp:revision>
  <dcterms:created xsi:type="dcterms:W3CDTF">2009-06-02T17:48:32Z</dcterms:created>
  <dcterms:modified xsi:type="dcterms:W3CDTF">2015-11-02T16:57:50Z</dcterms:modified>
</cp:coreProperties>
</file>