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5"/>
  </p:notesMasterIdLst>
  <p:handoutMasterIdLst>
    <p:handoutMasterId r:id="rId26"/>
  </p:handoutMasterIdLst>
  <p:sldIdLst>
    <p:sldId id="375" r:id="rId3"/>
    <p:sldId id="268" r:id="rId4"/>
    <p:sldId id="377" r:id="rId5"/>
    <p:sldId id="303" r:id="rId6"/>
    <p:sldId id="367" r:id="rId7"/>
    <p:sldId id="386" r:id="rId8"/>
    <p:sldId id="385" r:id="rId9"/>
    <p:sldId id="378" r:id="rId10"/>
    <p:sldId id="379" r:id="rId11"/>
    <p:sldId id="270" r:id="rId12"/>
    <p:sldId id="380" r:id="rId13"/>
    <p:sldId id="271" r:id="rId14"/>
    <p:sldId id="382" r:id="rId15"/>
    <p:sldId id="272" r:id="rId16"/>
    <p:sldId id="304" r:id="rId17"/>
    <p:sldId id="305" r:id="rId18"/>
    <p:sldId id="366" r:id="rId19"/>
    <p:sldId id="384" r:id="rId20"/>
    <p:sldId id="365" r:id="rId21"/>
    <p:sldId id="383" r:id="rId22"/>
    <p:sldId id="310" r:id="rId23"/>
    <p:sldId id="31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99FFCC"/>
    <a:srgbClr val="FFFFCC"/>
    <a:srgbClr val="FF3300"/>
    <a:srgbClr val="66FFFF"/>
    <a:srgbClr val="FF99FF"/>
    <a:srgbClr val="00FF00"/>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90586" autoAdjust="0"/>
  </p:normalViewPr>
  <p:slideViewPr>
    <p:cSldViewPr>
      <p:cViewPr>
        <p:scale>
          <a:sx n="66" d="100"/>
          <a:sy n="66" d="100"/>
        </p:scale>
        <p:origin x="-1656" y="-114"/>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94AB8-9D63-4A96-A4F9-EE20CB4C32D3}" type="datetimeFigureOut">
              <a:rPr lang="en-US" smtClean="0"/>
              <a:t>10/30/2014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49A7E-8536-438E-B865-51CF52BE6A6F}" type="slidenum">
              <a:rPr lang="en-US" smtClean="0"/>
              <a:t>‹#›</a:t>
            </a:fld>
            <a:endParaRPr lang="en-US" dirty="0"/>
          </a:p>
        </p:txBody>
      </p:sp>
    </p:spTree>
    <p:extLst>
      <p:ext uri="{BB962C8B-B14F-4D97-AF65-F5344CB8AC3E}">
        <p14:creationId xmlns:p14="http://schemas.microsoft.com/office/powerpoint/2010/main" val="3992625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8F9390C-FBF9-4D30-91E7-83ECE68FE410}" type="datetimeFigureOut">
              <a:rPr lang="en-US"/>
              <a:pPr>
                <a:defRPr/>
              </a:pPr>
              <a:t>10/30/2014</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B43E061-34CC-45FB-832C-4E7BA295DF87}" type="slidenum">
              <a:rPr lang="en-US"/>
              <a:pPr>
                <a:defRPr/>
              </a:pPr>
              <a:t>‹#›</a:t>
            </a:fld>
            <a:endParaRPr lang="en-US" dirty="0"/>
          </a:p>
        </p:txBody>
      </p:sp>
    </p:spTree>
    <p:extLst>
      <p:ext uri="{BB962C8B-B14F-4D97-AF65-F5344CB8AC3E}">
        <p14:creationId xmlns:p14="http://schemas.microsoft.com/office/powerpoint/2010/main" val="814090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1</a:t>
            </a:fld>
            <a:endParaRPr lang="en-US"/>
          </a:p>
        </p:txBody>
      </p:sp>
    </p:spTree>
    <p:extLst>
      <p:ext uri="{BB962C8B-B14F-4D97-AF65-F5344CB8AC3E}">
        <p14:creationId xmlns:p14="http://schemas.microsoft.com/office/powerpoint/2010/main" val="115085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3</a:t>
            </a:fld>
            <a:endParaRPr lang="en-US"/>
          </a:p>
        </p:txBody>
      </p:sp>
    </p:spTree>
    <p:extLst>
      <p:ext uri="{BB962C8B-B14F-4D97-AF65-F5344CB8AC3E}">
        <p14:creationId xmlns:p14="http://schemas.microsoft.com/office/powerpoint/2010/main" val="93457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8</a:t>
            </a:fld>
            <a:endParaRPr lang="en-US"/>
          </a:p>
        </p:txBody>
      </p:sp>
    </p:spTree>
    <p:extLst>
      <p:ext uri="{BB962C8B-B14F-4D97-AF65-F5344CB8AC3E}">
        <p14:creationId xmlns:p14="http://schemas.microsoft.com/office/powerpoint/2010/main" val="30942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9</a:t>
            </a:fld>
            <a:endParaRPr lang="en-US"/>
          </a:p>
        </p:txBody>
      </p:sp>
    </p:spTree>
    <p:extLst>
      <p:ext uri="{BB962C8B-B14F-4D97-AF65-F5344CB8AC3E}">
        <p14:creationId xmlns:p14="http://schemas.microsoft.com/office/powerpoint/2010/main" val="231062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11</a:t>
            </a:fld>
            <a:endParaRPr lang="en-US"/>
          </a:p>
        </p:txBody>
      </p:sp>
    </p:spTree>
    <p:extLst>
      <p:ext uri="{BB962C8B-B14F-4D97-AF65-F5344CB8AC3E}">
        <p14:creationId xmlns:p14="http://schemas.microsoft.com/office/powerpoint/2010/main" val="268177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13</a:t>
            </a:fld>
            <a:endParaRPr lang="en-US"/>
          </a:p>
        </p:txBody>
      </p:sp>
    </p:spTree>
    <p:extLst>
      <p:ext uri="{BB962C8B-B14F-4D97-AF65-F5344CB8AC3E}">
        <p14:creationId xmlns:p14="http://schemas.microsoft.com/office/powerpoint/2010/main" val="254261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C1F956-7A9C-494E-AC01-BA35D42A2235}" type="slidenum">
              <a:rPr lang="en-US" smtClean="0"/>
              <a:pPr/>
              <a:t>20</a:t>
            </a:fld>
            <a:endParaRPr lang="en-US"/>
          </a:p>
        </p:txBody>
      </p:sp>
    </p:spTree>
    <p:extLst>
      <p:ext uri="{BB962C8B-B14F-4D97-AF65-F5344CB8AC3E}">
        <p14:creationId xmlns:p14="http://schemas.microsoft.com/office/powerpoint/2010/main" val="88029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
        <p:nvSpPr>
          <p:cNvPr id="8" name="Footer Placeholder 4"/>
          <p:cNvSpPr>
            <a:spLocks noGrp="1"/>
          </p:cNvSpPr>
          <p:nvPr>
            <p:ph type="ftr" sz="quarter" idx="3"/>
          </p:nvPr>
        </p:nvSpPr>
        <p:spPr>
          <a:xfrm>
            <a:off x="457200" y="6308725"/>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Foul Recognition - 2015</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4" name="Footer Placeholder 3"/>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306417760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3" name="Footer Placeholder 2"/>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4" name="Slide Number Placeholder 3"/>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358457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6" name="Footer Placeholder 5"/>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7" name="Slide Number Placeholder 6"/>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967205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6" name="Footer Placeholder 5"/>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7" name="Slide Number Placeholder 6"/>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33385431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7379848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91603346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
        <p:nvSpPr>
          <p:cNvPr id="8" name="Footer Placeholder 4"/>
          <p:cNvSpPr>
            <a:spLocks noGrp="1"/>
          </p:cNvSpPr>
          <p:nvPr>
            <p:ph type="ftr" sz="quarter" idx="3"/>
          </p:nvPr>
        </p:nvSpPr>
        <p:spPr>
          <a:xfrm>
            <a:off x="457200" y="6308725"/>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Foul Recognition - 2015</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
        <p:nvSpPr>
          <p:cNvPr id="6" name="Footer Placeholder 4"/>
          <p:cNvSpPr>
            <a:spLocks noGrp="1"/>
          </p:cNvSpPr>
          <p:nvPr>
            <p:ph type="ftr" sz="quarter" idx="3"/>
          </p:nvPr>
        </p:nvSpPr>
        <p:spPr>
          <a:xfrm>
            <a:off x="457200" y="6308725"/>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Foul Recognition - 2015</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B5E27A4-016E-446F-AC7A-6052D1E2B471}" type="datetimeFigureOut">
              <a:rPr lang="en-US" smtClean="0"/>
              <a:pPr>
                <a:defRPr/>
              </a:pPr>
              <a:t>10/30/2014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F0CE33-254B-4B1C-8F50-B38BEE65248D}" type="slidenum">
              <a:rPr lang="en-US" smtClean="0"/>
              <a:pPr>
                <a:defRPr/>
              </a:pPr>
              <a:t>‹#›</a:t>
            </a:fld>
            <a:endParaRPr lang="en-US" dirty="0"/>
          </a:p>
        </p:txBody>
      </p:sp>
    </p:spTree>
    <p:extLst>
      <p:ext uri="{BB962C8B-B14F-4D97-AF65-F5344CB8AC3E}">
        <p14:creationId xmlns:p14="http://schemas.microsoft.com/office/powerpoint/2010/main" val="345483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17326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109195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B5E27A4-016E-446F-AC7A-6052D1E2B471}" type="datetimeFigureOut">
              <a:rPr lang="en-US" smtClean="0"/>
              <a:pPr>
                <a:defRPr/>
              </a:pPr>
              <a:t>10/30/2014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F0CE33-254B-4B1C-8F50-B38BEE65248D}" type="slidenum">
              <a:rPr lang="en-US" smtClean="0"/>
              <a:pPr>
                <a:defRPr/>
              </a:pPr>
              <a:t>‹#›</a:t>
            </a:fld>
            <a:endParaRPr lang="en-US" dirty="0"/>
          </a:p>
        </p:txBody>
      </p:sp>
    </p:spTree>
    <p:extLst>
      <p:ext uri="{BB962C8B-B14F-4D97-AF65-F5344CB8AC3E}">
        <p14:creationId xmlns:p14="http://schemas.microsoft.com/office/powerpoint/2010/main" val="71498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6" name="Footer Placeholder 5"/>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7" name="Slide Number Placeholder 6"/>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21419438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4E6EA-9064-466A-8C6F-8EEAF9029B7E}" type="datetimeFigureOut">
              <a:rPr lang="en-US" smtClean="0"/>
              <a:t>10/30/2014</a:t>
            </a:fld>
            <a:endParaRPr lang="en-US" dirty="0"/>
          </a:p>
        </p:txBody>
      </p:sp>
      <p:sp>
        <p:nvSpPr>
          <p:cNvPr id="8" name="Footer Placeholder 7"/>
          <p:cNvSpPr>
            <a:spLocks noGrp="1"/>
          </p:cNvSpPr>
          <p:nvPr>
            <p:ph type="ftr" sz="quarter" idx="11"/>
          </p:nvPr>
        </p:nvSpPr>
        <p:spPr/>
        <p:txBody>
          <a:bodyPr/>
          <a:lstStyle/>
          <a:p>
            <a:pPr>
              <a:defRPr/>
            </a:pPr>
            <a:endParaRPr lang="en-US" dirty="0" smtClean="0"/>
          </a:p>
          <a:p>
            <a:pPr>
              <a:defRPr/>
            </a:pPr>
            <a:r>
              <a:rPr lang="en-US" dirty="0" smtClean="0"/>
              <a:t>Foul Recognition - 2015</a:t>
            </a:r>
            <a:endParaRPr lang="en-US" dirty="0"/>
          </a:p>
        </p:txBody>
      </p:sp>
      <p:sp>
        <p:nvSpPr>
          <p:cNvPr id="9" name="Slide Number Placeholder 8"/>
          <p:cNvSpPr>
            <a:spLocks noGrp="1"/>
          </p:cNvSpPr>
          <p:nvPr>
            <p:ph type="sldNum" sz="quarter" idx="12"/>
          </p:nvPr>
        </p:nvSpPr>
        <p:spPr/>
        <p:txBody>
          <a:body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77441040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08725"/>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Comic Sans MS" panose="030F0702030302020204" pitchFamily="66" charset="0"/>
              </a:defRPr>
            </a:lvl1p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3" r:id="rId3"/>
    <p:sldLayoutId id="2147483660"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4E6EA-9064-466A-8C6F-8EEAF9029B7E}" type="datetimeFigureOut">
              <a:rPr lang="en-US" smtClean="0"/>
              <a:t>10/30/2014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smtClean="0"/>
          </a:p>
          <a:p>
            <a:pPr>
              <a:defRPr/>
            </a:pPr>
            <a:r>
              <a:rPr lang="en-US" dirty="0" smtClean="0"/>
              <a:t>Foul Recognition - 2015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smtClean="0"/>
          </a:p>
          <a:p>
            <a:pPr>
              <a:defRPr/>
            </a:pPr>
            <a:r>
              <a:rPr lang="en-US" dirty="0" smtClean="0"/>
              <a:t>Slide </a:t>
            </a:r>
            <a:fld id="{F80D04DC-3FD1-477B-954C-BBADB75E25B5}" type="slidenum">
              <a:rPr lang="en-US" smtClean="0"/>
              <a:pPr>
                <a:defRPr/>
              </a:pPr>
              <a:t>‹#›</a:t>
            </a:fld>
            <a:endParaRPr lang="en-US" dirty="0"/>
          </a:p>
        </p:txBody>
      </p:sp>
    </p:spTree>
    <p:extLst>
      <p:ext uri="{BB962C8B-B14F-4D97-AF65-F5344CB8AC3E}">
        <p14:creationId xmlns:p14="http://schemas.microsoft.com/office/powerpoint/2010/main" val="33821249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66" y="1432034"/>
            <a:ext cx="9144000" cy="2285999"/>
          </a:xfrm>
          <a:solidFill>
            <a:schemeClr val="bg1"/>
          </a:solidFill>
        </p:spPr>
        <p:txBody>
          <a:bodyPr/>
          <a:lstStyle/>
          <a:p>
            <a:r>
              <a:rPr lang="en-US" b="1" dirty="0" smtClean="0">
                <a:effectLst>
                  <a:outerShdw blurRad="38100" dist="38100" dir="2700000" algn="tl">
                    <a:srgbClr val="000000">
                      <a:alpha val="43137"/>
                    </a:srgbClr>
                  </a:outerShdw>
                </a:effectLst>
              </a:rPr>
              <a:t>Offside:</a:t>
            </a:r>
            <a:br>
              <a:rPr lang="en-US"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Involvement in Play</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3429000"/>
            <a:ext cx="9144000" cy="3429000"/>
          </a:xfrm>
          <a:solidFill>
            <a:schemeClr val="bg1"/>
          </a:solidFill>
        </p:spPr>
        <p:txBody>
          <a:bodyPr/>
          <a:lstStyle/>
          <a:p>
            <a:endParaRPr lang="en-US" dirty="0" smtClean="0">
              <a:solidFill>
                <a:srgbClr val="002060"/>
              </a:solidFill>
            </a:endParaRPr>
          </a:p>
          <a:p>
            <a:r>
              <a:rPr lang="en-US" b="1" dirty="0" smtClean="0">
                <a:solidFill>
                  <a:srgbClr val="002060"/>
                </a:solidFill>
              </a:rPr>
              <a:t>Ohio South Referee Training</a:t>
            </a:r>
          </a:p>
          <a:p>
            <a:endParaRPr lang="en-US" sz="1600" b="1" dirty="0">
              <a:solidFill>
                <a:srgbClr val="002060"/>
              </a:solidFill>
            </a:endParaRPr>
          </a:p>
          <a:p>
            <a:r>
              <a:rPr lang="en-US" b="1" dirty="0" smtClean="0">
                <a:solidFill>
                  <a:srgbClr val="002060"/>
                </a:solidFill>
              </a:rPr>
              <a:t>2015 Grade 8</a:t>
            </a:r>
          </a:p>
          <a:p>
            <a:r>
              <a:rPr lang="en-US" b="1" dirty="0" smtClean="0">
                <a:solidFill>
                  <a:srgbClr val="002060"/>
                </a:solidFill>
              </a:rPr>
              <a:t> Referee Recertification </a:t>
            </a:r>
          </a:p>
          <a:p>
            <a:endParaRPr lang="en-US" b="1" dirty="0">
              <a:solidFill>
                <a:srgbClr val="002060"/>
              </a:solidFill>
            </a:endParaRPr>
          </a:p>
          <a:p>
            <a:endParaRPr lang="en-US" b="1" dirty="0" smtClean="0">
              <a:solidFill>
                <a:srgbClr val="002060"/>
              </a:solidFill>
            </a:endParaRPr>
          </a:p>
        </p:txBody>
      </p:sp>
      <p:pic>
        <p:nvPicPr>
          <p:cNvPr id="4" name="Picture 3" descr="header_01.jpg"/>
          <p:cNvPicPr>
            <a:picLocks noChangeAspect="1"/>
          </p:cNvPicPr>
          <p:nvPr/>
        </p:nvPicPr>
        <p:blipFill>
          <a:blip r:embed="rId3" cstate="print"/>
          <a:stretch>
            <a:fillRect/>
          </a:stretch>
        </p:blipFill>
        <p:spPr>
          <a:xfrm>
            <a:off x="0" y="0"/>
            <a:ext cx="9144000" cy="1412111"/>
          </a:xfrm>
          <a:prstGeom prst="rect">
            <a:avLst/>
          </a:prstGeom>
        </p:spPr>
      </p:pic>
      <p:sp>
        <p:nvSpPr>
          <p:cNvPr id="6" name="Slide Number Placeholder 5"/>
          <p:cNvSpPr>
            <a:spLocks noGrp="1"/>
          </p:cNvSpPr>
          <p:nvPr>
            <p:ph type="sldNum" sz="quarter" idx="4"/>
          </p:nvPr>
        </p:nvSpPr>
        <p:spPr/>
        <p:txBody>
          <a:bodyPr/>
          <a:lstStyle/>
          <a:p>
            <a:endParaRPr lang="en-US" smtClean="0"/>
          </a:p>
          <a:p>
            <a:r>
              <a:rPr lang="en-US" smtClean="0"/>
              <a:t>Slide </a:t>
            </a:r>
            <a:fld id="{9743DC29-D1AE-4A5A-93F4-3C86A079BD1B}" type="slidenum">
              <a:rPr lang="en-US" smtClean="0"/>
              <a:pPr/>
              <a:t>1</a:t>
            </a:fld>
            <a:endParaRPr lang="en-US" dirty="0"/>
          </a:p>
        </p:txBody>
      </p:sp>
    </p:spTree>
    <p:extLst>
      <p:ext uri="{BB962C8B-B14F-4D97-AF65-F5344CB8AC3E}">
        <p14:creationId xmlns:p14="http://schemas.microsoft.com/office/powerpoint/2010/main" val="2593211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241329" cy="650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64200" y="152400"/>
            <a:ext cx="3276600" cy="1446550"/>
          </a:xfrm>
          <a:prstGeom prst="rect">
            <a:avLst/>
          </a:prstGeom>
          <a:solidFill>
            <a:srgbClr val="FFFF00"/>
          </a:solidFill>
          <a:ln>
            <a:solidFill>
              <a:schemeClr val="tx1"/>
            </a:solidFill>
          </a:ln>
        </p:spPr>
        <p:txBody>
          <a:bodyPr wrap="square" rtlCol="0">
            <a:spAutoFit/>
          </a:bodyPr>
          <a:lstStyle/>
          <a:p>
            <a:pPr algn="ctr"/>
            <a:r>
              <a:rPr lang="en-US" sz="4400" b="1" dirty="0" smtClean="0">
                <a:effectLst>
                  <a:outerShdw blurRad="38100" dist="38100" dir="2700000" algn="tl">
                    <a:srgbClr val="000000">
                      <a:alpha val="43137"/>
                    </a:srgbClr>
                  </a:outerShdw>
                </a:effectLst>
                <a:latin typeface="Comic Sans MS" panose="030F0702030302020204" pitchFamily="66" charset="0"/>
              </a:rPr>
              <a:t>Interfering with </a:t>
            </a:r>
            <a:r>
              <a:rPr lang="en-US" sz="4400" b="1" dirty="0" smtClean="0">
                <a:solidFill>
                  <a:srgbClr val="C00000"/>
                </a:solidFill>
                <a:effectLst>
                  <a:outerShdw blurRad="38100" dist="38100" dir="2700000" algn="tl">
                    <a:srgbClr val="000000">
                      <a:alpha val="43137"/>
                    </a:srgbClr>
                  </a:outerShdw>
                </a:effectLst>
                <a:latin typeface="Comic Sans MS" panose="030F0702030302020204" pitchFamily="66" charset="0"/>
              </a:rPr>
              <a:t>Play</a:t>
            </a:r>
            <a:endParaRPr lang="en-US" sz="44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2" name="Oval 1"/>
          <p:cNvSpPr/>
          <p:nvPr/>
        </p:nvSpPr>
        <p:spPr>
          <a:xfrm>
            <a:off x="4328884" y="4554972"/>
            <a:ext cx="1422400" cy="93142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426200" y="2622456"/>
            <a:ext cx="1879600"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rPr>
              <a:t>MUST “Touch” the ball</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87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36837"/>
            <a:ext cx="8763000" cy="3916363"/>
          </a:xfrm>
        </p:spPr>
        <p:txBody>
          <a:bodyPr>
            <a:noAutofit/>
          </a:bodyPr>
          <a:lstStyle/>
          <a:p>
            <a:pPr marL="742950" indent="-742950">
              <a:buFont typeface="+mj-lt"/>
              <a:buAutoNum type="arabicPeriod"/>
            </a:pPr>
            <a:r>
              <a:rPr lang="en-US" sz="4000" dirty="0" smtClean="0">
                <a:solidFill>
                  <a:srgbClr val="C00000"/>
                </a:solidFill>
              </a:rPr>
              <a:t>Blocking the movement or vision of an opponent</a:t>
            </a:r>
            <a:endParaRPr lang="en-US" sz="4000" dirty="0">
              <a:solidFill>
                <a:srgbClr val="C00000"/>
              </a:solidFill>
            </a:endParaRPr>
          </a:p>
          <a:p>
            <a:pPr marL="514350" indent="-514350">
              <a:buNone/>
            </a:pPr>
            <a:r>
              <a:rPr lang="en-US" dirty="0" smtClean="0"/>
              <a:t>                    OR</a:t>
            </a:r>
          </a:p>
          <a:p>
            <a:pPr marL="742950" indent="-742950">
              <a:buFont typeface="+mj-lt"/>
              <a:buAutoNum type="arabicPeriod" startAt="2"/>
            </a:pPr>
            <a:r>
              <a:rPr lang="en-US" sz="4000" dirty="0" smtClean="0">
                <a:solidFill>
                  <a:srgbClr val="C00000"/>
                </a:solidFill>
              </a:rPr>
              <a:t>Making a </a:t>
            </a:r>
            <a:r>
              <a:rPr lang="en-US" sz="4000" i="1" u="sng" dirty="0" smtClean="0">
                <a:solidFill>
                  <a:schemeClr val="tx1"/>
                </a:solidFill>
              </a:rPr>
              <a:t>movement</a:t>
            </a:r>
            <a:r>
              <a:rPr lang="en-US" sz="4000" dirty="0" smtClean="0">
                <a:solidFill>
                  <a:srgbClr val="C00000"/>
                </a:solidFill>
              </a:rPr>
              <a:t> which causes an opponent to move or react accordingly.</a:t>
            </a:r>
            <a:endParaRPr lang="en-US" sz="2800" dirty="0">
              <a:solidFill>
                <a:srgbClr val="C00000"/>
              </a:solidFill>
            </a:endParaRPr>
          </a:p>
        </p:txBody>
      </p:sp>
      <p:sp>
        <p:nvSpPr>
          <p:cNvPr id="4" name="Title 1"/>
          <p:cNvSpPr txBox="1">
            <a:spLocks/>
          </p:cNvSpPr>
          <p:nvPr/>
        </p:nvSpPr>
        <p:spPr>
          <a:xfrm>
            <a:off x="1066800" y="304799"/>
            <a:ext cx="7010400" cy="2667001"/>
          </a:xfrm>
          <a:prstGeom prst="rect">
            <a:avLst/>
          </a:prstGeom>
          <a:no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Offside: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dirty="0">
              <a:solidFill>
                <a:srgbClr val="002060"/>
              </a:solidFill>
              <a:effectLst>
                <a:outerShdw blurRad="38100" dist="38100" dir="2700000" algn="tl">
                  <a:srgbClr val="000000">
                    <a:alpha val="43137"/>
                  </a:srgbClr>
                </a:outerShdw>
              </a:effectLst>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B. </a:t>
            </a:r>
            <a:r>
              <a:rPr kumimoji="0" lang="en-US" sz="43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Interfering with</a:t>
            </a:r>
            <a:r>
              <a:rPr kumimoji="0" lang="en-US" sz="43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an  </a:t>
            </a:r>
            <a:r>
              <a:rPr kumimoji="0" lang="en-US" sz="43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Comic Sans MS" pitchFamily="66" charset="0"/>
                <a:ea typeface="+mj-ea"/>
                <a:cs typeface="+mj-cs"/>
              </a:rPr>
              <a:t>Opponent</a:t>
            </a:r>
            <a:r>
              <a:rPr kumimoji="0" lang="en-US" sz="43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means….</a:t>
            </a: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r>
            <a:b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br>
            <a:endParaRPr kumimoji="0" lang="en-US"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
          </p:nvPr>
        </p:nvSpPr>
        <p:spPr/>
        <p:txBody>
          <a:bodyPr/>
          <a:lstStyle/>
          <a:p>
            <a:endParaRPr lang="en-US" smtClean="0"/>
          </a:p>
          <a:p>
            <a:r>
              <a:rPr lang="en-US" smtClean="0"/>
              <a:t>Slide </a:t>
            </a:r>
            <a:fld id="{9743DC29-D1AE-4A5A-93F4-3C86A079BD1B}" type="slidenum">
              <a:rPr lang="en-US" smtClean="0"/>
              <a:pPr/>
              <a:t>11</a:t>
            </a:fld>
            <a:endParaRPr lang="en-US" dirty="0"/>
          </a:p>
        </p:txBody>
      </p:sp>
    </p:spTree>
    <p:extLst>
      <p:ext uri="{BB962C8B-B14F-4D97-AF65-F5344CB8AC3E}">
        <p14:creationId xmlns:p14="http://schemas.microsoft.com/office/powerpoint/2010/main" val="4063187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 y="0"/>
            <a:ext cx="688531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152400"/>
            <a:ext cx="2971800" cy="1938992"/>
          </a:xfrm>
          <a:prstGeom prst="rect">
            <a:avLst/>
          </a:prstGeom>
          <a:solidFill>
            <a:srgbClr val="FFFF00"/>
          </a:solidFill>
          <a:ln>
            <a:solidFill>
              <a:schemeClr val="tx1"/>
            </a:solidFill>
          </a:ln>
        </p:spPr>
        <p:txBody>
          <a:bodyPr wrap="square" rtlCol="0">
            <a:spAutoFit/>
          </a:bodyPr>
          <a:lstStyle/>
          <a:p>
            <a:pPr algn="ctr"/>
            <a:r>
              <a:rPr lang="en-US" sz="4000" b="1" dirty="0" smtClean="0">
                <a:effectLst>
                  <a:outerShdw blurRad="38100" dist="38100" dir="2700000" algn="tl">
                    <a:srgbClr val="000000">
                      <a:alpha val="43137"/>
                    </a:srgbClr>
                  </a:outerShdw>
                </a:effectLst>
              </a:rPr>
              <a:t>Interfering with </a:t>
            </a:r>
            <a:r>
              <a:rPr lang="en-US" sz="4000" b="1" dirty="0" smtClean="0">
                <a:solidFill>
                  <a:srgbClr val="C00000"/>
                </a:solidFill>
                <a:effectLst>
                  <a:outerShdw blurRad="38100" dist="38100" dir="2700000" algn="tl">
                    <a:srgbClr val="000000">
                      <a:alpha val="43137"/>
                    </a:srgbClr>
                  </a:outerShdw>
                </a:effectLst>
              </a:rPr>
              <a:t>an Opponent</a:t>
            </a:r>
            <a:endParaRPr lang="en-US" sz="4000" b="1" dirty="0">
              <a:solidFill>
                <a:srgbClr val="C00000"/>
              </a:solidFill>
              <a:effectLst>
                <a:outerShdw blurRad="38100" dist="38100" dir="2700000" algn="tl">
                  <a:srgbClr val="000000">
                    <a:alpha val="43137"/>
                  </a:srgbClr>
                </a:outerShdw>
              </a:effectLst>
            </a:endParaRPr>
          </a:p>
        </p:txBody>
      </p:sp>
      <p:sp>
        <p:nvSpPr>
          <p:cNvPr id="2" name="Oval 1"/>
          <p:cNvSpPr/>
          <p:nvPr/>
        </p:nvSpPr>
        <p:spPr>
          <a:xfrm>
            <a:off x="4481286" y="198120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752850" y="329943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048000" y="4942116"/>
            <a:ext cx="1409700" cy="1048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324600" y="3214914"/>
            <a:ext cx="2411086" cy="1569660"/>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rPr>
              <a:t>No “Touch” of the ball</a:t>
            </a:r>
          </a:p>
          <a:p>
            <a:pPr algn="ctr"/>
            <a:r>
              <a:rPr lang="en-US" sz="3200" b="1" dirty="0" smtClean="0">
                <a:effectLst>
                  <a:outerShdw blurRad="38100" dist="38100" dir="2700000" algn="tl">
                    <a:srgbClr val="000000">
                      <a:alpha val="43137"/>
                    </a:srgbClr>
                  </a:outerShdw>
                </a:effectLst>
              </a:rPr>
              <a:t>required</a:t>
            </a:r>
            <a:endParaRPr lang="en-US" sz="3200" b="1" dirty="0">
              <a:effectLst>
                <a:outerShdw blurRad="38100" dist="38100" dir="2700000" algn="tl">
                  <a:srgbClr val="000000">
                    <a:alpha val="43137"/>
                  </a:srgbClr>
                </a:outerShdw>
              </a:effectLst>
            </a:endParaRPr>
          </a:p>
        </p:txBody>
      </p:sp>
      <p:sp>
        <p:nvSpPr>
          <p:cNvPr id="22" name="Oval 21"/>
          <p:cNvSpPr/>
          <p:nvPr/>
        </p:nvSpPr>
        <p:spPr>
          <a:xfrm>
            <a:off x="1371600" y="213360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747486" y="2971800"/>
            <a:ext cx="1409700" cy="928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348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789237"/>
            <a:ext cx="7848600" cy="3535363"/>
          </a:xfrm>
        </p:spPr>
        <p:txBody>
          <a:bodyPr>
            <a:noAutofit/>
          </a:bodyPr>
          <a:lstStyle/>
          <a:p>
            <a:pPr marL="0" indent="0">
              <a:buNone/>
            </a:pPr>
            <a:r>
              <a:rPr lang="en-US" sz="4000" dirty="0" smtClean="0">
                <a:solidFill>
                  <a:srgbClr val="C00000"/>
                </a:solidFill>
              </a:rPr>
              <a:t>playing or touching a </a:t>
            </a:r>
            <a:r>
              <a:rPr lang="en-US" sz="4000" dirty="0">
                <a:solidFill>
                  <a:srgbClr val="C00000"/>
                </a:solidFill>
              </a:rPr>
              <a:t>ball that </a:t>
            </a:r>
            <a:r>
              <a:rPr lang="en-US" sz="4000" dirty="0" smtClean="0">
                <a:solidFill>
                  <a:srgbClr val="C00000"/>
                </a:solidFill>
              </a:rPr>
              <a:t>rebounds or deflects</a:t>
            </a:r>
            <a:endParaRPr lang="en-US" sz="4000" dirty="0">
              <a:solidFill>
                <a:srgbClr val="C00000"/>
              </a:solidFill>
            </a:endParaRPr>
          </a:p>
          <a:p>
            <a:pPr marL="914400" lvl="1" indent="-457200"/>
            <a:r>
              <a:rPr lang="en-US" sz="4000" dirty="0" smtClean="0">
                <a:solidFill>
                  <a:srgbClr val="C00000"/>
                </a:solidFill>
              </a:rPr>
              <a:t>off </a:t>
            </a:r>
            <a:r>
              <a:rPr lang="en-US" sz="4000" dirty="0">
                <a:solidFill>
                  <a:srgbClr val="C00000"/>
                </a:solidFill>
              </a:rPr>
              <a:t>a goal post or the crossbar </a:t>
            </a:r>
            <a:r>
              <a:rPr lang="en-US" sz="4000" dirty="0" smtClean="0">
                <a:solidFill>
                  <a:schemeClr val="tx1"/>
                </a:solidFill>
              </a:rPr>
              <a:t>….. OR …..</a:t>
            </a:r>
            <a:endParaRPr lang="en-US" sz="4000" dirty="0">
              <a:solidFill>
                <a:schemeClr val="tx1"/>
              </a:solidFill>
            </a:endParaRPr>
          </a:p>
          <a:p>
            <a:pPr marL="914400" lvl="1" indent="-457200"/>
            <a:r>
              <a:rPr lang="en-US" sz="4000" dirty="0" smtClean="0">
                <a:solidFill>
                  <a:srgbClr val="C00000"/>
                </a:solidFill>
              </a:rPr>
              <a:t>off </a:t>
            </a:r>
            <a:r>
              <a:rPr lang="en-US" sz="4000" dirty="0">
                <a:solidFill>
                  <a:srgbClr val="C00000"/>
                </a:solidFill>
              </a:rPr>
              <a:t>an opponent</a:t>
            </a:r>
          </a:p>
        </p:txBody>
      </p:sp>
      <p:sp>
        <p:nvSpPr>
          <p:cNvPr id="4" name="Title 1"/>
          <p:cNvSpPr txBox="1">
            <a:spLocks/>
          </p:cNvSpPr>
          <p:nvPr/>
        </p:nvSpPr>
        <p:spPr>
          <a:xfrm>
            <a:off x="1066800" y="380999"/>
            <a:ext cx="7010400" cy="2667001"/>
          </a:xfrm>
          <a:prstGeom prst="rect">
            <a:avLst/>
          </a:prstGeom>
          <a:no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Offside: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dirty="0">
              <a:solidFill>
                <a:srgbClr val="002060"/>
              </a:solidFill>
              <a:effectLst>
                <a:outerShdw blurRad="38100" dist="38100" dir="2700000" algn="tl">
                  <a:srgbClr val="000000">
                    <a:alpha val="43137"/>
                  </a:srgbClr>
                </a:outerShdw>
              </a:effectLst>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C.  </a:t>
            </a:r>
            <a:r>
              <a:rPr kumimoji="0" lang="en-US" sz="43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Gaining</a:t>
            </a: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an Advantage means….</a:t>
            </a: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r>
            <a:b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br>
            <a:endParaRPr kumimoji="0" lang="en-US"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294967295"/>
          </p:nvPr>
        </p:nvSpPr>
        <p:spPr>
          <a:xfrm>
            <a:off x="6705600" y="6264275"/>
            <a:ext cx="2133600" cy="365125"/>
          </a:xfrm>
          <a:prstGeom prst="rect">
            <a:avLst/>
          </a:prstGeom>
        </p:spPr>
        <p:txBody>
          <a:bodyPr/>
          <a:lstStyle/>
          <a:p>
            <a:endParaRPr lang="en-US" smtClean="0"/>
          </a:p>
          <a:p>
            <a:r>
              <a:rPr lang="en-US" smtClean="0"/>
              <a:t>Slide </a:t>
            </a:r>
            <a:fld id="{9743DC29-D1AE-4A5A-93F4-3C86A079BD1B}" type="slidenum">
              <a:rPr lang="en-US" smtClean="0"/>
              <a:pPr/>
              <a:t>13</a:t>
            </a:fld>
            <a:endParaRPr lang="en-US" dirty="0"/>
          </a:p>
        </p:txBody>
      </p:sp>
    </p:spTree>
    <p:extLst>
      <p:ext uri="{BB962C8B-B14F-4D97-AF65-F5344CB8AC3E}">
        <p14:creationId xmlns:p14="http://schemas.microsoft.com/office/powerpoint/2010/main" val="2281579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5738064" cy="674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152400"/>
            <a:ext cx="4267200" cy="2308324"/>
          </a:xfrm>
          <a:prstGeom prst="rect">
            <a:avLst/>
          </a:prstGeom>
          <a:solidFill>
            <a:srgbClr val="FFFF00"/>
          </a:solidFill>
          <a:ln>
            <a:solidFill>
              <a:schemeClr val="tx1"/>
            </a:solidFill>
          </a:ln>
        </p:spPr>
        <p:txBody>
          <a:bodyPr wrap="square" rtlCol="0">
            <a:spAutoFit/>
          </a:bodyPr>
          <a:lstStyle/>
          <a:p>
            <a:pPr algn="ctr"/>
            <a:r>
              <a:rPr lang="en-US" sz="4800" b="1" dirty="0" smtClean="0">
                <a:effectLst>
                  <a:outerShdw blurRad="38100" dist="38100" dir="2700000" algn="tl">
                    <a:srgbClr val="000000">
                      <a:alpha val="43137"/>
                    </a:srgbClr>
                  </a:outerShdw>
                </a:effectLst>
              </a:rPr>
              <a:t>Gaining </a:t>
            </a:r>
          </a:p>
          <a:p>
            <a:pPr algn="ctr"/>
            <a:r>
              <a:rPr lang="en-US" sz="4800" b="1" dirty="0" smtClean="0">
                <a:effectLst>
                  <a:outerShdw blurRad="38100" dist="38100" dir="2700000" algn="tl">
                    <a:srgbClr val="000000">
                      <a:alpha val="43137"/>
                    </a:srgbClr>
                  </a:outerShdw>
                </a:effectLst>
              </a:rPr>
              <a:t>an </a:t>
            </a:r>
          </a:p>
          <a:p>
            <a:pPr algn="ctr"/>
            <a:r>
              <a:rPr lang="en-US" sz="4800" b="1" dirty="0" smtClean="0">
                <a:solidFill>
                  <a:srgbClr val="C00000"/>
                </a:solidFill>
                <a:effectLst>
                  <a:outerShdw blurRad="38100" dist="38100" dir="2700000" algn="tl">
                    <a:srgbClr val="000000">
                      <a:alpha val="43137"/>
                    </a:srgbClr>
                  </a:outerShdw>
                </a:effectLst>
              </a:rPr>
              <a:t>Advantage</a:t>
            </a:r>
            <a:endParaRPr lang="en-US" sz="48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6426200" y="3276600"/>
            <a:ext cx="1879600" cy="1569660"/>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rPr>
              <a:t>MUST “Touch” the ball</a:t>
            </a:r>
            <a:endParaRPr lang="en-US" sz="3200" b="1" dirty="0">
              <a:effectLst>
                <a:outerShdw blurRad="38100" dist="38100" dir="2700000" algn="tl">
                  <a:srgbClr val="000000">
                    <a:alpha val="43137"/>
                  </a:srgbClr>
                </a:outerShdw>
              </a:effectLst>
            </a:endParaRPr>
          </a:p>
        </p:txBody>
      </p:sp>
      <p:sp>
        <p:nvSpPr>
          <p:cNvPr id="7" name="Oval 6"/>
          <p:cNvSpPr/>
          <p:nvPr/>
        </p:nvSpPr>
        <p:spPr>
          <a:xfrm>
            <a:off x="2547258" y="5257800"/>
            <a:ext cx="1404258" cy="838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04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15</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8837"/>
            <a:ext cx="7391400" cy="641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9800" y="2514600"/>
            <a:ext cx="2133600" cy="830997"/>
          </a:xfrm>
          <a:prstGeom prst="rect">
            <a:avLst/>
          </a:prstGeom>
          <a:noFill/>
        </p:spPr>
        <p:txBody>
          <a:bodyPr wrap="square" rtlCol="0">
            <a:spAutoFit/>
          </a:bodyPr>
          <a:lstStyle/>
          <a:p>
            <a:r>
              <a:rPr lang="en-US" sz="2400" b="1" dirty="0" smtClean="0">
                <a:solidFill>
                  <a:srgbClr val="FFFF00"/>
                </a:solidFill>
              </a:rPr>
              <a:t>Offside or </a:t>
            </a:r>
          </a:p>
          <a:p>
            <a:r>
              <a:rPr lang="en-US" sz="2400" b="1" dirty="0" smtClean="0">
                <a:solidFill>
                  <a:srgbClr val="FFFF00"/>
                </a:solidFill>
              </a:rPr>
              <a:t>Not Offside?</a:t>
            </a:r>
            <a:endParaRPr lang="en-US" sz="2400" b="1" dirty="0">
              <a:solidFill>
                <a:srgbClr val="FFFF00"/>
              </a:solidFill>
            </a:endParaRPr>
          </a:p>
        </p:txBody>
      </p:sp>
    </p:spTree>
    <p:extLst>
      <p:ext uri="{BB962C8B-B14F-4D97-AF65-F5344CB8AC3E}">
        <p14:creationId xmlns:p14="http://schemas.microsoft.com/office/powerpoint/2010/main" val="1678324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16</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7" y="328246"/>
            <a:ext cx="7123043" cy="630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2369403"/>
            <a:ext cx="2133600" cy="830997"/>
          </a:xfrm>
          <a:prstGeom prst="rect">
            <a:avLst/>
          </a:prstGeom>
          <a:noFill/>
        </p:spPr>
        <p:txBody>
          <a:bodyPr wrap="square" rtlCol="0">
            <a:spAutoFit/>
          </a:bodyPr>
          <a:lstStyle/>
          <a:p>
            <a:pPr algn="ctr"/>
            <a:r>
              <a:rPr lang="en-US" sz="2400" b="1" dirty="0" smtClean="0">
                <a:solidFill>
                  <a:srgbClr val="FFFF00"/>
                </a:solidFill>
              </a:rPr>
              <a:t>Did he touch </a:t>
            </a:r>
          </a:p>
          <a:p>
            <a:pPr algn="ctr"/>
            <a:r>
              <a:rPr lang="en-US" sz="2400" b="1" dirty="0" smtClean="0">
                <a:solidFill>
                  <a:srgbClr val="FFFF00"/>
                </a:solidFill>
              </a:rPr>
              <a:t>the ball?</a:t>
            </a:r>
            <a:endParaRPr lang="en-US" sz="2400" b="1" dirty="0">
              <a:solidFill>
                <a:srgbClr val="FFFF00"/>
              </a:solidFill>
            </a:endParaRPr>
          </a:p>
        </p:txBody>
      </p:sp>
    </p:spTree>
    <p:extLst>
      <p:ext uri="{BB962C8B-B14F-4D97-AF65-F5344CB8AC3E}">
        <p14:creationId xmlns:p14="http://schemas.microsoft.com/office/powerpoint/2010/main" val="151171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17</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7" y="328246"/>
            <a:ext cx="7123043" cy="630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3352800"/>
            <a:ext cx="3048000" cy="830997"/>
          </a:xfrm>
          <a:prstGeom prst="rect">
            <a:avLst/>
          </a:prstGeom>
          <a:noFill/>
        </p:spPr>
        <p:txBody>
          <a:bodyPr wrap="square" rtlCol="0">
            <a:spAutoFit/>
          </a:bodyPr>
          <a:lstStyle/>
          <a:p>
            <a:pPr algn="ctr"/>
            <a:r>
              <a:rPr lang="en-US" sz="2400" b="1" dirty="0" smtClean="0"/>
              <a:t>Did he interfere </a:t>
            </a:r>
          </a:p>
          <a:p>
            <a:r>
              <a:rPr lang="en-US" sz="2400" b="1" dirty="0" smtClean="0"/>
              <a:t>with an opponent?</a:t>
            </a:r>
            <a:endParaRPr lang="en-US" sz="2400" b="1" dirty="0"/>
          </a:p>
        </p:txBody>
      </p:sp>
    </p:spTree>
    <p:extLst>
      <p:ext uri="{BB962C8B-B14F-4D97-AF65-F5344CB8AC3E}">
        <p14:creationId xmlns:p14="http://schemas.microsoft.com/office/powerpoint/2010/main" val="131798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18</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7" y="328246"/>
            <a:ext cx="7123043" cy="630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3200400"/>
            <a:ext cx="3048000" cy="1200329"/>
          </a:xfrm>
          <a:prstGeom prst="rect">
            <a:avLst/>
          </a:prstGeom>
          <a:noFill/>
        </p:spPr>
        <p:txBody>
          <a:bodyPr wrap="square" rtlCol="0">
            <a:spAutoFit/>
          </a:bodyPr>
          <a:lstStyle/>
          <a:p>
            <a:pPr algn="ctr"/>
            <a:r>
              <a:rPr lang="en-US" sz="2400" b="1" dirty="0" smtClean="0"/>
              <a:t>Was there a deflection or rebound?</a:t>
            </a:r>
            <a:endParaRPr lang="en-US" sz="2400" b="1" dirty="0"/>
          </a:p>
        </p:txBody>
      </p:sp>
    </p:spTree>
    <p:extLst>
      <p:ext uri="{BB962C8B-B14F-4D97-AF65-F5344CB8AC3E}">
        <p14:creationId xmlns:p14="http://schemas.microsoft.com/office/powerpoint/2010/main" val="59996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19</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7" y="328246"/>
            <a:ext cx="7123043" cy="630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5334000"/>
            <a:ext cx="3429000" cy="584775"/>
          </a:xfrm>
          <a:prstGeom prst="rect">
            <a:avLst/>
          </a:prstGeom>
          <a:noFill/>
        </p:spPr>
        <p:txBody>
          <a:bodyPr wrap="square" rtlCol="0">
            <a:spAutoFit/>
          </a:bodyPr>
          <a:lstStyle/>
          <a:p>
            <a:pPr algn="ctr"/>
            <a:r>
              <a:rPr lang="en-US" sz="3200" b="1" dirty="0" smtClean="0">
                <a:solidFill>
                  <a:srgbClr val="FFFF99"/>
                </a:solidFill>
              </a:rPr>
              <a:t>NOT OFFSIDE !!</a:t>
            </a:r>
            <a:endParaRPr lang="en-US" sz="3200" b="1" dirty="0">
              <a:solidFill>
                <a:srgbClr val="FFFF99"/>
              </a:solidFill>
            </a:endParaRPr>
          </a:p>
        </p:txBody>
      </p:sp>
    </p:spTree>
    <p:extLst>
      <p:ext uri="{BB962C8B-B14F-4D97-AF65-F5344CB8AC3E}">
        <p14:creationId xmlns:p14="http://schemas.microsoft.com/office/powerpoint/2010/main" val="4140378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sz="4000" b="1" dirty="0" smtClean="0">
                <a:effectLst>
                  <a:outerShdw blurRad="38100" dist="38100" dir="2700000" algn="tl">
                    <a:srgbClr val="000000">
                      <a:alpha val="43137"/>
                    </a:srgbClr>
                  </a:outerShdw>
                </a:effectLst>
                <a:latin typeface="Comic Sans MS" panose="030F0702030302020204" pitchFamily="66" charset="0"/>
              </a:rPr>
              <a:t>Offside Offense</a:t>
            </a:r>
            <a:br>
              <a:rPr lang="en-US" sz="4000" b="1" dirty="0" smtClean="0">
                <a:effectLst>
                  <a:outerShdw blurRad="38100" dist="38100" dir="2700000" algn="tl">
                    <a:srgbClr val="000000">
                      <a:alpha val="43137"/>
                    </a:srgbClr>
                  </a:outerShdw>
                </a:effectLst>
                <a:latin typeface="Comic Sans MS" panose="030F0702030302020204" pitchFamily="66" charset="0"/>
              </a:rPr>
            </a:br>
            <a:r>
              <a:rPr lang="en-US" sz="4000" b="1" dirty="0" smtClean="0">
                <a:effectLst>
                  <a:outerShdw blurRad="38100" dist="38100" dir="2700000" algn="tl">
                    <a:srgbClr val="000000">
                      <a:alpha val="43137"/>
                    </a:srgbClr>
                  </a:outerShdw>
                </a:effectLst>
                <a:latin typeface="Comic Sans MS" panose="030F0702030302020204" pitchFamily="66" charset="0"/>
              </a:rPr>
              <a:t>Step-by-Step</a:t>
            </a:r>
            <a:endParaRPr lang="en-US" sz="4000" b="1"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722437"/>
            <a:ext cx="8458200" cy="4525963"/>
          </a:xfrm>
        </p:spPr>
        <p:txBody>
          <a:bodyPr/>
          <a:lstStyle/>
          <a:p>
            <a:pPr marL="0" indent="0">
              <a:buNone/>
            </a:pPr>
            <a:r>
              <a:rPr lang="en-US" dirty="0" smtClean="0"/>
              <a:t>1 …. </a:t>
            </a:r>
            <a:r>
              <a:rPr lang="en-US" b="1" dirty="0" smtClean="0">
                <a:solidFill>
                  <a:srgbClr val="0000FF"/>
                </a:solidFill>
              </a:rPr>
              <a:t>WHO? </a:t>
            </a:r>
            <a:r>
              <a:rPr lang="en-US" dirty="0" smtClean="0"/>
              <a:t>…. 	Attacking Player</a:t>
            </a:r>
          </a:p>
          <a:p>
            <a:pPr marL="0" indent="0">
              <a:buNone/>
            </a:pPr>
            <a:r>
              <a:rPr lang="en-US" dirty="0" smtClean="0"/>
              <a:t>2 …. </a:t>
            </a:r>
            <a:r>
              <a:rPr lang="en-US" b="1" dirty="0" smtClean="0">
                <a:solidFill>
                  <a:srgbClr val="7030A0"/>
                </a:solidFill>
                <a:effectLst>
                  <a:outerShdw blurRad="38100" dist="38100" dir="2700000" algn="tl">
                    <a:srgbClr val="000000">
                      <a:alpha val="43137"/>
                    </a:srgbClr>
                  </a:outerShdw>
                </a:effectLst>
              </a:rPr>
              <a:t>WHERE? </a:t>
            </a:r>
            <a:r>
              <a:rPr lang="en-US" dirty="0" smtClean="0"/>
              <a:t>…. In an Offside Position</a:t>
            </a:r>
          </a:p>
          <a:p>
            <a:pPr marL="0" indent="0">
              <a:buNone/>
            </a:pPr>
            <a:r>
              <a:rPr lang="en-US" dirty="0" smtClean="0"/>
              <a:t>3 …. </a:t>
            </a:r>
            <a:r>
              <a:rPr lang="en-US" b="1" dirty="0" smtClean="0">
                <a:effectLst>
                  <a:outerShdw blurRad="38100" dist="38100" dir="2700000" algn="tl">
                    <a:srgbClr val="000000">
                      <a:alpha val="43137"/>
                    </a:srgbClr>
                  </a:outerShdw>
                </a:effectLst>
              </a:rPr>
              <a:t>WHEN? </a:t>
            </a:r>
            <a:r>
              <a:rPr lang="en-US" dirty="0" smtClean="0"/>
              <a:t>…. 	At Time the Ball is Played or 				Touched by a Teammate</a:t>
            </a:r>
          </a:p>
          <a:p>
            <a:pPr marL="0" indent="0">
              <a:buNone/>
            </a:pPr>
            <a:r>
              <a:rPr lang="en-US" dirty="0" smtClean="0"/>
              <a:t>4 …. </a:t>
            </a:r>
            <a:r>
              <a:rPr lang="en-US" b="1" dirty="0" smtClean="0">
                <a:solidFill>
                  <a:srgbClr val="FF0000"/>
                </a:solidFill>
              </a:rPr>
              <a:t>HOW? </a:t>
            </a:r>
            <a:r>
              <a:rPr lang="en-US" dirty="0" smtClean="0"/>
              <a:t>…. 	By Becoming Actively Involved in 			Play</a:t>
            </a:r>
            <a:endParaRPr lang="en-US" dirty="0"/>
          </a:p>
        </p:txBody>
      </p:sp>
      <p:sp>
        <p:nvSpPr>
          <p:cNvPr id="4" name="Slide Number Placeholder 3"/>
          <p:cNvSpPr>
            <a:spLocks noGrp="1"/>
          </p:cNvSpPr>
          <p:nvPr>
            <p:ph type="sldNum" sz="quarter" idx="4"/>
          </p:nvPr>
        </p:nvSpPr>
        <p:spPr/>
        <p:txBody>
          <a:bodyPr/>
          <a:lstStyle/>
          <a:p>
            <a:pPr>
              <a:defRPr/>
            </a:pPr>
            <a:endParaRPr lang="en-US" dirty="0" smtClean="0"/>
          </a:p>
          <a:p>
            <a:pPr>
              <a:defRPr/>
            </a:pPr>
            <a:r>
              <a:rPr lang="en-US" dirty="0" smtClean="0"/>
              <a:t>Slide </a:t>
            </a:r>
            <a:fld id="{F80D04DC-3FD1-477B-954C-BBADB75E25B5}" type="slidenum">
              <a:rPr lang="en-US" smtClean="0"/>
              <a:pPr>
                <a:defRPr/>
              </a:pPr>
              <a:t>2</a:t>
            </a:fld>
            <a:endParaRPr lang="en-US" dirty="0"/>
          </a:p>
        </p:txBody>
      </p:sp>
      <p:sp>
        <p:nvSpPr>
          <p:cNvPr id="6" name="TextBox 5"/>
          <p:cNvSpPr txBox="1"/>
          <p:nvPr/>
        </p:nvSpPr>
        <p:spPr>
          <a:xfrm>
            <a:off x="762000" y="5323582"/>
            <a:ext cx="7696200" cy="1077218"/>
          </a:xfrm>
          <a:prstGeom prst="rect">
            <a:avLst/>
          </a:prstGeom>
          <a:noFill/>
        </p:spPr>
        <p:txBody>
          <a:bodyPr wrap="square" rtlCol="0">
            <a:spAutoFit/>
          </a:bodyPr>
          <a:lstStyle/>
          <a:p>
            <a:pPr algn="ctr"/>
            <a:r>
              <a:rPr lang="en-US" sz="3200" b="1" dirty="0" smtClean="0"/>
              <a:t>The Offside Offense is</a:t>
            </a:r>
            <a:r>
              <a:rPr lang="en-US" sz="3200" b="1" dirty="0" smtClean="0">
                <a:solidFill>
                  <a:srgbClr val="0000FF"/>
                </a:solidFill>
                <a:effectLst>
                  <a:outerShdw blurRad="38100" dist="38100" dir="2700000" algn="tl">
                    <a:srgbClr val="000000">
                      <a:alpha val="43137"/>
                    </a:srgbClr>
                  </a:outerShdw>
                </a:effectLst>
              </a:rPr>
              <a:t> more </a:t>
            </a:r>
            <a:r>
              <a:rPr lang="en-US" sz="3200" b="1" dirty="0" smtClean="0"/>
              <a:t>than just “touching the ball”</a:t>
            </a:r>
            <a:endParaRPr lang="en-US" sz="3200" b="1" dirty="0"/>
          </a:p>
        </p:txBody>
      </p:sp>
    </p:spTree>
    <p:extLst>
      <p:ext uri="{BB962C8B-B14F-4D97-AF65-F5344CB8AC3E}">
        <p14:creationId xmlns:p14="http://schemas.microsoft.com/office/powerpoint/2010/main" val="293665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8839200" cy="4114800"/>
          </a:xfrm>
        </p:spPr>
        <p:txBody>
          <a:bodyPr>
            <a:noAutofit/>
          </a:bodyPr>
          <a:lstStyle/>
          <a:p>
            <a:r>
              <a:rPr lang="en-US" sz="2800" dirty="0" smtClean="0">
                <a:solidFill>
                  <a:srgbClr val="00B050"/>
                </a:solidFill>
              </a:rPr>
              <a:t>Interference with Play </a:t>
            </a:r>
            <a:r>
              <a:rPr lang="en-US" sz="2800" dirty="0" smtClean="0">
                <a:solidFill>
                  <a:srgbClr val="C00000"/>
                </a:solidFill>
              </a:rPr>
              <a:t>or </a:t>
            </a:r>
            <a:r>
              <a:rPr lang="en-US" sz="2800" dirty="0" smtClean="0">
                <a:solidFill>
                  <a:srgbClr val="00B050"/>
                </a:solidFill>
              </a:rPr>
              <a:t>Gaining an Advantage </a:t>
            </a:r>
            <a:r>
              <a:rPr lang="en-US" sz="2800" dirty="0" smtClean="0">
                <a:solidFill>
                  <a:srgbClr val="C00000"/>
                </a:solidFill>
              </a:rPr>
              <a:t>requires actual contact with the ball.</a:t>
            </a:r>
          </a:p>
          <a:p>
            <a:endParaRPr lang="en-US" sz="1000" dirty="0" smtClean="0">
              <a:solidFill>
                <a:srgbClr val="C00000"/>
              </a:solidFill>
            </a:endParaRPr>
          </a:p>
          <a:p>
            <a:r>
              <a:rPr lang="en-US" sz="2800" dirty="0" smtClean="0">
                <a:solidFill>
                  <a:srgbClr val="C00000"/>
                </a:solidFill>
              </a:rPr>
              <a:t>“Touching the ball” is not required for calling offside if the attacker in an offside position is </a:t>
            </a:r>
            <a:r>
              <a:rPr lang="en-US" sz="2800" dirty="0" smtClean="0">
                <a:solidFill>
                  <a:srgbClr val="00B050"/>
                </a:solidFill>
              </a:rPr>
              <a:t>Interfering with an Opponent </a:t>
            </a:r>
            <a:r>
              <a:rPr lang="en-US" sz="2800" dirty="0" smtClean="0">
                <a:solidFill>
                  <a:srgbClr val="C00000"/>
                </a:solidFill>
              </a:rPr>
              <a:t>by blocking the keeper’s view of the ball, blocking a defender from playing the ball or making a movement or gesture which, in the opinion of the referee, causes that opponent to react and move.</a:t>
            </a:r>
          </a:p>
        </p:txBody>
      </p:sp>
      <p:sp>
        <p:nvSpPr>
          <p:cNvPr id="4" name="Title 1"/>
          <p:cNvSpPr txBox="1">
            <a:spLocks/>
          </p:cNvSpPr>
          <p:nvPr/>
        </p:nvSpPr>
        <p:spPr>
          <a:xfrm>
            <a:off x="-15766" y="533400"/>
            <a:ext cx="9144000" cy="1066801"/>
          </a:xfrm>
          <a:prstGeom prst="rect">
            <a:avLst/>
          </a:prstGeom>
          <a:noFill/>
        </p:spPr>
        <p:txBody>
          <a:bodyPr vert="horz" lIns="91440" tIns="45720" rIns="91440" bIns="45720" rtlCol="0" anchor="ctr">
            <a:normAutofit/>
          </a:bodyPr>
          <a:lstStyle/>
          <a:p>
            <a:pPr algn="ctr"/>
            <a:r>
              <a:rPr lang="en-US" sz="6000" b="1" dirty="0" smtClean="0">
                <a:latin typeface="Comic Sans MS" pitchFamily="66" charset="0"/>
              </a:rPr>
              <a:t>Offside Review</a:t>
            </a:r>
            <a:r>
              <a:rPr kumimoji="0" lang="en-US" sz="6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t>
            </a: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294967295"/>
          </p:nvPr>
        </p:nvSpPr>
        <p:spPr>
          <a:xfrm>
            <a:off x="6705600" y="6264275"/>
            <a:ext cx="2133600" cy="365125"/>
          </a:xfrm>
          <a:prstGeom prst="rect">
            <a:avLst/>
          </a:prstGeom>
        </p:spPr>
        <p:txBody>
          <a:bodyPr/>
          <a:lstStyle/>
          <a:p>
            <a:endParaRPr lang="en-US" dirty="0" smtClean="0"/>
          </a:p>
          <a:p>
            <a:r>
              <a:rPr lang="en-US" dirty="0" smtClean="0"/>
              <a:t>Slide </a:t>
            </a:r>
            <a:fld id="{9743DC29-D1AE-4A5A-93F4-3C86A079BD1B}" type="slidenum">
              <a:rPr lang="en-US" smtClean="0"/>
              <a:pPr/>
              <a:t>20</a:t>
            </a:fld>
            <a:endParaRPr lang="en-US" dirty="0"/>
          </a:p>
        </p:txBody>
      </p:sp>
    </p:spTree>
    <p:extLst>
      <p:ext uri="{BB962C8B-B14F-4D97-AF65-F5344CB8AC3E}">
        <p14:creationId xmlns:p14="http://schemas.microsoft.com/office/powerpoint/2010/main" val="421366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u="sng" dirty="0" smtClean="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OFFSIDE - Brain Teaser</a:t>
            </a: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447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90000"/>
              </a:lnSpc>
              <a:buFont typeface="Arial" charset="0"/>
              <a:buNone/>
            </a:pPr>
            <a:r>
              <a:rPr lang="en-US" sz="2800" b="1" dirty="0">
                <a:latin typeface="Arial" panose="020B0604020202020204" pitchFamily="34" charset="0"/>
                <a:cs typeface="Arial" panose="020B0604020202020204" pitchFamily="34" charset="0"/>
              </a:rPr>
              <a:t>A player A9 in an offside position sprints towards the ball that has been kicked ahead by a teammate.</a:t>
            </a:r>
          </a:p>
          <a:p>
            <a:pPr marL="0">
              <a:lnSpc>
                <a:spcPct val="90000"/>
              </a:lnSpc>
              <a:buFont typeface="Arial" charset="0"/>
              <a:buNone/>
            </a:pPr>
            <a:r>
              <a:rPr lang="en-US" sz="2800" b="1" dirty="0">
                <a:latin typeface="Arial" panose="020B0604020202020204" pitchFamily="34" charset="0"/>
                <a:cs typeface="Arial" panose="020B0604020202020204" pitchFamily="34" charset="0"/>
              </a:rPr>
              <a:t>The nearest defender, D5, then also starts to sprint to the ball, but well before either player is able to touch it, the ball passes over the goal line and out of play.</a:t>
            </a:r>
          </a:p>
          <a:p>
            <a:pPr>
              <a:lnSpc>
                <a:spcPct val="90000"/>
              </a:lnSpc>
              <a:buFont typeface="Arial" charset="0"/>
              <a:buNone/>
            </a:pPr>
            <a:r>
              <a:rPr lang="en-US" sz="2800" b="1" dirty="0">
                <a:latin typeface="Arial" panose="020B0604020202020204" pitchFamily="34" charset="0"/>
                <a:cs typeface="Arial" panose="020B0604020202020204" pitchFamily="34" charset="0"/>
              </a:rPr>
              <a:t>Should the AR signal for the offside offense?</a:t>
            </a:r>
          </a:p>
          <a:p>
            <a:pPr>
              <a:lnSpc>
                <a:spcPct val="90000"/>
              </a:lnSpc>
              <a:buFont typeface="Arial" charset="0"/>
              <a:buNone/>
            </a:pPr>
            <a:endParaRPr lang="en-US" sz="1600" dirty="0">
              <a:latin typeface="Arial" panose="020B0604020202020204" pitchFamily="34" charset="0"/>
              <a:cs typeface="Arial" panose="020B0604020202020204" pitchFamily="34" charset="0"/>
            </a:endParaRPr>
          </a:p>
          <a:p>
            <a:pPr>
              <a:lnSpc>
                <a:spcPct val="90000"/>
              </a:lnSpc>
              <a:buFont typeface="Arial" charset="0"/>
              <a:buNone/>
            </a:pPr>
            <a:r>
              <a:rPr lang="en-US" sz="2800" dirty="0">
                <a:latin typeface="Arial" panose="020B0604020202020204" pitchFamily="34" charset="0"/>
                <a:cs typeface="Arial" panose="020B0604020202020204" pitchFamily="34" charset="0"/>
              </a:rPr>
              <a:t>			A.  Yes</a:t>
            </a:r>
          </a:p>
          <a:p>
            <a:pPr>
              <a:lnSpc>
                <a:spcPct val="90000"/>
              </a:lnSpc>
              <a:buFont typeface="Arial" charse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  No</a:t>
            </a:r>
          </a:p>
          <a:p>
            <a:pPr>
              <a:buFont typeface="Arial" charset="0"/>
              <a:buNone/>
            </a:pPr>
            <a:endPar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charse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101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OFFSIDE – Brain Teaser</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447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90000"/>
              </a:lnSpc>
              <a:buFont typeface="Arial" charset="0"/>
              <a:buNone/>
            </a:pPr>
            <a:r>
              <a:rPr lang="en-US" sz="2800" b="1" dirty="0">
                <a:latin typeface="Arial" panose="020B0604020202020204" pitchFamily="34" charset="0"/>
                <a:cs typeface="Arial" panose="020B0604020202020204" pitchFamily="34" charset="0"/>
              </a:rPr>
              <a:t>A player A12 in an offside position sprints towards the ball that has been kicked ahead by a teammate.</a:t>
            </a:r>
          </a:p>
          <a:p>
            <a:pPr marL="0">
              <a:lnSpc>
                <a:spcPct val="90000"/>
              </a:lnSpc>
              <a:buFont typeface="Arial" charset="0"/>
              <a:buNone/>
            </a:pPr>
            <a:r>
              <a:rPr lang="en-US" sz="2800" b="1" dirty="0">
                <a:latin typeface="Arial" panose="020B0604020202020204" pitchFamily="34" charset="0"/>
                <a:cs typeface="Arial" panose="020B0604020202020204" pitchFamily="34" charset="0"/>
              </a:rPr>
              <a:t>The nearest defender, D4, then also starts to sprint to the ball, and is able to kick the ball over the goal line and out of play just before A12 is able to reach the ball.</a:t>
            </a:r>
          </a:p>
          <a:p>
            <a:pPr>
              <a:buFont typeface="Arial" charset="0"/>
              <a:buNone/>
            </a:pPr>
            <a:r>
              <a:rPr lang="en-US" sz="2800" b="1" dirty="0">
                <a:latin typeface="Arial" panose="020B0604020202020204" pitchFamily="34" charset="0"/>
                <a:cs typeface="Arial" panose="020B0604020202020204" pitchFamily="34" charset="0"/>
              </a:rPr>
              <a:t>Should the AR signal for the offside offense?</a:t>
            </a:r>
          </a:p>
          <a:p>
            <a:pPr>
              <a:buFont typeface="Arial" charset="0"/>
              <a:buNone/>
            </a:pPr>
            <a:endParaRPr lang="en-US" sz="1600" dirty="0">
              <a:latin typeface="Arial" panose="020B0604020202020204" pitchFamily="34" charset="0"/>
              <a:cs typeface="Arial" panose="020B0604020202020204" pitchFamily="34" charset="0"/>
            </a:endParaRPr>
          </a:p>
          <a:p>
            <a:pPr>
              <a:buFont typeface="Arial" charset="0"/>
              <a:buNone/>
            </a:pPr>
            <a:r>
              <a:rPr lang="en-US" sz="2800" dirty="0">
                <a:latin typeface="Arial" panose="020B0604020202020204" pitchFamily="34" charset="0"/>
                <a:cs typeface="Arial" panose="020B0604020202020204" pitchFamily="34" charset="0"/>
              </a:rPr>
              <a:t>			</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Yes</a:t>
            </a:r>
          </a:p>
          <a:p>
            <a:pPr>
              <a:buFont typeface="Arial" charse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  No</a:t>
            </a:r>
          </a:p>
          <a:p>
            <a:pPr>
              <a:buFont typeface="Arial" charset="0"/>
              <a:buNone/>
            </a:pPr>
            <a:endPar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charse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9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31" y="2358609"/>
            <a:ext cx="8686800" cy="4042191"/>
          </a:xfrm>
        </p:spPr>
        <p:txBody>
          <a:bodyPr>
            <a:normAutofit fontScale="92500" lnSpcReduction="10000"/>
          </a:bodyPr>
          <a:lstStyle/>
          <a:p>
            <a:pPr algn="ctr">
              <a:buNone/>
            </a:pPr>
            <a:r>
              <a:rPr lang="en-US" sz="4400" b="1" dirty="0" smtClean="0">
                <a:solidFill>
                  <a:srgbClr val="C00000"/>
                </a:solidFill>
                <a:effectLst>
                  <a:outerShdw blurRad="38100" dist="38100" dir="2700000" algn="tl">
                    <a:srgbClr val="000000">
                      <a:alpha val="43137"/>
                    </a:srgbClr>
                  </a:outerShdw>
                </a:effectLst>
              </a:rPr>
              <a:t>Position</a:t>
            </a:r>
            <a:r>
              <a:rPr lang="en-US" sz="4400" dirty="0" smtClean="0">
                <a:solidFill>
                  <a:srgbClr val="C00000"/>
                </a:solidFill>
              </a:rPr>
              <a:t> </a:t>
            </a:r>
            <a:r>
              <a:rPr lang="en-US" sz="4400" dirty="0" smtClean="0">
                <a:solidFill>
                  <a:schemeClr val="accent2">
                    <a:lumMod val="40000"/>
                    <a:lumOff val="60000"/>
                  </a:schemeClr>
                </a:solidFill>
              </a:rPr>
              <a:t>+ Involvement</a:t>
            </a:r>
          </a:p>
          <a:p>
            <a:pPr>
              <a:buNone/>
            </a:pPr>
            <a:endParaRPr lang="en-US" sz="2600" dirty="0"/>
          </a:p>
          <a:p>
            <a:pPr>
              <a:buNone/>
            </a:pPr>
            <a:r>
              <a:rPr lang="en-US" dirty="0" smtClean="0"/>
              <a:t>  </a:t>
            </a:r>
            <a:r>
              <a:rPr lang="en-US" b="1" dirty="0" smtClean="0">
                <a:solidFill>
                  <a:srgbClr val="FF0000"/>
                </a:solidFill>
              </a:rPr>
              <a:t>Offside Position </a:t>
            </a:r>
            <a:r>
              <a:rPr lang="en-US" dirty="0" smtClean="0"/>
              <a:t>means an attacker is….</a:t>
            </a:r>
          </a:p>
          <a:p>
            <a:pPr>
              <a:buNone/>
            </a:pPr>
            <a:endParaRPr lang="en-US" sz="2600" dirty="0" smtClean="0"/>
          </a:p>
          <a:p>
            <a:pPr marL="977900" lvl="1" indent="-514350">
              <a:spcAft>
                <a:spcPts val="600"/>
              </a:spcAft>
              <a:buFont typeface="+mj-lt"/>
              <a:buAutoNum type="arabicParenR"/>
            </a:pPr>
            <a:r>
              <a:rPr lang="en-US" dirty="0" smtClean="0"/>
              <a:t>in their opponent’s half of field </a:t>
            </a:r>
            <a:r>
              <a:rPr lang="en-US" b="1" dirty="0" smtClean="0"/>
              <a:t>… AND </a:t>
            </a:r>
          </a:p>
          <a:p>
            <a:pPr marL="977900" lvl="1" indent="-514350">
              <a:spcAft>
                <a:spcPts val="600"/>
              </a:spcAft>
              <a:buFont typeface="+mj-lt"/>
              <a:buAutoNum type="arabicParenR"/>
            </a:pPr>
            <a:r>
              <a:rPr lang="en-US" dirty="0" smtClean="0"/>
              <a:t>closer to the goal line then the second to last defender </a:t>
            </a:r>
            <a:r>
              <a:rPr lang="en-US" b="1" dirty="0" smtClean="0"/>
              <a:t>… AND</a:t>
            </a:r>
          </a:p>
          <a:p>
            <a:pPr marL="977900" lvl="1" indent="-514350">
              <a:buFont typeface="+mj-lt"/>
              <a:buAutoNum type="arabicParenR"/>
            </a:pPr>
            <a:r>
              <a:rPr lang="en-US" dirty="0" smtClean="0"/>
              <a:t>closer to the goal line than the ball</a:t>
            </a:r>
          </a:p>
          <a:p>
            <a:pPr>
              <a:buNone/>
            </a:pPr>
            <a:endParaRPr lang="en-US" dirty="0"/>
          </a:p>
        </p:txBody>
      </p:sp>
      <p:sp>
        <p:nvSpPr>
          <p:cNvPr id="4" name="Title 1"/>
          <p:cNvSpPr txBox="1">
            <a:spLocks/>
          </p:cNvSpPr>
          <p:nvPr/>
        </p:nvSpPr>
        <p:spPr>
          <a:xfrm>
            <a:off x="-15766" y="76199"/>
            <a:ext cx="9144000" cy="2362201"/>
          </a:xfrm>
          <a:prstGeom prst="rect">
            <a:avLst/>
          </a:prstGeom>
          <a:no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Offside:</a:t>
            </a:r>
            <a:b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b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The Offence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2060"/>
                </a:solidFill>
                <a:effectLst>
                  <a:outerShdw blurRad="38100" dist="38100" dir="2700000" algn="tl">
                    <a:srgbClr val="000000">
                      <a:alpha val="43137"/>
                    </a:srgbClr>
                  </a:outerShdw>
                </a:effectLst>
                <a:latin typeface="Comic Sans MS" pitchFamily="66" charset="0"/>
                <a:ea typeface="+mj-ea"/>
                <a:cs typeface="+mj-cs"/>
              </a:rPr>
              <a:t>requires….</a:t>
            </a: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t>
            </a:r>
            <a:endParaRPr kumimoji="0" lang="en-US"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
          </p:nvPr>
        </p:nvSpPr>
        <p:spPr/>
        <p:txBody>
          <a:bodyPr/>
          <a:lstStyle/>
          <a:p>
            <a:endParaRPr lang="en-US" smtClean="0"/>
          </a:p>
          <a:p>
            <a:r>
              <a:rPr lang="en-US" smtClean="0"/>
              <a:t>Slide </a:t>
            </a:r>
            <a:fld id="{9743DC29-D1AE-4A5A-93F4-3C86A079BD1B}" type="slidenum">
              <a:rPr lang="en-US" smtClean="0"/>
              <a:pPr/>
              <a:t>3</a:t>
            </a:fld>
            <a:endParaRPr lang="en-US" dirty="0"/>
          </a:p>
        </p:txBody>
      </p:sp>
    </p:spTree>
    <p:extLst>
      <p:ext uri="{BB962C8B-B14F-4D97-AF65-F5344CB8AC3E}">
        <p14:creationId xmlns:p14="http://schemas.microsoft.com/office/powerpoint/2010/main" val="1438827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4</a:t>
            </a:fld>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80" y="476511"/>
            <a:ext cx="8154720" cy="55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44557" y="3352800"/>
            <a:ext cx="2209800" cy="1200329"/>
          </a:xfrm>
          <a:prstGeom prst="rect">
            <a:avLst/>
          </a:prstGeom>
          <a:noFill/>
        </p:spPr>
        <p:txBody>
          <a:bodyPr wrap="square" rtlCol="0">
            <a:spAutoFit/>
          </a:bodyPr>
          <a:lstStyle/>
          <a:p>
            <a:pPr algn="ctr"/>
            <a:r>
              <a:rPr lang="en-US" sz="2400" b="1" dirty="0" smtClean="0">
                <a:solidFill>
                  <a:srgbClr val="FFFF00"/>
                </a:solidFill>
              </a:rPr>
              <a:t>Offside or </a:t>
            </a:r>
          </a:p>
          <a:p>
            <a:pPr algn="ctr"/>
            <a:r>
              <a:rPr lang="en-US" sz="2400" b="1" dirty="0" smtClean="0">
                <a:solidFill>
                  <a:srgbClr val="FFFF00"/>
                </a:solidFill>
              </a:rPr>
              <a:t>Not Offside</a:t>
            </a:r>
          </a:p>
          <a:p>
            <a:pPr algn="ctr"/>
            <a:r>
              <a:rPr lang="en-US" sz="2400" b="1" dirty="0" smtClean="0">
                <a:solidFill>
                  <a:srgbClr val="FFFF00"/>
                </a:solidFill>
              </a:rPr>
              <a:t>Position?</a:t>
            </a:r>
            <a:endParaRPr lang="en-US" sz="2400" b="1" dirty="0">
              <a:solidFill>
                <a:srgbClr val="FFFF00"/>
              </a:solidFill>
            </a:endParaRPr>
          </a:p>
        </p:txBody>
      </p:sp>
    </p:spTree>
    <p:extLst>
      <p:ext uri="{BB962C8B-B14F-4D97-AF65-F5344CB8AC3E}">
        <p14:creationId xmlns:p14="http://schemas.microsoft.com/office/powerpoint/2010/main" val="103185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5</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7" y="685800"/>
            <a:ext cx="8990907"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5800" y="3510642"/>
            <a:ext cx="4419600" cy="1200329"/>
          </a:xfrm>
          <a:prstGeom prst="rect">
            <a:avLst/>
          </a:prstGeom>
          <a:noFill/>
        </p:spPr>
        <p:txBody>
          <a:bodyPr wrap="square" rtlCol="0">
            <a:spAutoFit/>
          </a:bodyPr>
          <a:lstStyle/>
          <a:p>
            <a:pPr algn="ctr"/>
            <a:r>
              <a:rPr lang="en-US" sz="2400" b="1" dirty="0" smtClean="0">
                <a:solidFill>
                  <a:srgbClr val="FFFF00"/>
                </a:solidFill>
              </a:rPr>
              <a:t>Do NOT judge position using attacker’s  “upper body” </a:t>
            </a:r>
            <a:r>
              <a:rPr lang="en-US" sz="2400" b="1" dirty="0" smtClean="0"/>
              <a:t>vs. </a:t>
            </a:r>
            <a:r>
              <a:rPr lang="en-US" sz="2400" b="1" dirty="0" smtClean="0">
                <a:solidFill>
                  <a:srgbClr val="FFFF00"/>
                </a:solidFill>
              </a:rPr>
              <a:t>defender’s</a:t>
            </a:r>
            <a:r>
              <a:rPr lang="en-US" sz="2400" b="1" dirty="0" smtClean="0"/>
              <a:t> </a:t>
            </a:r>
            <a:r>
              <a:rPr lang="en-US" sz="2400" b="1" dirty="0" smtClean="0">
                <a:solidFill>
                  <a:srgbClr val="FFFF00"/>
                </a:solidFill>
              </a:rPr>
              <a:t>“upper body”</a:t>
            </a:r>
            <a:endParaRPr lang="en-US" sz="2400" b="1" dirty="0">
              <a:solidFill>
                <a:srgbClr val="FFFF00"/>
              </a:solidFill>
            </a:endParaRPr>
          </a:p>
        </p:txBody>
      </p:sp>
    </p:spTree>
    <p:extLst>
      <p:ext uri="{BB962C8B-B14F-4D97-AF65-F5344CB8AC3E}">
        <p14:creationId xmlns:p14="http://schemas.microsoft.com/office/powerpoint/2010/main" val="1976214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6</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7" y="685800"/>
            <a:ext cx="8990907"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5800" y="3510642"/>
            <a:ext cx="4419600" cy="1569660"/>
          </a:xfrm>
          <a:prstGeom prst="rect">
            <a:avLst/>
          </a:prstGeom>
          <a:noFill/>
        </p:spPr>
        <p:txBody>
          <a:bodyPr wrap="square" rtlCol="0">
            <a:spAutoFit/>
          </a:bodyPr>
          <a:lstStyle/>
          <a:p>
            <a:pPr algn="ctr"/>
            <a:r>
              <a:rPr lang="en-US" sz="2400" b="1" dirty="0" smtClean="0">
                <a:solidFill>
                  <a:srgbClr val="FFFF00"/>
                </a:solidFill>
              </a:rPr>
              <a:t>Judge attacker’s leading body part that can legally play the ball </a:t>
            </a:r>
            <a:r>
              <a:rPr lang="en-US" sz="2400" b="1" dirty="0" smtClean="0"/>
              <a:t>vs. </a:t>
            </a:r>
            <a:r>
              <a:rPr lang="en-US" sz="2400" b="1" dirty="0" smtClean="0">
                <a:solidFill>
                  <a:srgbClr val="FFFF00"/>
                </a:solidFill>
              </a:rPr>
              <a:t>defender’s most trailing body part (foot)</a:t>
            </a:r>
            <a:endParaRPr lang="en-US" sz="2400" b="1" dirty="0">
              <a:solidFill>
                <a:srgbClr val="FFFF00"/>
              </a:solidFill>
            </a:endParaRPr>
          </a:p>
        </p:txBody>
      </p:sp>
    </p:spTree>
    <p:extLst>
      <p:ext uri="{BB962C8B-B14F-4D97-AF65-F5344CB8AC3E}">
        <p14:creationId xmlns:p14="http://schemas.microsoft.com/office/powerpoint/2010/main" val="295038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F0CE33-254B-4B1C-8F50-B38BEE65248D}" type="slidenum">
              <a:rPr lang="en-US" smtClean="0"/>
              <a:pPr>
                <a:defRPr/>
              </a:pPr>
              <a:t>7</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7" y="685800"/>
            <a:ext cx="8990907"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7000" y="3510642"/>
            <a:ext cx="2438400" cy="830997"/>
          </a:xfrm>
          <a:prstGeom prst="rect">
            <a:avLst/>
          </a:prstGeom>
          <a:noFill/>
        </p:spPr>
        <p:txBody>
          <a:bodyPr wrap="square" rtlCol="0">
            <a:spAutoFit/>
          </a:bodyPr>
          <a:lstStyle/>
          <a:p>
            <a:pPr algn="ctr"/>
            <a:r>
              <a:rPr lang="en-US" sz="2400" b="1" dirty="0" smtClean="0">
                <a:solidFill>
                  <a:srgbClr val="FFFF00"/>
                </a:solidFill>
              </a:rPr>
              <a:t>Still in Onside Position</a:t>
            </a:r>
            <a:endParaRPr lang="en-US" sz="2400" b="1" dirty="0">
              <a:solidFill>
                <a:srgbClr val="FFFF00"/>
              </a:solidFill>
            </a:endParaRPr>
          </a:p>
        </p:txBody>
      </p:sp>
    </p:spTree>
    <p:extLst>
      <p:ext uri="{BB962C8B-B14F-4D97-AF65-F5344CB8AC3E}">
        <p14:creationId xmlns:p14="http://schemas.microsoft.com/office/powerpoint/2010/main" val="162130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905000"/>
            <a:ext cx="6233340" cy="563563"/>
          </a:xfrm>
        </p:spPr>
        <p:txBody>
          <a:bodyPr>
            <a:normAutofit fontScale="25000" lnSpcReduction="20000"/>
          </a:bodyPr>
          <a:lstStyle/>
          <a:p>
            <a:pPr algn="ctr">
              <a:buNone/>
            </a:pPr>
            <a:r>
              <a:rPr lang="en-US" sz="16000" dirty="0" smtClean="0">
                <a:solidFill>
                  <a:schemeClr val="accent2">
                    <a:lumMod val="40000"/>
                    <a:lumOff val="60000"/>
                  </a:schemeClr>
                </a:solidFill>
              </a:rPr>
              <a:t>   </a:t>
            </a:r>
            <a:r>
              <a:rPr lang="en-US" sz="16000" dirty="0" smtClean="0">
                <a:solidFill>
                  <a:schemeClr val="accent2">
                    <a:lumMod val="40000"/>
                    <a:lumOff val="60000"/>
                  </a:schemeClr>
                </a:solidFill>
                <a:latin typeface="Arial" panose="020B0604020202020204" pitchFamily="34" charset="0"/>
                <a:cs typeface="Arial" panose="020B0604020202020204" pitchFamily="34" charset="0"/>
              </a:rPr>
              <a:t>Position + </a:t>
            </a:r>
            <a:r>
              <a:rPr lang="en-US" sz="16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Involvement</a:t>
            </a:r>
          </a:p>
          <a:p>
            <a:pPr>
              <a:buNone/>
            </a:pPr>
            <a:endParaRPr lang="en-US" sz="2400" dirty="0"/>
          </a:p>
          <a:p>
            <a:pPr>
              <a:buNone/>
            </a:pPr>
            <a:r>
              <a:rPr lang="en-US" dirty="0" smtClean="0"/>
              <a:t>  	</a:t>
            </a:r>
            <a:endParaRPr lang="en-US" dirty="0"/>
          </a:p>
        </p:txBody>
      </p:sp>
      <p:sp>
        <p:nvSpPr>
          <p:cNvPr id="4" name="Title 1"/>
          <p:cNvSpPr txBox="1">
            <a:spLocks/>
          </p:cNvSpPr>
          <p:nvPr/>
        </p:nvSpPr>
        <p:spPr>
          <a:xfrm>
            <a:off x="-15766" y="152400"/>
            <a:ext cx="9144000" cy="167640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Offside:</a:t>
            </a:r>
            <a:br>
              <a:rPr kumimoji="0" lang="en-US"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br>
            <a:r>
              <a:rPr kumimoji="0" lang="en-US"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The Offence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2060"/>
                </a:solidFill>
                <a:effectLst>
                  <a:outerShdw blurRad="38100" dist="38100" dir="2700000" algn="tl">
                    <a:srgbClr val="000000">
                      <a:alpha val="43137"/>
                    </a:srgbClr>
                  </a:outerShdw>
                </a:effectLst>
                <a:latin typeface="Comic Sans MS" pitchFamily="66" charset="0"/>
                <a:ea typeface="+mj-ea"/>
                <a:cs typeface="+mj-cs"/>
              </a:rPr>
              <a:t>requires….</a:t>
            </a:r>
            <a:r>
              <a:rPr kumimoji="0" lang="en-US"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t>
            </a: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
          </p:nvPr>
        </p:nvSpPr>
        <p:spPr/>
        <p:txBody>
          <a:bodyPr/>
          <a:lstStyle/>
          <a:p>
            <a:endParaRPr lang="en-US" smtClean="0"/>
          </a:p>
          <a:p>
            <a:r>
              <a:rPr lang="en-US" smtClean="0"/>
              <a:t>Slide </a:t>
            </a:r>
            <a:fld id="{9743DC29-D1AE-4A5A-93F4-3C86A079BD1B}" type="slidenum">
              <a:rPr lang="en-US" smtClean="0"/>
              <a:pPr/>
              <a:t>8</a:t>
            </a:fld>
            <a:endParaRPr lang="en-US"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2569029"/>
            <a:ext cx="4016266" cy="392895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2572656"/>
            <a:ext cx="917466"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307767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200400"/>
            <a:ext cx="7315200" cy="1981200"/>
          </a:xfrm>
        </p:spPr>
        <p:txBody>
          <a:bodyPr>
            <a:normAutofit/>
          </a:bodyPr>
          <a:lstStyle/>
          <a:p>
            <a:pPr>
              <a:buNone/>
            </a:pPr>
            <a:r>
              <a:rPr lang="en-US" sz="4000" dirty="0" smtClean="0">
                <a:solidFill>
                  <a:srgbClr val="C00000"/>
                </a:solidFill>
              </a:rPr>
              <a:t>“touching” the ball (intentional or not) last played or touched by a teammate.</a:t>
            </a:r>
            <a:endParaRPr lang="en-US" sz="4000" dirty="0">
              <a:solidFill>
                <a:srgbClr val="C00000"/>
              </a:solidFill>
            </a:endParaRPr>
          </a:p>
        </p:txBody>
      </p:sp>
      <p:sp>
        <p:nvSpPr>
          <p:cNvPr id="4" name="Title 1"/>
          <p:cNvSpPr txBox="1">
            <a:spLocks/>
          </p:cNvSpPr>
          <p:nvPr/>
        </p:nvSpPr>
        <p:spPr>
          <a:xfrm>
            <a:off x="1066800" y="533399"/>
            <a:ext cx="7010400" cy="2667001"/>
          </a:xfrm>
          <a:prstGeom prst="rect">
            <a:avLst/>
          </a:prstGeom>
          <a:no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Offside: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dirty="0">
              <a:solidFill>
                <a:srgbClr val="002060"/>
              </a:solidFill>
              <a:effectLst>
                <a:outerShdw blurRad="38100" dist="38100" dir="2700000" algn="tl">
                  <a:srgbClr val="000000">
                    <a:alpha val="43137"/>
                  </a:srgbClr>
                </a:outerShdw>
              </a:effectLst>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A.  Interfering with </a:t>
            </a:r>
            <a:r>
              <a:rPr kumimoji="0" lang="en-US" sz="43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omic Sans MS" pitchFamily="66" charset="0"/>
                <a:ea typeface="+mj-ea"/>
                <a:cs typeface="+mj-cs"/>
              </a:rPr>
              <a:t>Play</a:t>
            </a:r>
            <a:r>
              <a:rPr kumimoji="0" lang="en-US" sz="4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means….</a:t>
            </a: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t/>
            </a:r>
            <a:b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rPr>
            </a:br>
            <a:endParaRPr kumimoji="0" lang="en-US"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1026" name="Picture 2"/>
          <p:cNvPicPr>
            <a:picLocks noChangeAspect="1" noChangeArrowheads="1"/>
          </p:cNvPicPr>
          <p:nvPr/>
        </p:nvPicPr>
        <p:blipFill>
          <a:blip r:embed="rId3" cstate="print">
            <a:lum contrast="10000"/>
          </a:blip>
          <a:srcRect/>
          <a:stretch>
            <a:fillRect/>
          </a:stretch>
        </p:blipFill>
        <p:spPr bwMode="auto">
          <a:xfrm>
            <a:off x="8062140" y="76200"/>
            <a:ext cx="92946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52400" y="76200"/>
            <a:ext cx="900283" cy="2053809"/>
          </a:xfrm>
          <a:prstGeom prst="rect">
            <a:avLst/>
          </a:prstGeom>
          <a:noFill/>
          <a:ln w="9525">
            <a:noFill/>
            <a:miter lim="800000"/>
            <a:headEnd/>
            <a:tailEnd/>
          </a:ln>
          <a:effectLst/>
        </p:spPr>
      </p:pic>
      <p:sp>
        <p:nvSpPr>
          <p:cNvPr id="5" name="Slide Number Placeholder 4"/>
          <p:cNvSpPr>
            <a:spLocks noGrp="1"/>
          </p:cNvSpPr>
          <p:nvPr>
            <p:ph type="sldNum" sz="quarter" idx="4"/>
          </p:nvPr>
        </p:nvSpPr>
        <p:spPr/>
        <p:txBody>
          <a:bodyPr/>
          <a:lstStyle/>
          <a:p>
            <a:endParaRPr lang="en-US" smtClean="0"/>
          </a:p>
          <a:p>
            <a:r>
              <a:rPr lang="en-US" smtClean="0"/>
              <a:t>Slide </a:t>
            </a:r>
            <a:fld id="{9743DC29-D1AE-4A5A-93F4-3C86A079BD1B}" type="slidenum">
              <a:rPr lang="en-US" smtClean="0"/>
              <a:pPr/>
              <a:t>9</a:t>
            </a:fld>
            <a:endParaRPr lang="en-US" dirty="0"/>
          </a:p>
        </p:txBody>
      </p:sp>
    </p:spTree>
    <p:extLst>
      <p:ext uri="{BB962C8B-B14F-4D97-AF65-F5344CB8AC3E}">
        <p14:creationId xmlns:p14="http://schemas.microsoft.com/office/powerpoint/2010/main" val="56312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18163</TotalTime>
  <Words>534</Words>
  <Application>Microsoft Office PowerPoint</Application>
  <PresentationFormat>On-screen Show (4:3)</PresentationFormat>
  <Paragraphs>123</Paragraphs>
  <Slides>22</Slides>
  <Notes>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Offside: Involvement in Play</vt:lpstr>
      <vt:lpstr>Offside Offense Step-by-Step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FOULS &amp; MISCONDUCT</dc:title>
  <dc:creator>OSSRC</dc:creator>
  <cp:lastModifiedBy>Owner</cp:lastModifiedBy>
  <cp:revision>359</cp:revision>
  <cp:lastPrinted>2014-10-26T12:29:09Z</cp:lastPrinted>
  <dcterms:created xsi:type="dcterms:W3CDTF">2008-03-24T20:57:09Z</dcterms:created>
  <dcterms:modified xsi:type="dcterms:W3CDTF">2014-10-30T08:16:50Z</dcterms:modified>
</cp:coreProperties>
</file>