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0" r:id="rId2"/>
    <p:sldId id="322" r:id="rId3"/>
    <p:sldId id="264" r:id="rId4"/>
    <p:sldId id="372" r:id="rId5"/>
    <p:sldId id="373" r:id="rId6"/>
    <p:sldId id="374" r:id="rId7"/>
    <p:sldId id="3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99FFCC"/>
    <a:srgbClr val="FFFFCC"/>
    <a:srgbClr val="FF3300"/>
    <a:srgbClr val="66FFFF"/>
    <a:srgbClr val="FF99FF"/>
    <a:srgbClr val="00FF00"/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4671" autoAdjust="0"/>
  </p:normalViewPr>
  <p:slideViewPr>
    <p:cSldViewPr>
      <p:cViewPr varScale="1">
        <p:scale>
          <a:sx n="115" d="100"/>
          <a:sy n="115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94AB8-9D63-4A96-A4F9-EE20CB4C32D3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49A7E-8536-438E-B865-51CF52BE6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2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8F9390C-FBF9-4D30-91E7-83ECE68FE410}" type="datetimeFigureOut">
              <a:rPr lang="en-US"/>
              <a:pPr>
                <a:defRPr/>
              </a:pPr>
              <a:t>11/2/2014</a:t>
            </a:fld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B43E061-34CC-45FB-832C-4E7BA295DF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90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789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Foul Recognition - 2015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Foul Recognition - 2015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Foul Recognition - 2015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5E27A4-016E-446F-AC7A-6052D1E2B471}" type="datetimeFigureOut">
              <a:rPr lang="en-US" smtClean="0"/>
              <a:pPr>
                <a:defRPr/>
              </a:pPr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0CE33-254B-4B1C-8F50-B38BEE6524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Foul Recognition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3" r:id="rId3"/>
    <p:sldLayoutId id="2147483660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header_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1676400"/>
            <a:ext cx="83820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Observed Points of Concern</a:t>
            </a:r>
          </a:p>
          <a:p>
            <a:pPr algn="ctr" eaLnBrk="0" hangingPunct="0">
              <a:defRPr/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 eaLnBrk="0" hangingPunct="0">
              <a:defRPr/>
            </a:pP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Concussions</a:t>
            </a:r>
          </a:p>
          <a:p>
            <a:pPr algn="ctr" eaLnBrk="0" hangingPunct="0">
              <a:defRPr/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Injuries</a:t>
            </a:r>
          </a:p>
          <a:p>
            <a:pPr algn="ctr" eaLnBrk="0" hangingPunct="0">
              <a:defRPr/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37764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Concussions, Injuries, Sa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68373"/>
            <a:ext cx="8382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dirty="0" smtClean="0"/>
          </a:p>
          <a:p>
            <a:pPr algn="ctr" defTabSz="457200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Player safety is referee’s 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ultimate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responsibility</a:t>
            </a:r>
          </a:p>
          <a:p>
            <a:pPr algn="ctr" defTabSz="457200"/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 defTabSz="457200"/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 defTabSz="457200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Applies to both youth and adult players</a:t>
            </a:r>
          </a:p>
          <a:p>
            <a:pPr algn="ctr" defTabSz="457200"/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Concussions, Injuries, Safety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71989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 &amp; Symptoms of Concussion: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2613898"/>
            <a:ext cx="3810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REPORTED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ATHLETE</a:t>
            </a:r>
            <a:r>
              <a:rPr lang="en-US" sz="2000" dirty="0"/>
              <a:t> </a:t>
            </a:r>
          </a:p>
          <a:p>
            <a:pPr marL="274320"/>
            <a:r>
              <a:rPr lang="en-US" dirty="0"/>
              <a:t>Headache </a:t>
            </a:r>
          </a:p>
          <a:p>
            <a:pPr marL="274320"/>
            <a:r>
              <a:rPr lang="en-US" dirty="0"/>
              <a:t>Nausea </a:t>
            </a:r>
          </a:p>
          <a:p>
            <a:pPr marL="274320"/>
            <a:r>
              <a:rPr lang="en-US" dirty="0"/>
              <a:t>Balance problems or dizziness </a:t>
            </a:r>
          </a:p>
          <a:p>
            <a:pPr marL="274320"/>
            <a:r>
              <a:rPr lang="en-US" dirty="0" smtClean="0"/>
              <a:t>Blurred vision </a:t>
            </a:r>
            <a:endParaRPr lang="en-US" dirty="0"/>
          </a:p>
          <a:p>
            <a:pPr marL="274320"/>
            <a:r>
              <a:rPr lang="en-US" dirty="0"/>
              <a:t>Sensitivity to light or noise </a:t>
            </a:r>
          </a:p>
          <a:p>
            <a:pPr marL="274320"/>
            <a:r>
              <a:rPr lang="en-US" dirty="0"/>
              <a:t>Feeling </a:t>
            </a:r>
            <a:r>
              <a:rPr lang="en-US" dirty="0" smtClean="0"/>
              <a:t>lightheaded</a:t>
            </a:r>
          </a:p>
          <a:p>
            <a:pPr marL="274320"/>
            <a:r>
              <a:rPr lang="en-US" dirty="0" smtClean="0"/>
              <a:t>Feeling sluggish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614429"/>
            <a:ext cx="358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OBSERVED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OTHE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</a:t>
            </a:r>
          </a:p>
          <a:p>
            <a:pPr marL="274320"/>
            <a:r>
              <a:rPr lang="en-US" dirty="0"/>
              <a:t>Appears dazed or stunned </a:t>
            </a:r>
          </a:p>
          <a:p>
            <a:pPr marL="274320"/>
            <a:r>
              <a:rPr lang="en-US" dirty="0"/>
              <a:t>Is confused about assignment </a:t>
            </a:r>
          </a:p>
          <a:p>
            <a:pPr marL="274320" defTabSz="457200"/>
            <a:r>
              <a:rPr lang="en-US" dirty="0" smtClean="0"/>
              <a:t>Is </a:t>
            </a:r>
            <a:r>
              <a:rPr lang="en-US" dirty="0"/>
              <a:t>unsure of game, score, or </a:t>
            </a:r>
            <a:r>
              <a:rPr lang="en-US" dirty="0" smtClean="0"/>
              <a:t>	opponent </a:t>
            </a:r>
            <a:endParaRPr lang="en-US" dirty="0"/>
          </a:p>
          <a:p>
            <a:pPr marL="274320"/>
            <a:r>
              <a:rPr lang="en-US" dirty="0"/>
              <a:t>Moves clumsily </a:t>
            </a:r>
          </a:p>
          <a:p>
            <a:pPr marL="274320"/>
            <a:r>
              <a:rPr lang="en-US" dirty="0"/>
              <a:t>Answers questions slowly </a:t>
            </a:r>
          </a:p>
        </p:txBody>
      </p:sp>
    </p:spTree>
    <p:extLst>
      <p:ext uri="{BB962C8B-B14F-4D97-AF65-F5344CB8AC3E}">
        <p14:creationId xmlns:p14="http://schemas.microsoft.com/office/powerpoint/2010/main" val="30811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Concussions, Injuries, Safety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341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 &amp; Symptoms of Concussion: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057" y="2438400"/>
            <a:ext cx="79937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REMEMBER …. </a:t>
            </a: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As the referee, you are </a:t>
            </a:r>
            <a:r>
              <a:rPr lang="en-US" sz="2800" b="1" dirty="0" smtClean="0"/>
              <a:t>not</a:t>
            </a:r>
            <a:r>
              <a:rPr lang="en-US" sz="2800" dirty="0" smtClean="0"/>
              <a:t> determining whether a player has been concussed.</a:t>
            </a:r>
          </a:p>
          <a:p>
            <a:pPr marL="8001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You are only observing whether or not a player exhibits signs and/or symptoms of a concussion.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13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Concussions, Injuries, Safety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07815"/>
            <a:ext cx="8229600" cy="530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Referee Believes Concussion Symptoms Exist:</a:t>
            </a:r>
          </a:p>
          <a:p>
            <a:endParaRPr lang="en-US" sz="1050" dirty="0"/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of Ohio Law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Youth player </a:t>
            </a:r>
            <a:r>
              <a:rPr lang="en-US" sz="2800" b="1" dirty="0" smtClean="0"/>
              <a:t>must</a:t>
            </a:r>
            <a:r>
              <a:rPr lang="en-US" sz="2800" dirty="0" smtClean="0"/>
              <a:t> be dismissed from game </a:t>
            </a:r>
          </a:p>
          <a:p>
            <a:pPr marL="457200"/>
            <a:r>
              <a:rPr lang="en-US" sz="2800" dirty="0"/>
              <a:t>	</a:t>
            </a:r>
            <a:r>
              <a:rPr lang="en-US" sz="2800" dirty="0" smtClean="0"/>
              <a:t>…. may be replaced by a substitute</a:t>
            </a:r>
          </a:p>
          <a:p>
            <a:pPr marL="7429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Youth player </a:t>
            </a:r>
            <a:r>
              <a:rPr lang="en-US" sz="2800" b="1" dirty="0" smtClean="0"/>
              <a:t>may not return </a:t>
            </a:r>
            <a:r>
              <a:rPr lang="en-US" sz="2800" dirty="0" smtClean="0"/>
              <a:t>to game </a:t>
            </a:r>
            <a:r>
              <a:rPr lang="en-US" sz="2800" dirty="0"/>
              <a:t>	</a:t>
            </a:r>
          </a:p>
          <a:p>
            <a:pPr marL="914400" lvl="1" defTabSz="457200"/>
            <a:r>
              <a:rPr lang="en-US" sz="1600" dirty="0" smtClean="0"/>
              <a:t>	</a:t>
            </a:r>
          </a:p>
          <a:p>
            <a:pPr marL="914400" indent="-457200" defTabSz="457200">
              <a:buFont typeface="Arial" panose="020B0604020202020204" pitchFamily="34" charset="0"/>
              <a:buChar char="•"/>
            </a:pPr>
            <a:r>
              <a:rPr lang="en-US" sz="2800" dirty="0"/>
              <a:t>Player may </a:t>
            </a:r>
            <a:r>
              <a:rPr lang="en-US" sz="2800" b="1" dirty="0"/>
              <a:t>not play </a:t>
            </a:r>
            <a:r>
              <a:rPr lang="en-US" sz="2800" dirty="0"/>
              <a:t>in any game for the </a:t>
            </a:r>
            <a:r>
              <a:rPr lang="en-US" sz="2800" b="1" dirty="0"/>
              <a:t>remainder of the day </a:t>
            </a:r>
          </a:p>
          <a:p>
            <a:pPr marL="914400" lvl="1" defTabSz="457200"/>
            <a:endParaRPr lang="en-US" sz="1600" dirty="0" smtClean="0"/>
          </a:p>
          <a:p>
            <a:pPr marL="914400" lvl="1" defTabSz="457200"/>
            <a:r>
              <a:rPr lang="en-US" sz="2800" dirty="0" smtClean="0"/>
              <a:t>…. No </a:t>
            </a:r>
            <a:r>
              <a:rPr lang="en-US" sz="2800" dirty="0"/>
              <a:t>e</a:t>
            </a:r>
            <a:r>
              <a:rPr lang="en-US" sz="2800" dirty="0" smtClean="0"/>
              <a:t>xceptions </a:t>
            </a:r>
            <a:endParaRPr lang="en-US" sz="2800" dirty="0"/>
          </a:p>
          <a:p>
            <a:pPr marL="457200" defTabSz="457200"/>
            <a:r>
              <a:rPr lang="en-US" sz="2800" dirty="0"/>
              <a:t>	</a:t>
            </a:r>
            <a:r>
              <a:rPr lang="en-US" sz="2800" dirty="0" smtClean="0"/>
              <a:t>…. No </a:t>
            </a:r>
            <a:r>
              <a:rPr lang="en-US" sz="2800" dirty="0"/>
              <a:t>matter how well the player may feel 				a few minutes </a:t>
            </a:r>
            <a:r>
              <a:rPr lang="en-US" sz="2800" dirty="0" smtClean="0"/>
              <a:t>later or later in the day.</a:t>
            </a:r>
          </a:p>
        </p:txBody>
      </p:sp>
    </p:spTree>
    <p:extLst>
      <p:ext uri="{BB962C8B-B14F-4D97-AF65-F5344CB8AC3E}">
        <p14:creationId xmlns:p14="http://schemas.microsoft.com/office/powerpoint/2010/main" val="1345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Concussions, Injuries, Safety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3486" y="1506900"/>
            <a:ext cx="8229600" cy="527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Referee Believes Concussion Symptoms Exist:</a:t>
            </a:r>
          </a:p>
          <a:p>
            <a:endParaRPr lang="en-US" sz="1050" dirty="0"/>
          </a:p>
          <a:p>
            <a:endParaRPr lang="en-US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ALERT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</a:t>
            </a:r>
          </a:p>
          <a:p>
            <a:endParaRPr lang="en-US" sz="1000" dirty="0"/>
          </a:p>
          <a:p>
            <a:r>
              <a:rPr lang="en-US" sz="2800" dirty="0"/>
              <a:t>…. </a:t>
            </a:r>
            <a:r>
              <a:rPr lang="en-US" sz="2400" dirty="0"/>
              <a:t>when a player’s head hits the ground</a:t>
            </a:r>
          </a:p>
          <a:p>
            <a:r>
              <a:rPr lang="en-US" sz="2400" dirty="0"/>
              <a:t>…. when players bang heads together</a:t>
            </a:r>
          </a:p>
          <a:p>
            <a:r>
              <a:rPr lang="en-US" sz="2400" dirty="0"/>
              <a:t>…. when a player is hit in head with an arm or elbow</a:t>
            </a:r>
          </a:p>
          <a:p>
            <a:r>
              <a:rPr lang="en-US" sz="2400" dirty="0"/>
              <a:t>…. when player is slammed in the head with a hard hit ball. </a:t>
            </a:r>
          </a:p>
          <a:p>
            <a:endParaRPr lang="en-US" sz="1000" dirty="0"/>
          </a:p>
          <a:p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 AND the younger the player the more susceptible they are to being concussed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93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Concussions, Injuries, Safety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08306"/>
            <a:ext cx="8458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Referee Believes Concussion Symptoms Exist:</a:t>
            </a:r>
          </a:p>
          <a:p>
            <a:pPr defTabSz="457200"/>
            <a:r>
              <a:rPr lang="en-US" dirty="0" smtClean="0"/>
              <a:t>	</a:t>
            </a:r>
            <a:endParaRPr lang="en-US" sz="2400" b="1" dirty="0"/>
          </a:p>
          <a:p>
            <a:pPr defTabSz="457200"/>
            <a:r>
              <a:rPr lang="en-US" sz="2800" b="1" dirty="0" smtClean="0"/>
              <a:t>Tournaments - Referee Responsibilities</a:t>
            </a:r>
          </a:p>
          <a:p>
            <a:pPr defTabSz="457200"/>
            <a:endParaRPr lang="en-US" sz="1600" b="1" dirty="0" smtClean="0"/>
          </a:p>
          <a:p>
            <a:pPr marL="1017270" indent="-285750" defTabSz="457200">
              <a:buFont typeface="Arial" panose="020B0604020202020204" pitchFamily="34" charset="0"/>
              <a:buChar char="•"/>
            </a:pPr>
            <a:r>
              <a:rPr lang="en-US" sz="2400" dirty="0" smtClean="0"/>
              <a:t>Alert tournament assignor that player has been 	dismissed due to signs of concussion.</a:t>
            </a:r>
          </a:p>
          <a:p>
            <a:pPr marL="731520" defTabSz="457200"/>
            <a:endParaRPr lang="en-US" sz="1600" dirty="0" smtClean="0"/>
          </a:p>
          <a:p>
            <a:pPr marL="1017270" indent="-285750" defTabSz="457200">
              <a:buFont typeface="Arial" panose="020B0604020202020204" pitchFamily="34" charset="0"/>
              <a:buChar char="•"/>
            </a:pPr>
            <a:r>
              <a:rPr lang="en-US" sz="2400" dirty="0" smtClean="0"/>
              <a:t>Not referee’s responsibility to go around and check 	second game that the player’s team may be 	playing … it is the coach’s responsibility!!</a:t>
            </a:r>
          </a:p>
          <a:p>
            <a:pPr marL="731520" defTabSz="457200"/>
            <a:endParaRPr lang="en-US" sz="1600" dirty="0" smtClean="0"/>
          </a:p>
          <a:p>
            <a:pPr marL="1017270" indent="-285750" defTabSz="457200">
              <a:buFont typeface="Arial" panose="020B0604020202020204" pitchFamily="34" charset="0"/>
              <a:buChar char="•"/>
            </a:pPr>
            <a:r>
              <a:rPr lang="en-US" sz="2400" dirty="0" smtClean="0"/>
              <a:t>If referee is also officiating the team’s second game of the day, then it is that referee’s duty to ensure dismissed player does not participate in the game.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16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18178</TotalTime>
  <Words>235</Words>
  <Application>Microsoft Office PowerPoint</Application>
  <PresentationFormat>On-screen Show (4:3)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PowerPoint Presentation</vt:lpstr>
      <vt:lpstr>Concussions, Injuries, Safety</vt:lpstr>
      <vt:lpstr>Concussions, Injuries, Safety</vt:lpstr>
      <vt:lpstr>Concussions, Injuries, Safety</vt:lpstr>
      <vt:lpstr>Concussions, Injuries, Safety</vt:lpstr>
      <vt:lpstr>Concussions, Injuries, Safety</vt:lpstr>
      <vt:lpstr>Concussions, Injuries, Safety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FOULS &amp; MISCONDUCT</dc:title>
  <dc:creator>OSSRC</dc:creator>
  <cp:lastModifiedBy>BJ Jabbari</cp:lastModifiedBy>
  <cp:revision>359</cp:revision>
  <cp:lastPrinted>2014-10-26T12:29:09Z</cp:lastPrinted>
  <dcterms:created xsi:type="dcterms:W3CDTF">2008-03-24T20:57:09Z</dcterms:created>
  <dcterms:modified xsi:type="dcterms:W3CDTF">2014-11-02T17:52:31Z</dcterms:modified>
</cp:coreProperties>
</file>