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82" r:id="rId2"/>
    <p:sldId id="281" r:id="rId3"/>
    <p:sldId id="280" r:id="rId4"/>
    <p:sldId id="296" r:id="rId5"/>
    <p:sldId id="295" r:id="rId6"/>
    <p:sldId id="294" r:id="rId7"/>
    <p:sldId id="293" r:id="rId8"/>
    <p:sldId id="292" r:id="rId9"/>
    <p:sldId id="291" r:id="rId10"/>
    <p:sldId id="284" r:id="rId11"/>
    <p:sldId id="285" r:id="rId12"/>
    <p:sldId id="286" r:id="rId13"/>
    <p:sldId id="274" r:id="rId14"/>
    <p:sldId id="275" r:id="rId15"/>
    <p:sldId id="276" r:id="rId16"/>
    <p:sldId id="29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921" autoAdjust="0"/>
    <p:restoredTop sz="77620" autoAdjust="0"/>
  </p:normalViewPr>
  <p:slideViewPr>
    <p:cSldViewPr>
      <p:cViewPr varScale="1">
        <p:scale>
          <a:sx n="56" d="100"/>
          <a:sy n="56" d="100"/>
        </p:scale>
        <p:origin x="-154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65FC373-9D73-4D3B-B93B-084AFC86CB61}" type="datetimeFigureOut">
              <a:rPr lang="en-US" smtClean="0"/>
              <a:t>11/12/2014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397A5FA-C179-442A-B676-B70B4B4A4193}" type="slidenum">
              <a:rPr lang="en-US" smtClean="0"/>
              <a:t>‹#›</a:t>
            </a:fld>
            <a:endParaRPr lang="en-US"/>
          </a:p>
        </p:txBody>
      </p:sp>
    </p:spTree>
    <p:extLst>
      <p:ext uri="{BB962C8B-B14F-4D97-AF65-F5344CB8AC3E}">
        <p14:creationId xmlns:p14="http://schemas.microsoft.com/office/powerpoint/2010/main" val="2691713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B36F34-7B0B-4224-B260-F32C0D382274}" type="datetimeFigureOut">
              <a:rPr lang="en-US" smtClean="0"/>
              <a:pPr/>
              <a:t>11/12/2014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4F52F6-BB6D-4DD0-9D38-87C91A891DBE}" type="slidenum">
              <a:rPr lang="en-US" smtClean="0"/>
              <a:pPr/>
              <a:t>‹#›</a:t>
            </a:fld>
            <a:endParaRPr lang="en-US"/>
          </a:p>
        </p:txBody>
      </p:sp>
    </p:spTree>
    <p:extLst>
      <p:ext uri="{BB962C8B-B14F-4D97-AF65-F5344CB8AC3E}">
        <p14:creationId xmlns:p14="http://schemas.microsoft.com/office/powerpoint/2010/main" val="616385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C1F956-7A9C-494E-AC01-BA35D42A2235}" type="slidenum">
              <a:rPr lang="en-US" smtClean="0"/>
              <a:pPr/>
              <a:t>1</a:t>
            </a:fld>
            <a:endParaRPr lang="en-US"/>
          </a:p>
        </p:txBody>
      </p:sp>
    </p:spTree>
    <p:extLst>
      <p:ext uri="{BB962C8B-B14F-4D97-AF65-F5344CB8AC3E}">
        <p14:creationId xmlns:p14="http://schemas.microsoft.com/office/powerpoint/2010/main" val="40644452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F52F6-BB6D-4DD0-9D38-87C91A891DBE}" type="slidenum">
              <a:rPr lang="en-US" smtClean="0"/>
              <a:pPr/>
              <a:t>10</a:t>
            </a:fld>
            <a:endParaRPr lang="en-US"/>
          </a:p>
        </p:txBody>
      </p:sp>
    </p:spTree>
    <p:extLst>
      <p:ext uri="{BB962C8B-B14F-4D97-AF65-F5344CB8AC3E}">
        <p14:creationId xmlns:p14="http://schemas.microsoft.com/office/powerpoint/2010/main" val="1446573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F52F6-BB6D-4DD0-9D38-87C91A891DBE}" type="slidenum">
              <a:rPr lang="en-US" smtClean="0"/>
              <a:pPr/>
              <a:t>11</a:t>
            </a:fld>
            <a:endParaRPr lang="en-US"/>
          </a:p>
        </p:txBody>
      </p:sp>
    </p:spTree>
    <p:extLst>
      <p:ext uri="{BB962C8B-B14F-4D97-AF65-F5344CB8AC3E}">
        <p14:creationId xmlns:p14="http://schemas.microsoft.com/office/powerpoint/2010/main" val="144657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4F52F6-BB6D-4DD0-9D38-87C91A891DBE}" type="slidenum">
              <a:rPr lang="en-US" smtClean="0"/>
              <a:pPr/>
              <a:t>12</a:t>
            </a:fld>
            <a:endParaRPr lang="en-US"/>
          </a:p>
        </p:txBody>
      </p:sp>
    </p:spTree>
    <p:extLst>
      <p:ext uri="{BB962C8B-B14F-4D97-AF65-F5344CB8AC3E}">
        <p14:creationId xmlns:p14="http://schemas.microsoft.com/office/powerpoint/2010/main" val="144657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noFill/>
          <a:ln/>
        </p:spPr>
        <p:txBody>
          <a:bodyPr/>
          <a:lstStyle/>
          <a:p>
            <a:endParaRPr lang="en-US"/>
          </a:p>
          <a:p>
            <a:endParaRPr lang="en-US"/>
          </a:p>
        </p:txBody>
      </p:sp>
      <p:sp>
        <p:nvSpPr>
          <p:cNvPr id="23555" name="Rectangle 3"/>
          <p:cNvSpPr>
            <a:spLocks noGrp="1" noRot="1" noChangeAspect="1" noChangeArrowheads="1" noTextEdit="1"/>
          </p:cNvSpPr>
          <p:nvPr>
            <p:ph type="sldImg"/>
          </p:nvPr>
        </p:nvSpPr>
        <p:spPr>
          <a:xfrm>
            <a:off x="1150938" y="692150"/>
            <a:ext cx="4556125" cy="3416300"/>
          </a:xfrm>
          <a:ln cap="flat"/>
        </p:spPr>
      </p:sp>
      <p:sp>
        <p:nvSpPr>
          <p:cNvPr id="23556" name="Rectangle 4"/>
          <p:cNvSpPr>
            <a:spLocks noChangeArrowheads="1"/>
          </p:cNvSpPr>
          <p:nvPr/>
        </p:nvSpPr>
        <p:spPr bwMode="auto">
          <a:xfrm>
            <a:off x="989013" y="4460875"/>
            <a:ext cx="4654550" cy="509588"/>
          </a:xfrm>
          <a:prstGeom prst="rect">
            <a:avLst/>
          </a:prstGeom>
          <a:noFill/>
          <a:ln w="12700">
            <a:noFill/>
            <a:miter lim="800000"/>
            <a:headEnd/>
            <a:tailEnd/>
          </a:ln>
          <a:effectLst/>
        </p:spPr>
        <p:txBody>
          <a:bodyPr lIns="90488" tIns="44450" rIns="90488" bIns="44450">
            <a:spAutoFit/>
          </a:bodyPr>
          <a:lstStyle/>
          <a:p>
            <a:pPr>
              <a:spcBef>
                <a:spcPct val="30000"/>
              </a:spcBef>
            </a:pPr>
            <a:endParaRPr lang="en-US" sz="1200">
              <a:latin typeface="Book Antiqua" pitchFamily="18" charset="0"/>
            </a:endParaRPr>
          </a:p>
          <a:p>
            <a:pPr latinLnBrk="1">
              <a:spcBef>
                <a:spcPct val="30000"/>
              </a:spcBef>
            </a:pPr>
            <a:endParaRPr lang="en-US" sz="1200">
              <a:latin typeface="Book Antiqua" pitchFamily="18" charset="0"/>
            </a:endParaRPr>
          </a:p>
        </p:txBody>
      </p:sp>
    </p:spTree>
    <p:extLst>
      <p:ext uri="{BB962C8B-B14F-4D97-AF65-F5344CB8AC3E}">
        <p14:creationId xmlns:p14="http://schemas.microsoft.com/office/powerpoint/2010/main" val="6162047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noFill/>
          <a:ln/>
        </p:spPr>
        <p:txBody>
          <a:bodyPr/>
          <a:lstStyle/>
          <a:p>
            <a:endParaRPr lang="en-US"/>
          </a:p>
          <a:p>
            <a:endParaRPr lang="en-US"/>
          </a:p>
          <a:p>
            <a:r>
              <a:rPr lang="en-US"/>
              <a:t>Accepted signals by the referee for this non-infraction should be discussed.  </a:t>
            </a:r>
          </a:p>
          <a:p>
            <a:endParaRPr lang="en-US"/>
          </a:p>
          <a:p>
            <a:r>
              <a:rPr lang="en-US"/>
              <a:t>An oral signal may be useful, such as “unintentional, keep playing”.  </a:t>
            </a:r>
          </a:p>
          <a:p>
            <a:endParaRPr lang="en-US"/>
          </a:p>
        </p:txBody>
      </p:sp>
      <p:sp>
        <p:nvSpPr>
          <p:cNvPr id="25603"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3691494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noFill/>
          <a:ln/>
        </p:spPr>
        <p:txBody>
          <a:bodyPr/>
          <a:lstStyle/>
          <a:p>
            <a:r>
              <a:rPr lang="en-US" b="1" i="1">
                <a:solidFill>
                  <a:schemeClr val="hlink"/>
                </a:solidFill>
              </a:rPr>
              <a:t>Should the assistant referee communicate an advantage decision to the referee?</a:t>
            </a:r>
            <a:r>
              <a:rPr lang="en-US" i="1"/>
              <a:t>  </a:t>
            </a:r>
            <a:r>
              <a:rPr lang="en-US"/>
              <a:t>No.</a:t>
            </a:r>
          </a:p>
          <a:p>
            <a:r>
              <a:rPr lang="en-US"/>
              <a:t>A visual signal by the assistant referee is not useful nor recommended.  </a:t>
            </a:r>
          </a:p>
          <a:p>
            <a:r>
              <a:rPr lang="en-US"/>
              <a:t>The best way to handle this situation is to bring it up in a pre-game discussion.  </a:t>
            </a:r>
          </a:p>
          <a:p>
            <a:r>
              <a:rPr lang="en-US"/>
              <a:t>If the referee has empowered the assistant referee to “take care of business” in this type of situation, then the referee can fully trust the assistant referee’s judgment.  </a:t>
            </a:r>
          </a:p>
          <a:p>
            <a:r>
              <a:rPr lang="en-US" b="1" i="1">
                <a:solidFill>
                  <a:schemeClr val="hlink"/>
                </a:solidFill>
              </a:rPr>
              <a:t>Should the assistant referee communicate with the players?</a:t>
            </a:r>
            <a:r>
              <a:rPr lang="en-US" i="1"/>
              <a:t>  </a:t>
            </a:r>
            <a:r>
              <a:rPr lang="en-US"/>
              <a:t>Possibly, but only an oral signal is reasonable.  </a:t>
            </a:r>
          </a:p>
          <a:p>
            <a:r>
              <a:rPr lang="en-US"/>
              <a:t>It depends on the severity of the foul.  </a:t>
            </a:r>
          </a:p>
          <a:p>
            <a:r>
              <a:rPr lang="en-US"/>
              <a:t>Technically, the advantage clause falls under the powers of the referee.  </a:t>
            </a:r>
          </a:p>
          <a:p>
            <a:r>
              <a:rPr lang="en-US"/>
              <a:t>But in this situation, the assistant referee may have to retain “game control” for the referee by letting the offended player know that the assistant referee will not signal the referee to stop the match.</a:t>
            </a:r>
          </a:p>
        </p:txBody>
      </p:sp>
      <p:sp>
        <p:nvSpPr>
          <p:cNvPr id="29699"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6074162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noFill/>
          <a:ln/>
        </p:spPr>
        <p:txBody>
          <a:bodyPr/>
          <a:lstStyle/>
          <a:p>
            <a:endParaRPr lang="en-US" dirty="0"/>
          </a:p>
        </p:txBody>
      </p:sp>
      <p:sp>
        <p:nvSpPr>
          <p:cNvPr id="29699"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607416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C1F956-7A9C-494E-AC01-BA35D42A2235}" type="slidenum">
              <a:rPr lang="en-US" smtClean="0"/>
              <a:pPr/>
              <a:t>2</a:t>
            </a:fld>
            <a:endParaRPr lang="en-US"/>
          </a:p>
        </p:txBody>
      </p:sp>
    </p:spTree>
    <p:extLst>
      <p:ext uri="{BB962C8B-B14F-4D97-AF65-F5344CB8AC3E}">
        <p14:creationId xmlns:p14="http://schemas.microsoft.com/office/powerpoint/2010/main" val="2815912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C1F956-7A9C-494E-AC01-BA35D42A2235}" type="slidenum">
              <a:rPr lang="en-US" smtClean="0"/>
              <a:pPr/>
              <a:t>3</a:t>
            </a:fld>
            <a:endParaRPr lang="en-US"/>
          </a:p>
        </p:txBody>
      </p:sp>
    </p:spTree>
    <p:extLst>
      <p:ext uri="{BB962C8B-B14F-4D97-AF65-F5344CB8AC3E}">
        <p14:creationId xmlns:p14="http://schemas.microsoft.com/office/powerpoint/2010/main" val="3805534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43E061-34CC-45FB-832C-4E7BA295DF87}" type="slidenum">
              <a:rPr lang="en-US" smtClean="0"/>
              <a:pPr>
                <a:defRPr/>
              </a:pPr>
              <a:t>4</a:t>
            </a:fld>
            <a:endParaRPr lang="en-US"/>
          </a:p>
        </p:txBody>
      </p:sp>
    </p:spTree>
    <p:extLst>
      <p:ext uri="{BB962C8B-B14F-4D97-AF65-F5344CB8AC3E}">
        <p14:creationId xmlns:p14="http://schemas.microsoft.com/office/powerpoint/2010/main" val="3857476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43E061-34CC-45FB-832C-4E7BA295DF87}" type="slidenum">
              <a:rPr lang="en-US" smtClean="0"/>
              <a:pPr>
                <a:defRPr/>
              </a:pPr>
              <a:t>5</a:t>
            </a:fld>
            <a:endParaRPr lang="en-US"/>
          </a:p>
        </p:txBody>
      </p:sp>
    </p:spTree>
    <p:extLst>
      <p:ext uri="{BB962C8B-B14F-4D97-AF65-F5344CB8AC3E}">
        <p14:creationId xmlns:p14="http://schemas.microsoft.com/office/powerpoint/2010/main" val="3857476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43E061-34CC-45FB-832C-4E7BA295DF87}" type="slidenum">
              <a:rPr lang="en-US" smtClean="0"/>
              <a:pPr>
                <a:defRPr/>
              </a:pPr>
              <a:t>6</a:t>
            </a:fld>
            <a:endParaRPr lang="en-US"/>
          </a:p>
        </p:txBody>
      </p:sp>
    </p:spTree>
    <p:extLst>
      <p:ext uri="{BB962C8B-B14F-4D97-AF65-F5344CB8AC3E}">
        <p14:creationId xmlns:p14="http://schemas.microsoft.com/office/powerpoint/2010/main" val="3857476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43E061-34CC-45FB-832C-4E7BA295DF87}" type="slidenum">
              <a:rPr lang="en-US" smtClean="0"/>
              <a:pPr>
                <a:defRPr/>
              </a:pPr>
              <a:t>7</a:t>
            </a:fld>
            <a:endParaRPr lang="en-US"/>
          </a:p>
        </p:txBody>
      </p:sp>
    </p:spTree>
    <p:extLst>
      <p:ext uri="{BB962C8B-B14F-4D97-AF65-F5344CB8AC3E}">
        <p14:creationId xmlns:p14="http://schemas.microsoft.com/office/powerpoint/2010/main" val="38574767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43E061-34CC-45FB-832C-4E7BA295DF87}" type="slidenum">
              <a:rPr lang="en-US" smtClean="0"/>
              <a:pPr>
                <a:defRPr/>
              </a:pPr>
              <a:t>8</a:t>
            </a:fld>
            <a:endParaRPr lang="en-US"/>
          </a:p>
        </p:txBody>
      </p:sp>
    </p:spTree>
    <p:extLst>
      <p:ext uri="{BB962C8B-B14F-4D97-AF65-F5344CB8AC3E}">
        <p14:creationId xmlns:p14="http://schemas.microsoft.com/office/powerpoint/2010/main" val="38574767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43E061-34CC-45FB-832C-4E7BA295DF87}" type="slidenum">
              <a:rPr lang="en-US" smtClean="0"/>
              <a:pPr>
                <a:defRPr/>
              </a:pPr>
              <a:t>9</a:t>
            </a:fld>
            <a:endParaRPr lang="en-US"/>
          </a:p>
        </p:txBody>
      </p:sp>
    </p:spTree>
    <p:extLst>
      <p:ext uri="{BB962C8B-B14F-4D97-AF65-F5344CB8AC3E}">
        <p14:creationId xmlns:p14="http://schemas.microsoft.com/office/powerpoint/2010/main" val="3857476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381000" y="6356350"/>
            <a:ext cx="2895600" cy="365125"/>
          </a:xfrm>
          <a:prstGeom prst="rect">
            <a:avLst/>
          </a:prstGeom>
        </p:spPr>
        <p:txBody>
          <a:bodyPr/>
          <a:lstStyle>
            <a:lvl1pPr>
              <a:defRPr sz="1000">
                <a:solidFill>
                  <a:schemeClr val="tx1"/>
                </a:solidFill>
                <a:latin typeface="Comic Sans MS" panose="030F0702030302020204" pitchFamily="66" charset="0"/>
              </a:defRPr>
            </a:lvl1pPr>
          </a:lstStyle>
          <a:p>
            <a:pPr algn="l"/>
            <a:endParaRPr lang="en-US" dirty="0" smtClean="0"/>
          </a:p>
          <a:p>
            <a:pPr algn="l"/>
            <a:r>
              <a:rPr lang="en-US" dirty="0" smtClean="0"/>
              <a:t>Off the Field Control - 2015</a:t>
            </a:r>
            <a:endParaRPr lang="en-US" dirty="0"/>
          </a:p>
        </p:txBody>
      </p:sp>
      <p:sp>
        <p:nvSpPr>
          <p:cNvPr id="7"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solidFill>
                <a:latin typeface="Comic Sans MS" panose="030F0702030302020204" pitchFamily="66" charset="0"/>
              </a:defRPr>
            </a:lvl1pPr>
          </a:lstStyle>
          <a:p>
            <a:r>
              <a:rPr lang="en-US" dirty="0" smtClean="0"/>
              <a:t>Slide </a:t>
            </a:r>
            <a:fld id="{A8E71EB7-F9C3-4B1D-B7F4-AE82B745667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11"/>
          </p:nvPr>
        </p:nvSpPr>
        <p:spPr>
          <a:xfrm>
            <a:off x="381000" y="6356350"/>
            <a:ext cx="2895600" cy="365125"/>
          </a:xfrm>
        </p:spPr>
        <p:txBody>
          <a:bodyPr/>
          <a:lstStyle>
            <a:lvl1pPr>
              <a:defRPr sz="1000">
                <a:solidFill>
                  <a:schemeClr val="tx1"/>
                </a:solidFill>
                <a:latin typeface="Comic Sans MS" panose="030F0702030302020204" pitchFamily="66" charset="0"/>
              </a:defRPr>
            </a:lvl1pPr>
          </a:lstStyle>
          <a:p>
            <a:pPr algn="l"/>
            <a:endParaRPr lang="en-US" dirty="0" smtClean="0"/>
          </a:p>
          <a:p>
            <a:pPr algn="l"/>
            <a:r>
              <a:rPr lang="en-US" dirty="0" smtClean="0"/>
              <a:t>Off the Field Control - 2015</a:t>
            </a:r>
            <a:endParaRPr lang="en-US" dirty="0"/>
          </a:p>
        </p:txBody>
      </p:sp>
      <p:sp>
        <p:nvSpPr>
          <p:cNvPr id="8"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solidFill>
                <a:latin typeface="Comic Sans MS" panose="030F0702030302020204" pitchFamily="66" charset="0"/>
              </a:defRPr>
            </a:lvl1pPr>
          </a:lstStyle>
          <a:p>
            <a:r>
              <a:rPr lang="en-US" dirty="0" smtClean="0"/>
              <a:t>Slide </a:t>
            </a:r>
            <a:fld id="{A8E71EB7-F9C3-4B1D-B7F4-AE82B745667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11"/>
          </p:nvPr>
        </p:nvSpPr>
        <p:spPr>
          <a:xfrm>
            <a:off x="381000" y="6356350"/>
            <a:ext cx="2895600" cy="365125"/>
          </a:xfrm>
        </p:spPr>
        <p:txBody>
          <a:bodyPr/>
          <a:lstStyle>
            <a:lvl1pPr>
              <a:defRPr sz="1000">
                <a:solidFill>
                  <a:schemeClr val="tx1"/>
                </a:solidFill>
                <a:latin typeface="Comic Sans MS" panose="030F0702030302020204" pitchFamily="66" charset="0"/>
              </a:defRPr>
            </a:lvl1pPr>
          </a:lstStyle>
          <a:p>
            <a:pPr algn="l"/>
            <a:endParaRPr lang="en-US" dirty="0" smtClean="0"/>
          </a:p>
          <a:p>
            <a:pPr algn="l"/>
            <a:r>
              <a:rPr lang="en-US" dirty="0" smtClean="0"/>
              <a:t>Off the Field Control - 2015</a:t>
            </a:r>
            <a:endParaRPr lang="en-US" dirty="0"/>
          </a:p>
        </p:txBody>
      </p:sp>
      <p:sp>
        <p:nvSpPr>
          <p:cNvPr id="8"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solidFill>
                <a:latin typeface="Comic Sans MS" panose="030F0702030302020204" pitchFamily="66" charset="0"/>
              </a:defRPr>
            </a:lvl1pPr>
          </a:lstStyle>
          <a:p>
            <a:r>
              <a:rPr lang="en-US" dirty="0" smtClean="0"/>
              <a:t>Slide </a:t>
            </a:r>
            <a:fld id="{A8E71EB7-F9C3-4B1D-B7F4-AE82B745667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baseline="0">
                <a:solidFill>
                  <a:schemeClr val="tx1"/>
                </a:solidFill>
                <a:latin typeface="Comic Sans MS" pitchFamily="66"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1" i="0" baseline="0">
                <a:latin typeface="Comic Sans MS" pitchFamily="66" charset="0"/>
              </a:defRPr>
            </a:lvl1pPr>
            <a:lvl2pPr>
              <a:defRPr b="1" i="0" baseline="0">
                <a:latin typeface="Comic Sans MS" pitchFamily="66" charset="0"/>
              </a:defRPr>
            </a:lvl2pPr>
            <a:lvl3pPr>
              <a:defRPr b="1" i="0" baseline="0">
                <a:latin typeface="Comic Sans MS" pitchFamily="66" charset="0"/>
              </a:defRPr>
            </a:lvl3pPr>
            <a:lvl4pPr>
              <a:defRPr b="1" i="0" baseline="0">
                <a:latin typeface="Comic Sans MS" pitchFamily="66" charset="0"/>
              </a:defRPr>
            </a:lvl4pPr>
            <a:lvl5pPr>
              <a:defRPr b="1" i="0" baseline="0">
                <a:latin typeface="Comic Sans MS" pitchFamily="66"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4"/>
          <p:cNvSpPr>
            <a:spLocks noGrp="1"/>
          </p:cNvSpPr>
          <p:nvPr>
            <p:ph type="ftr" sz="quarter" idx="11"/>
          </p:nvPr>
        </p:nvSpPr>
        <p:spPr>
          <a:xfrm>
            <a:off x="381000" y="6356350"/>
            <a:ext cx="2895600" cy="365125"/>
          </a:xfrm>
        </p:spPr>
        <p:txBody>
          <a:bodyPr/>
          <a:lstStyle>
            <a:lvl1pPr>
              <a:defRPr sz="1000">
                <a:solidFill>
                  <a:schemeClr val="tx1"/>
                </a:solidFill>
                <a:latin typeface="Comic Sans MS" panose="030F0702030302020204" pitchFamily="66" charset="0"/>
              </a:defRPr>
            </a:lvl1pPr>
          </a:lstStyle>
          <a:p>
            <a:pPr algn="l"/>
            <a:endParaRPr lang="en-US" dirty="0" smtClean="0"/>
          </a:p>
          <a:p>
            <a:pPr algn="l"/>
            <a:r>
              <a:rPr lang="en-US" dirty="0" smtClean="0"/>
              <a:t>Off the Field Control - 2015</a:t>
            </a:r>
            <a:endParaRPr lang="en-US" dirty="0"/>
          </a:p>
        </p:txBody>
      </p:sp>
      <p:sp>
        <p:nvSpPr>
          <p:cNvPr id="8"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solidFill>
                <a:latin typeface="Comic Sans MS" panose="030F0702030302020204" pitchFamily="66" charset="0"/>
              </a:defRPr>
            </a:lvl1pPr>
          </a:lstStyle>
          <a:p>
            <a:r>
              <a:rPr lang="en-US" dirty="0" smtClean="0"/>
              <a:t>Slide </a:t>
            </a:r>
            <a:fld id="{A8E71EB7-F9C3-4B1D-B7F4-AE82B745667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11"/>
          </p:nvPr>
        </p:nvSpPr>
        <p:spPr>
          <a:xfrm>
            <a:off x="381000" y="6356350"/>
            <a:ext cx="2895600" cy="365125"/>
          </a:xfrm>
        </p:spPr>
        <p:txBody>
          <a:bodyPr/>
          <a:lstStyle>
            <a:lvl1pPr>
              <a:defRPr sz="1000">
                <a:solidFill>
                  <a:schemeClr val="tx1"/>
                </a:solidFill>
                <a:latin typeface="Comic Sans MS" panose="030F0702030302020204" pitchFamily="66" charset="0"/>
              </a:defRPr>
            </a:lvl1pPr>
          </a:lstStyle>
          <a:p>
            <a:pPr algn="l"/>
            <a:endParaRPr lang="en-US" dirty="0" smtClean="0"/>
          </a:p>
          <a:p>
            <a:pPr algn="l"/>
            <a:r>
              <a:rPr lang="en-US" dirty="0" smtClean="0"/>
              <a:t>Off the Field Control - 2015</a:t>
            </a:r>
            <a:endParaRPr lang="en-US" dirty="0"/>
          </a:p>
        </p:txBody>
      </p:sp>
      <p:sp>
        <p:nvSpPr>
          <p:cNvPr id="8"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solidFill>
                <a:latin typeface="Comic Sans MS" panose="030F0702030302020204" pitchFamily="66" charset="0"/>
              </a:defRPr>
            </a:lvl1pPr>
          </a:lstStyle>
          <a:p>
            <a:r>
              <a:rPr lang="en-US" dirty="0" smtClean="0"/>
              <a:t>Slide </a:t>
            </a:r>
            <a:fld id="{A8E71EB7-F9C3-4B1D-B7F4-AE82B745667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1"/>
          </p:nvPr>
        </p:nvSpPr>
        <p:spPr>
          <a:xfrm>
            <a:off x="381000" y="6356350"/>
            <a:ext cx="2895600" cy="365125"/>
          </a:xfrm>
        </p:spPr>
        <p:txBody>
          <a:bodyPr/>
          <a:lstStyle>
            <a:lvl1pPr>
              <a:defRPr sz="1000">
                <a:solidFill>
                  <a:schemeClr val="tx1"/>
                </a:solidFill>
                <a:latin typeface="Comic Sans MS" panose="030F0702030302020204" pitchFamily="66" charset="0"/>
              </a:defRPr>
            </a:lvl1pPr>
          </a:lstStyle>
          <a:p>
            <a:pPr algn="l"/>
            <a:endParaRPr lang="en-US" dirty="0" smtClean="0"/>
          </a:p>
          <a:p>
            <a:pPr algn="l"/>
            <a:r>
              <a:rPr lang="en-US" dirty="0" smtClean="0"/>
              <a:t>Off the Field Control - 2015</a:t>
            </a:r>
            <a:endParaRPr lang="en-US" dirty="0"/>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solidFill>
                <a:latin typeface="Comic Sans MS" panose="030F0702030302020204" pitchFamily="66" charset="0"/>
              </a:defRPr>
            </a:lvl1pPr>
          </a:lstStyle>
          <a:p>
            <a:r>
              <a:rPr lang="en-US" dirty="0" smtClean="0"/>
              <a:t>Slide </a:t>
            </a:r>
            <a:fld id="{A8E71EB7-F9C3-4B1D-B7F4-AE82B745667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Footer Placeholder 4"/>
          <p:cNvSpPr>
            <a:spLocks noGrp="1"/>
          </p:cNvSpPr>
          <p:nvPr>
            <p:ph type="ftr" sz="quarter" idx="11"/>
          </p:nvPr>
        </p:nvSpPr>
        <p:spPr>
          <a:xfrm>
            <a:off x="381000" y="6356350"/>
            <a:ext cx="2895600" cy="365125"/>
          </a:xfrm>
        </p:spPr>
        <p:txBody>
          <a:bodyPr/>
          <a:lstStyle>
            <a:lvl1pPr>
              <a:defRPr sz="1000">
                <a:solidFill>
                  <a:schemeClr val="tx1"/>
                </a:solidFill>
                <a:latin typeface="Comic Sans MS" panose="030F0702030302020204" pitchFamily="66" charset="0"/>
              </a:defRPr>
            </a:lvl1pPr>
          </a:lstStyle>
          <a:p>
            <a:pPr algn="l"/>
            <a:endParaRPr lang="en-US" dirty="0" smtClean="0"/>
          </a:p>
          <a:p>
            <a:pPr algn="l"/>
            <a:r>
              <a:rPr lang="en-US" dirty="0" smtClean="0"/>
              <a:t>Off the Field Control - 2015</a:t>
            </a:r>
            <a:endParaRPr lang="en-US" dirty="0"/>
          </a:p>
        </p:txBody>
      </p:sp>
      <p:sp>
        <p:nvSpPr>
          <p:cNvPr id="11"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lvl1pPr algn="r">
              <a:defRPr sz="1000">
                <a:solidFill>
                  <a:schemeClr val="tx1"/>
                </a:solidFill>
                <a:latin typeface="Comic Sans MS" panose="030F0702030302020204" pitchFamily="66" charset="0"/>
              </a:defRPr>
            </a:lvl1pPr>
          </a:lstStyle>
          <a:p>
            <a:r>
              <a:rPr lang="en-US" dirty="0" smtClean="0"/>
              <a:t>Slide </a:t>
            </a:r>
            <a:fld id="{A8E71EB7-F9C3-4B1D-B7F4-AE82B745667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Footer Placeholder 4"/>
          <p:cNvSpPr>
            <a:spLocks noGrp="1"/>
          </p:cNvSpPr>
          <p:nvPr>
            <p:ph type="ftr" sz="quarter" idx="11"/>
          </p:nvPr>
        </p:nvSpPr>
        <p:spPr>
          <a:xfrm>
            <a:off x="381000" y="6356350"/>
            <a:ext cx="2895600" cy="365125"/>
          </a:xfrm>
        </p:spPr>
        <p:txBody>
          <a:bodyPr/>
          <a:lstStyle>
            <a:lvl1pPr>
              <a:defRPr sz="1000">
                <a:solidFill>
                  <a:schemeClr val="tx1"/>
                </a:solidFill>
                <a:latin typeface="Comic Sans MS" panose="030F0702030302020204" pitchFamily="66" charset="0"/>
              </a:defRPr>
            </a:lvl1pPr>
          </a:lstStyle>
          <a:p>
            <a:pPr algn="l"/>
            <a:endParaRPr lang="en-US" dirty="0" smtClean="0"/>
          </a:p>
          <a:p>
            <a:pPr algn="l"/>
            <a:r>
              <a:rPr lang="en-US" dirty="0" smtClean="0"/>
              <a:t>Off the Field Control - 2015</a:t>
            </a:r>
            <a:endParaRPr lang="en-US" dirty="0"/>
          </a:p>
        </p:txBody>
      </p:sp>
      <p:sp>
        <p:nvSpPr>
          <p:cNvPr id="7"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solidFill>
                <a:latin typeface="Comic Sans MS" panose="030F0702030302020204" pitchFamily="66" charset="0"/>
              </a:defRPr>
            </a:lvl1pPr>
          </a:lstStyle>
          <a:p>
            <a:r>
              <a:rPr lang="en-US" dirty="0" smtClean="0"/>
              <a:t>Slide </a:t>
            </a:r>
            <a:fld id="{A8E71EB7-F9C3-4B1D-B7F4-AE82B745667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81000" y="6356350"/>
            <a:ext cx="2895600" cy="365125"/>
          </a:xfrm>
        </p:spPr>
        <p:txBody>
          <a:bodyPr/>
          <a:lstStyle>
            <a:lvl1pPr>
              <a:defRPr sz="1000">
                <a:solidFill>
                  <a:schemeClr val="tx1"/>
                </a:solidFill>
                <a:latin typeface="Comic Sans MS" panose="030F0702030302020204" pitchFamily="66" charset="0"/>
              </a:defRPr>
            </a:lvl1pPr>
          </a:lstStyle>
          <a:p>
            <a:pPr algn="l"/>
            <a:endParaRPr lang="en-US" dirty="0" smtClean="0"/>
          </a:p>
          <a:p>
            <a:pPr algn="l"/>
            <a:r>
              <a:rPr lang="en-US" dirty="0" smtClean="0"/>
              <a:t>Off the Field Control - 2015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solidFill>
                <a:latin typeface="Comic Sans MS" panose="030F0702030302020204" pitchFamily="66" charset="0"/>
              </a:defRPr>
            </a:lvl1pPr>
          </a:lstStyle>
          <a:p>
            <a:r>
              <a:rPr lang="en-US" dirty="0" smtClean="0"/>
              <a:t>Slide </a:t>
            </a:r>
            <a:fld id="{A8E71EB7-F9C3-4B1D-B7F4-AE82B745667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4"/>
          <p:cNvSpPr txBox="1">
            <a:spLocks/>
          </p:cNvSpPr>
          <p:nvPr userDrawn="1"/>
        </p:nvSpPr>
        <p:spPr>
          <a:xfrm>
            <a:off x="381000" y="6356350"/>
            <a:ext cx="2895600" cy="365125"/>
          </a:xfrm>
          <a:prstGeom prst="rect">
            <a:avLst/>
          </a:prstGeom>
        </p:spPr>
        <p:txBody>
          <a:bodyPr/>
          <a:lstStyle>
            <a:defPPr>
              <a:defRPr lang="en-US"/>
            </a:defPPr>
            <a:lvl1pPr marL="0" algn="l" defTabSz="914400" rtl="0" eaLnBrk="1" latinLnBrk="0" hangingPunct="1">
              <a:defRPr sz="1000" kern="1200">
                <a:solidFill>
                  <a:schemeClr val="tx1"/>
                </a:solidFill>
                <a:latin typeface="Comic Sans MS" panose="030F0702030302020204" pitchFamily="66"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mtClean="0"/>
          </a:p>
          <a:p>
            <a:r>
              <a:rPr lang="en-US" smtClean="0"/>
              <a:t>Off the Field Control - 2015</a:t>
            </a:r>
            <a:endParaRPr lang="en-US" dirty="0"/>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solidFill>
                <a:latin typeface="Comic Sans MS" panose="030F0702030302020204" pitchFamily="66" charset="0"/>
              </a:defRPr>
            </a:lvl1pPr>
          </a:lstStyle>
          <a:p>
            <a:r>
              <a:rPr lang="en-US" dirty="0" smtClean="0"/>
              <a:t>Slide </a:t>
            </a:r>
            <a:fld id="{A8E71EB7-F9C3-4B1D-B7F4-AE82B745667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4"/>
          <p:cNvSpPr txBox="1">
            <a:spLocks/>
          </p:cNvSpPr>
          <p:nvPr userDrawn="1"/>
        </p:nvSpPr>
        <p:spPr>
          <a:xfrm>
            <a:off x="381000" y="6356350"/>
            <a:ext cx="2895600" cy="365125"/>
          </a:xfrm>
          <a:prstGeom prst="rect">
            <a:avLst/>
          </a:prstGeom>
        </p:spPr>
        <p:txBody>
          <a:bodyPr/>
          <a:lstStyle>
            <a:defPPr>
              <a:defRPr lang="en-US"/>
            </a:defPPr>
            <a:lvl1pPr marL="0" algn="l" defTabSz="914400" rtl="0" eaLnBrk="1" latinLnBrk="0" hangingPunct="1">
              <a:defRPr sz="1000" kern="1200">
                <a:solidFill>
                  <a:schemeClr val="tx1"/>
                </a:solidFill>
                <a:latin typeface="Comic Sans MS" panose="030F0702030302020204" pitchFamily="66"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mtClean="0"/>
          </a:p>
          <a:p>
            <a:r>
              <a:rPr lang="en-US" smtClean="0"/>
              <a:t>Off the Field Control - 2015</a:t>
            </a:r>
            <a:endParaRPr lang="en-US" dirty="0"/>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solidFill>
                <a:latin typeface="Comic Sans MS" panose="030F0702030302020204" pitchFamily="66" charset="0"/>
              </a:defRPr>
            </a:lvl1pPr>
          </a:lstStyle>
          <a:p>
            <a:r>
              <a:rPr lang="en-US" dirty="0" smtClean="0"/>
              <a:t>Slide </a:t>
            </a:r>
            <a:fld id="{A8E71EB7-F9C3-4B1D-B7F4-AE82B745667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solidFill>
                <a:latin typeface="Comic Sans MS" panose="030F0702030302020204" pitchFamily="66" charset="0"/>
              </a:defRPr>
            </a:lvl1pPr>
          </a:lstStyle>
          <a:p>
            <a:r>
              <a:rPr lang="en-US" dirty="0" smtClean="0"/>
              <a:t>Slide </a:t>
            </a:r>
            <a:fld id="{A8E71EB7-F9C3-4B1D-B7F4-AE82B7456671}" type="slidenum">
              <a:rPr lang="en-US" smtClean="0"/>
              <a:pPr/>
              <a:t>‹#›</a:t>
            </a:fld>
            <a:endParaRPr lang="en-US" dirty="0"/>
          </a:p>
        </p:txBody>
      </p:sp>
      <p:sp>
        <p:nvSpPr>
          <p:cNvPr id="7" name="Footer Placeholder 4"/>
          <p:cNvSpPr>
            <a:spLocks noGrp="1"/>
          </p:cNvSpPr>
          <p:nvPr>
            <p:ph type="ftr" sz="quarter" idx="3"/>
          </p:nvPr>
        </p:nvSpPr>
        <p:spPr>
          <a:xfrm>
            <a:off x="381000" y="6356350"/>
            <a:ext cx="2895600" cy="365125"/>
          </a:xfrm>
          <a:prstGeom prst="rect">
            <a:avLst/>
          </a:prstGeom>
        </p:spPr>
        <p:txBody>
          <a:bodyPr/>
          <a:lstStyle>
            <a:lvl1pPr>
              <a:defRPr sz="1000">
                <a:solidFill>
                  <a:schemeClr val="tx1"/>
                </a:solidFill>
                <a:latin typeface="Comic Sans MS" panose="030F0702030302020204" pitchFamily="66" charset="0"/>
              </a:defRPr>
            </a:lvl1pPr>
          </a:lstStyle>
          <a:p>
            <a:pPr algn="l"/>
            <a:endParaRPr lang="en-US" dirty="0" smtClean="0"/>
          </a:p>
          <a:p>
            <a:pPr algn="l"/>
            <a:r>
              <a:rPr lang="en-US" dirty="0" smtClean="0"/>
              <a:t>Off the Field Control - 2015</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u="sng" dirty="0" smtClean="0"/>
              <a:t>Brain Teaser 1 - Offside</a:t>
            </a:r>
            <a:endParaRPr lang="en-US" sz="3600" u="sng" dirty="0"/>
          </a:p>
        </p:txBody>
      </p:sp>
      <p:sp>
        <p:nvSpPr>
          <p:cNvPr id="8" name="Content Placeholder 2"/>
          <p:cNvSpPr>
            <a:spLocks noGrp="1"/>
          </p:cNvSpPr>
          <p:nvPr>
            <p:ph idx="1"/>
          </p:nvPr>
        </p:nvSpPr>
        <p:spPr>
          <a:xfrm>
            <a:off x="228600" y="1219200"/>
            <a:ext cx="8686800" cy="5257800"/>
          </a:xfrm>
        </p:spPr>
        <p:txBody>
          <a:bodyPr>
            <a:normAutofit fontScale="92500" lnSpcReduction="10000"/>
          </a:bodyPr>
          <a:lstStyle/>
          <a:p>
            <a:pPr>
              <a:buNone/>
            </a:pPr>
            <a:r>
              <a:rPr lang="en-US" dirty="0" smtClean="0"/>
              <a:t>	</a:t>
            </a:r>
            <a:r>
              <a:rPr lang="en-US" sz="2800" dirty="0" smtClean="0"/>
              <a:t>A ball is kicked into space by an attacker A1.  Another attacker A2, who was in an offside position when the ball was kicked, moves to play the ball.  </a:t>
            </a:r>
          </a:p>
          <a:p>
            <a:pPr>
              <a:buNone/>
            </a:pPr>
            <a:endParaRPr lang="en-US" sz="1800" dirty="0" smtClean="0"/>
          </a:p>
          <a:p>
            <a:pPr>
              <a:buNone/>
            </a:pPr>
            <a:r>
              <a:rPr lang="en-US" sz="2800" dirty="0"/>
              <a:t>	</a:t>
            </a:r>
            <a:r>
              <a:rPr lang="en-US" sz="2800" dirty="0" smtClean="0">
                <a:solidFill>
                  <a:srgbClr val="FF0000"/>
                </a:solidFill>
                <a:effectLst>
                  <a:outerShdw blurRad="38100" dist="38100" dir="2700000" algn="tl">
                    <a:srgbClr val="000000">
                      <a:alpha val="43137"/>
                    </a:srgbClr>
                  </a:outerShdw>
                </a:effectLst>
              </a:rPr>
              <a:t>When do you call the attacker A2 offside? </a:t>
            </a:r>
            <a:r>
              <a:rPr lang="en-US" sz="2800" b="0" dirty="0" smtClean="0">
                <a:solidFill>
                  <a:srgbClr val="FF0000"/>
                </a:solidFill>
              </a:rPr>
              <a:t>(Choose one or more of the answers that may be correct)</a:t>
            </a:r>
          </a:p>
          <a:p>
            <a:pPr>
              <a:buNone/>
            </a:pPr>
            <a:endParaRPr lang="en-US" sz="1700" b="0" dirty="0" smtClean="0">
              <a:solidFill>
                <a:srgbClr val="FF0000"/>
              </a:solidFill>
            </a:endParaRPr>
          </a:p>
          <a:p>
            <a:pPr>
              <a:buNone/>
            </a:pPr>
            <a:r>
              <a:rPr lang="en-US" sz="2800" b="0" dirty="0" smtClean="0">
                <a:solidFill>
                  <a:srgbClr val="FF0000"/>
                </a:solidFill>
              </a:rPr>
              <a:t>	</a:t>
            </a:r>
            <a:r>
              <a:rPr lang="en-US" sz="2800" b="0" dirty="0" smtClean="0"/>
              <a:t>A.  As soon as A2 takes a step towards the ball.</a:t>
            </a:r>
          </a:p>
          <a:p>
            <a:pPr>
              <a:buNone/>
            </a:pPr>
            <a:r>
              <a:rPr lang="en-US" sz="2800" b="0" dirty="0">
                <a:solidFill>
                  <a:srgbClr val="FF0000"/>
                </a:solidFill>
              </a:rPr>
              <a:t>	</a:t>
            </a:r>
            <a:r>
              <a:rPr lang="en-US" sz="2800" dirty="0" smtClean="0">
                <a:solidFill>
                  <a:srgbClr val="FF0000"/>
                </a:solidFill>
              </a:rPr>
              <a:t>B.  Wait until A2 touches the ball</a:t>
            </a:r>
          </a:p>
          <a:p>
            <a:pPr>
              <a:buNone/>
            </a:pPr>
            <a:r>
              <a:rPr lang="en-US" sz="2800" dirty="0">
                <a:solidFill>
                  <a:srgbClr val="FF0000"/>
                </a:solidFill>
              </a:rPr>
              <a:t>	</a:t>
            </a:r>
            <a:r>
              <a:rPr lang="en-US" sz="2800" dirty="0" smtClean="0">
                <a:solidFill>
                  <a:srgbClr val="FF0000"/>
                </a:solidFill>
              </a:rPr>
              <a:t>C.  Wait until an opponent reacts and moves</a:t>
            </a:r>
          </a:p>
          <a:p>
            <a:pPr>
              <a:buNone/>
            </a:pPr>
            <a:r>
              <a:rPr lang="en-US" sz="2800" b="0" dirty="0">
                <a:solidFill>
                  <a:srgbClr val="FF0000"/>
                </a:solidFill>
              </a:rPr>
              <a:t>	</a:t>
            </a:r>
            <a:r>
              <a:rPr lang="en-US" sz="2800" b="0" dirty="0" smtClean="0"/>
              <a:t>D.  As soon as A1 kicks the ball forward</a:t>
            </a:r>
          </a:p>
        </p:txBody>
      </p:sp>
      <p:sp>
        <p:nvSpPr>
          <p:cNvPr id="3" name="Footer Placeholder 2"/>
          <p:cNvSpPr>
            <a:spLocks noGrp="1"/>
          </p:cNvSpPr>
          <p:nvPr>
            <p:ph type="ftr" sz="quarter" idx="4294967295"/>
          </p:nvPr>
        </p:nvSpPr>
        <p:spPr>
          <a:xfrm>
            <a:off x="457200" y="6492875"/>
            <a:ext cx="2895600" cy="365125"/>
          </a:xfrm>
          <a:prstGeom prst="rect">
            <a:avLst/>
          </a:prstGeom>
        </p:spPr>
        <p:txBody>
          <a:bodyPr/>
          <a:lstStyle/>
          <a:p>
            <a:r>
              <a:rPr lang="en-US" sz="1100" dirty="0" smtClean="0">
                <a:solidFill>
                  <a:schemeClr val="tx1"/>
                </a:solidFill>
                <a:latin typeface="Comic Sans MS" panose="030F0702030302020204" pitchFamily="66" charset="0"/>
              </a:rPr>
              <a:t>Offside Involvement - 2015</a:t>
            </a:r>
            <a:endParaRPr lang="en-US" sz="1100" dirty="0">
              <a:solidFill>
                <a:schemeClr val="tx1"/>
              </a:solidFill>
              <a:latin typeface="Comic Sans MS" panose="030F0702030302020204" pitchFamily="66" charset="0"/>
            </a:endParaRPr>
          </a:p>
        </p:txBody>
      </p:sp>
      <p:sp>
        <p:nvSpPr>
          <p:cNvPr id="4" name="Slide Number Placeholder 3"/>
          <p:cNvSpPr>
            <a:spLocks noGrp="1"/>
          </p:cNvSpPr>
          <p:nvPr>
            <p:ph type="sldNum" sz="quarter" idx="4"/>
          </p:nvPr>
        </p:nvSpPr>
        <p:spPr/>
        <p:txBody>
          <a:bodyPr/>
          <a:lstStyle/>
          <a:p>
            <a:endParaRPr lang="en-US" dirty="0" smtClean="0"/>
          </a:p>
          <a:p>
            <a:r>
              <a:rPr lang="en-US" dirty="0" smtClean="0"/>
              <a:t>Slide </a:t>
            </a:r>
            <a:fld id="{9743DC29-D1AE-4A5A-93F4-3C86A079BD1B}" type="slidenum">
              <a:rPr lang="en-US" smtClean="0"/>
              <a:pPr/>
              <a:t>1</a:t>
            </a:fld>
            <a:endParaRPr lang="en-US" dirty="0"/>
          </a:p>
        </p:txBody>
      </p:sp>
    </p:spTree>
    <p:extLst>
      <p:ext uri="{BB962C8B-B14F-4D97-AF65-F5344CB8AC3E}">
        <p14:creationId xmlns:p14="http://schemas.microsoft.com/office/powerpoint/2010/main" val="15246910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533400" y="1371600"/>
            <a:ext cx="8153400" cy="5105400"/>
          </a:xfrm>
        </p:spPr>
        <p:txBody>
          <a:bodyPr>
            <a:normAutofit fontScale="85000" lnSpcReduction="10000"/>
          </a:bodyPr>
          <a:lstStyle/>
          <a:p>
            <a:pPr marL="1588" indent="-1588">
              <a:buNone/>
            </a:pPr>
            <a:r>
              <a:rPr lang="en-US" sz="2600" dirty="0" smtClean="0"/>
              <a:t>You are the referee in a match where the fans are completely out of control.  One of the fans is constantly yelling at your AR’s (and you).  You stop the match and ask the coach to go over and deal with their unruly fans.  The coach makes the “walk of shame”, talks to their fans and you restart the match.  But the loudmouth fan continues to attack you and you AR’s.</a:t>
            </a:r>
          </a:p>
          <a:p>
            <a:pPr marL="1588" indent="-1588">
              <a:buNone/>
            </a:pPr>
            <a:endParaRPr lang="en-US" sz="1800" dirty="0" smtClean="0"/>
          </a:p>
          <a:p>
            <a:pPr marL="1588" indent="-1588">
              <a:buNone/>
            </a:pPr>
            <a:r>
              <a:rPr lang="en-US" sz="2600" dirty="0" smtClean="0">
                <a:solidFill>
                  <a:srgbClr val="FF0000"/>
                </a:solidFill>
                <a:effectLst>
                  <a:outerShdw blurRad="38100" dist="38100" dir="2700000" algn="tl">
                    <a:srgbClr val="000000">
                      <a:alpha val="43137"/>
                    </a:srgbClr>
                  </a:outerShdw>
                </a:effectLst>
              </a:rPr>
              <a:t>What do you do? </a:t>
            </a:r>
            <a:r>
              <a:rPr lang="en-US" sz="2600" dirty="0" smtClean="0">
                <a:solidFill>
                  <a:srgbClr val="FF0000"/>
                </a:solidFill>
              </a:rPr>
              <a:t>(Choose one or more of the answers that are correct)</a:t>
            </a:r>
          </a:p>
          <a:p>
            <a:pPr marL="514350" indent="-514350">
              <a:buAutoNum type="alphaUcPeriod"/>
            </a:pPr>
            <a:r>
              <a:rPr lang="en-US" sz="2600" b="0" dirty="0" smtClean="0"/>
              <a:t>Go over and show the loudmouth fan a Red Card</a:t>
            </a:r>
          </a:p>
          <a:p>
            <a:pPr marL="514350" indent="-514350">
              <a:buAutoNum type="alphaUcPeriod"/>
            </a:pPr>
            <a:r>
              <a:rPr lang="en-US" sz="2600" dirty="0" smtClean="0">
                <a:solidFill>
                  <a:srgbClr val="FF0000"/>
                </a:solidFill>
              </a:rPr>
              <a:t>Give the coach a Yellow Card … maybe</a:t>
            </a:r>
          </a:p>
          <a:p>
            <a:pPr marL="514350" indent="-514350">
              <a:buAutoNum type="alphaUcPeriod"/>
            </a:pPr>
            <a:r>
              <a:rPr lang="en-US" sz="2600" b="0" dirty="0" smtClean="0"/>
              <a:t>Give the coach a Red Card</a:t>
            </a:r>
          </a:p>
          <a:p>
            <a:pPr marL="514350" indent="-514350">
              <a:buAutoNum type="alphaUcPeriod"/>
            </a:pPr>
            <a:r>
              <a:rPr lang="en-US" sz="2600" b="0" dirty="0" smtClean="0"/>
              <a:t>Terminate the game and leave the field</a:t>
            </a:r>
          </a:p>
          <a:p>
            <a:pPr marL="514350" indent="-514350">
              <a:buAutoNum type="alphaUcPeriod"/>
            </a:pPr>
            <a:r>
              <a:rPr lang="en-US" sz="2600" dirty="0" smtClean="0">
                <a:solidFill>
                  <a:srgbClr val="FF0000"/>
                </a:solidFill>
              </a:rPr>
              <a:t>Ask the coach to tell the loudmouth fan to leave</a:t>
            </a:r>
          </a:p>
          <a:p>
            <a:pPr>
              <a:buNone/>
            </a:pPr>
            <a:endParaRPr lang="en-US" dirty="0" smtClean="0"/>
          </a:p>
        </p:txBody>
      </p:sp>
      <p:sp>
        <p:nvSpPr>
          <p:cNvPr id="8" name="Subtitle 2"/>
          <p:cNvSpPr txBox="1">
            <a:spLocks/>
          </p:cNvSpPr>
          <p:nvPr/>
        </p:nvSpPr>
        <p:spPr>
          <a:xfrm>
            <a:off x="1379561" y="228600"/>
            <a:ext cx="6400800" cy="1066800"/>
          </a:xfrm>
          <a:prstGeom prst="rect">
            <a:avLst/>
          </a:prstGeom>
        </p:spPr>
        <p:txBody>
          <a:bodyPr vert="horz" lIns="91440" tIns="45720" rIns="91440" bIns="45720" rtlCol="0">
            <a:normAutofit lnSpcReduction="1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smtClean="0">
                <a:ln>
                  <a:noFill/>
                </a:ln>
                <a:solidFill>
                  <a:schemeClr val="tx1"/>
                </a:solidFill>
                <a:effectLst/>
                <a:uLnTx/>
                <a:uFillTx/>
                <a:latin typeface="Comic Sans MS" pitchFamily="66" charset="0"/>
                <a:ea typeface="+mn-ea"/>
                <a:cs typeface="+mn-cs"/>
              </a:rPr>
              <a:t>Brain Teaser 10</a:t>
            </a:r>
          </a:p>
          <a:p>
            <a:pPr marL="342900" marR="0" lvl="0" indent="-342900" algn="ctr" defTabSz="914400" rtl="0" eaLnBrk="1" fontAlgn="auto" latinLnBrk="0" hangingPunct="1">
              <a:lnSpc>
                <a:spcPct val="100000"/>
              </a:lnSpc>
              <a:spcBef>
                <a:spcPct val="20000"/>
              </a:spcBef>
              <a:spcAft>
                <a:spcPts val="0"/>
              </a:spcAft>
              <a:buClrTx/>
              <a:buSzTx/>
              <a:tabLst/>
              <a:defRPr/>
            </a:pPr>
            <a:r>
              <a:rPr lang="en-US" sz="3200" b="1" dirty="0" smtClean="0">
                <a:latin typeface="Comic Sans MS" pitchFamily="66" charset="0"/>
              </a:rPr>
              <a:t>Off-the-Field Control</a:t>
            </a:r>
            <a:endParaRPr kumimoji="0" lang="en-US" sz="3200" b="1" i="0" u="none" strike="noStrike" kern="1200" cap="none" spc="0" normalizeH="0" baseline="0" noProof="0" dirty="0" smtClean="0">
              <a:ln>
                <a:noFill/>
              </a:ln>
              <a:solidFill>
                <a:schemeClr val="tx1"/>
              </a:solidFill>
              <a:effectLst/>
              <a:uLnTx/>
              <a:uFillTx/>
              <a:latin typeface="Comic Sans MS" pitchFamily="66" charset="0"/>
              <a:ea typeface="+mn-ea"/>
              <a:cs typeface="+mn-cs"/>
            </a:endParaRPr>
          </a:p>
        </p:txBody>
      </p:sp>
      <p:sp>
        <p:nvSpPr>
          <p:cNvPr id="3" name="Slide Number Placeholder 2"/>
          <p:cNvSpPr>
            <a:spLocks noGrp="1"/>
          </p:cNvSpPr>
          <p:nvPr>
            <p:ph type="sldNum" sz="quarter" idx="4"/>
          </p:nvPr>
        </p:nvSpPr>
        <p:spPr/>
        <p:txBody>
          <a:bodyPr/>
          <a:lstStyle/>
          <a:p>
            <a:r>
              <a:rPr lang="en-US" smtClean="0"/>
              <a:t>Slide </a:t>
            </a:r>
            <a:fld id="{A8E71EB7-F9C3-4B1D-B7F4-AE82B7456671}" type="slidenum">
              <a:rPr lang="en-US" smtClean="0"/>
              <a:pPr/>
              <a:t>10</a:t>
            </a:fld>
            <a:endParaRPr lang="en-US" dirty="0"/>
          </a:p>
        </p:txBody>
      </p:sp>
    </p:spTree>
    <p:extLst>
      <p:ext uri="{BB962C8B-B14F-4D97-AF65-F5344CB8AC3E}">
        <p14:creationId xmlns:p14="http://schemas.microsoft.com/office/powerpoint/2010/main" val="1669591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animEffect transition="in" filter="fade">
                                      <p:cBhvr>
                                        <p:cTn id="11" dur="2000"/>
                                        <p:tgtEl>
                                          <p:spTgt spid="7">
                                            <p:txEl>
                                              <p:pRg st="2" end="2"/>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Effect transition="in" filter="fade">
                                      <p:cBhvr>
                                        <p:cTn id="15" dur="2000"/>
                                        <p:tgtEl>
                                          <p:spTgt spid="7">
                                            <p:txEl>
                                              <p:pRg st="3" end="3"/>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fade">
                                      <p:cBhvr>
                                        <p:cTn id="19" dur="2000"/>
                                        <p:tgtEl>
                                          <p:spTgt spid="7">
                                            <p:txEl>
                                              <p:pRg st="4" end="4"/>
                                            </p:txEl>
                                          </p:spTgt>
                                        </p:tgtEl>
                                      </p:cBhvr>
                                    </p:animEffect>
                                  </p:childTnLst>
                                </p:cTn>
                              </p:par>
                            </p:childTnLst>
                          </p:cTn>
                        </p:par>
                        <p:par>
                          <p:cTn id="20" fill="hold">
                            <p:stCondLst>
                              <p:cond delay="8000"/>
                            </p:stCondLst>
                            <p:childTnLst>
                              <p:par>
                                <p:cTn id="21" presetID="10" presetClass="entr" presetSubtype="0" fill="hold" nodeType="after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animEffect transition="in" filter="fade">
                                      <p:cBhvr>
                                        <p:cTn id="23" dur="2000"/>
                                        <p:tgtEl>
                                          <p:spTgt spid="7">
                                            <p:txEl>
                                              <p:pRg st="5" end="5"/>
                                            </p:txEl>
                                          </p:spTgt>
                                        </p:tgtEl>
                                      </p:cBhvr>
                                    </p:animEffect>
                                  </p:childTnLst>
                                </p:cTn>
                              </p:par>
                            </p:childTnLst>
                          </p:cTn>
                        </p:par>
                        <p:par>
                          <p:cTn id="24" fill="hold">
                            <p:stCondLst>
                              <p:cond delay="10000"/>
                            </p:stCondLst>
                            <p:childTnLst>
                              <p:par>
                                <p:cTn id="25" presetID="10" presetClass="entr" presetSubtype="0" fill="hold" nodeType="after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animEffect transition="in" filter="fade">
                                      <p:cBhvr>
                                        <p:cTn id="27" dur="2000"/>
                                        <p:tgtEl>
                                          <p:spTgt spid="7">
                                            <p:txEl>
                                              <p:pRg st="6" end="6"/>
                                            </p:txEl>
                                          </p:spTgt>
                                        </p:tgtEl>
                                      </p:cBhvr>
                                    </p:animEffect>
                                  </p:childTnLst>
                                </p:cTn>
                              </p:par>
                            </p:childTnLst>
                          </p:cTn>
                        </p:par>
                        <p:par>
                          <p:cTn id="28" fill="hold">
                            <p:stCondLst>
                              <p:cond delay="12000"/>
                            </p:stCondLst>
                            <p:childTnLst>
                              <p:par>
                                <p:cTn id="29" presetID="10" presetClass="entr" presetSubtype="0" fill="hold" nodeType="after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animEffect transition="in" filter="fade">
                                      <p:cBhvr>
                                        <p:cTn id="31" dur="20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1379561" y="228600"/>
            <a:ext cx="6400800" cy="1066800"/>
          </a:xfrm>
          <a:prstGeom prst="rect">
            <a:avLst/>
          </a:prstGeom>
        </p:spPr>
        <p:txBody>
          <a:bodyPr vert="horz" lIns="91440" tIns="45720" rIns="91440" bIns="45720" rtlCol="0">
            <a:normAutofit lnSpcReduction="1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smtClean="0">
                <a:ln>
                  <a:noFill/>
                </a:ln>
                <a:solidFill>
                  <a:schemeClr val="tx1"/>
                </a:solidFill>
                <a:effectLst/>
                <a:uLnTx/>
                <a:uFillTx/>
                <a:latin typeface="Comic Sans MS" pitchFamily="66" charset="0"/>
                <a:ea typeface="+mn-ea"/>
                <a:cs typeface="+mn-cs"/>
              </a:rPr>
              <a:t>Brain Teaser 11</a:t>
            </a:r>
          </a:p>
          <a:p>
            <a:pPr marL="342900" marR="0" lvl="0" indent="-342900" algn="ctr" defTabSz="914400" rtl="0" eaLnBrk="1" fontAlgn="auto" latinLnBrk="0" hangingPunct="1">
              <a:lnSpc>
                <a:spcPct val="100000"/>
              </a:lnSpc>
              <a:spcBef>
                <a:spcPct val="20000"/>
              </a:spcBef>
              <a:spcAft>
                <a:spcPts val="0"/>
              </a:spcAft>
              <a:buClrTx/>
              <a:buSzTx/>
              <a:tabLst/>
              <a:defRPr/>
            </a:pPr>
            <a:r>
              <a:rPr lang="en-US" sz="3200" b="1" dirty="0" smtClean="0">
                <a:latin typeface="Comic Sans MS" pitchFamily="66" charset="0"/>
              </a:rPr>
              <a:t>Off-the-Field Control</a:t>
            </a:r>
            <a:endParaRPr kumimoji="0" lang="en-US" sz="3200" b="1" i="0" u="none" strike="noStrike" kern="1200" cap="none" spc="0" normalizeH="0" baseline="0" noProof="0" dirty="0" smtClean="0">
              <a:ln>
                <a:noFill/>
              </a:ln>
              <a:solidFill>
                <a:schemeClr val="tx1"/>
              </a:solidFill>
              <a:effectLst/>
              <a:uLnTx/>
              <a:uFillTx/>
              <a:latin typeface="Comic Sans MS" pitchFamily="66" charset="0"/>
              <a:ea typeface="+mn-ea"/>
              <a:cs typeface="+mn-cs"/>
            </a:endParaRPr>
          </a:p>
        </p:txBody>
      </p:sp>
      <p:sp>
        <p:nvSpPr>
          <p:cNvPr id="2" name="Footer Placeholder 1"/>
          <p:cNvSpPr>
            <a:spLocks noGrp="1"/>
          </p:cNvSpPr>
          <p:nvPr>
            <p:ph type="ftr" sz="quarter" idx="11"/>
          </p:nvPr>
        </p:nvSpPr>
        <p:spPr/>
        <p:txBody>
          <a:bodyPr/>
          <a:lstStyle/>
          <a:p>
            <a:pPr algn="l"/>
            <a:endParaRPr lang="en-US" smtClean="0"/>
          </a:p>
          <a:p>
            <a:pPr algn="l"/>
            <a:r>
              <a:rPr lang="en-US" smtClean="0"/>
              <a:t>Off the Field Control - 2015</a:t>
            </a:r>
            <a:endParaRPr lang="en-US" dirty="0"/>
          </a:p>
        </p:txBody>
      </p:sp>
      <p:sp>
        <p:nvSpPr>
          <p:cNvPr id="3" name="Slide Number Placeholder 2"/>
          <p:cNvSpPr>
            <a:spLocks noGrp="1"/>
          </p:cNvSpPr>
          <p:nvPr>
            <p:ph type="sldNum" sz="quarter" idx="4"/>
          </p:nvPr>
        </p:nvSpPr>
        <p:spPr/>
        <p:txBody>
          <a:bodyPr/>
          <a:lstStyle/>
          <a:p>
            <a:r>
              <a:rPr lang="en-US" smtClean="0"/>
              <a:t>Slide </a:t>
            </a:r>
            <a:fld id="{A8E71EB7-F9C3-4B1D-B7F4-AE82B7456671}" type="slidenum">
              <a:rPr lang="en-US" smtClean="0"/>
              <a:pPr/>
              <a:t>11</a:t>
            </a:fld>
            <a:endParaRPr lang="en-US" dirty="0"/>
          </a:p>
        </p:txBody>
      </p:sp>
      <p:sp>
        <p:nvSpPr>
          <p:cNvPr id="4" name="Content Placeholder 3"/>
          <p:cNvSpPr>
            <a:spLocks noGrp="1"/>
          </p:cNvSpPr>
          <p:nvPr>
            <p:ph idx="1"/>
          </p:nvPr>
        </p:nvSpPr>
        <p:spPr>
          <a:xfrm>
            <a:off x="465161" y="1752600"/>
            <a:ext cx="8229600" cy="4525963"/>
          </a:xfrm>
        </p:spPr>
        <p:txBody>
          <a:bodyPr>
            <a:normAutofit/>
          </a:bodyPr>
          <a:lstStyle/>
          <a:p>
            <a:pPr marL="0" lvl="0" indent="0">
              <a:buNone/>
            </a:pPr>
            <a:r>
              <a:rPr lang="en-US" dirty="0">
                <a:solidFill>
                  <a:srgbClr val="FF0000"/>
                </a:solidFill>
                <a:effectLst>
                  <a:outerShdw blurRad="38100" dist="38100" dir="2700000" algn="tl">
                    <a:srgbClr val="000000">
                      <a:alpha val="43137"/>
                    </a:srgbClr>
                  </a:outerShdw>
                </a:effectLst>
                <a:cs typeface="Arial" panose="020B0604020202020204" pitchFamily="34" charset="0"/>
              </a:rPr>
              <a:t>The term “team officials” refers to which of the following</a:t>
            </a:r>
            <a:r>
              <a:rPr lang="en-US" dirty="0" smtClean="0">
                <a:solidFill>
                  <a:srgbClr val="FF0000"/>
                </a:solidFill>
                <a:effectLst>
                  <a:outerShdw blurRad="38100" dist="38100" dir="2700000" algn="tl">
                    <a:srgbClr val="000000">
                      <a:alpha val="43137"/>
                    </a:srgbClr>
                  </a:outerShdw>
                </a:effectLst>
                <a:cs typeface="Arial" panose="020B0604020202020204" pitchFamily="34" charset="0"/>
              </a:rPr>
              <a:t>?  </a:t>
            </a:r>
            <a:r>
              <a:rPr lang="en-US" b="0" dirty="0" smtClean="0">
                <a:solidFill>
                  <a:srgbClr val="FF0000"/>
                </a:solidFill>
              </a:rPr>
              <a:t>(</a:t>
            </a:r>
            <a:r>
              <a:rPr lang="en-US" b="0" dirty="0">
                <a:solidFill>
                  <a:srgbClr val="FF0000"/>
                </a:solidFill>
              </a:rPr>
              <a:t>Choose one or more of the answers that are correct)</a:t>
            </a:r>
            <a:endParaRPr lang="en-US" b="0" dirty="0">
              <a:cs typeface="Arial" panose="020B0604020202020204" pitchFamily="34" charset="0"/>
            </a:endParaRPr>
          </a:p>
          <a:p>
            <a:pPr marL="0" indent="0">
              <a:buNone/>
            </a:pPr>
            <a:endParaRPr lang="en-US" sz="1200" dirty="0">
              <a:cs typeface="Arial" panose="020B0604020202020204" pitchFamily="34" charset="0"/>
            </a:endParaRPr>
          </a:p>
          <a:p>
            <a:pPr marL="914400" lvl="2" indent="-514350">
              <a:buFont typeface="+mj-lt"/>
              <a:buAutoNum type="alphaUcPeriod"/>
            </a:pPr>
            <a:r>
              <a:rPr lang="en-US" sz="2800" dirty="0" smtClean="0">
                <a:solidFill>
                  <a:srgbClr val="FF0000"/>
                </a:solidFill>
                <a:cs typeface="Arial" panose="020B0604020202020204" pitchFamily="34" charset="0"/>
              </a:rPr>
              <a:t>Coaches</a:t>
            </a:r>
          </a:p>
          <a:p>
            <a:pPr marL="914400" lvl="2" indent="-514350">
              <a:buFont typeface="+mj-lt"/>
              <a:buAutoNum type="alphaUcPeriod"/>
            </a:pPr>
            <a:r>
              <a:rPr lang="en-US" sz="2800" dirty="0" smtClean="0">
                <a:solidFill>
                  <a:srgbClr val="FF0000"/>
                </a:solidFill>
                <a:cs typeface="Arial" panose="020B0604020202020204" pitchFamily="34" charset="0"/>
              </a:rPr>
              <a:t>Team managers </a:t>
            </a:r>
          </a:p>
          <a:p>
            <a:pPr marL="914400" lvl="2" indent="-514350">
              <a:buFont typeface="+mj-lt"/>
              <a:buAutoNum type="alphaUcPeriod"/>
            </a:pPr>
            <a:r>
              <a:rPr lang="en-US" sz="2800" dirty="0" smtClean="0">
                <a:solidFill>
                  <a:srgbClr val="FF0000"/>
                </a:solidFill>
                <a:cs typeface="Arial" panose="020B0604020202020204" pitchFamily="34" charset="0"/>
              </a:rPr>
              <a:t>Trainers</a:t>
            </a:r>
            <a:endParaRPr lang="en-US" sz="2800" dirty="0">
              <a:solidFill>
                <a:srgbClr val="FF0000"/>
              </a:solidFill>
              <a:cs typeface="Arial" panose="020B0604020202020204" pitchFamily="34" charset="0"/>
            </a:endParaRPr>
          </a:p>
          <a:p>
            <a:pPr marL="914400" lvl="2" indent="-514350">
              <a:buFont typeface="+mj-lt"/>
              <a:buAutoNum type="alphaUcPeriod"/>
            </a:pPr>
            <a:r>
              <a:rPr lang="en-US" sz="2800" b="0" dirty="0" smtClean="0">
                <a:cs typeface="Arial" panose="020B0604020202020204" pitchFamily="34" charset="0"/>
              </a:rPr>
              <a:t>Substitute players </a:t>
            </a:r>
            <a:r>
              <a:rPr lang="en-US" sz="2800" b="0" dirty="0">
                <a:cs typeface="Arial" panose="020B0604020202020204" pitchFamily="34" charset="0"/>
              </a:rPr>
              <a:t>and </a:t>
            </a:r>
            <a:endParaRPr lang="en-US" sz="2800" b="0" dirty="0" smtClean="0">
              <a:cs typeface="Arial" panose="020B0604020202020204" pitchFamily="34" charset="0"/>
            </a:endParaRPr>
          </a:p>
          <a:p>
            <a:pPr marL="914400" lvl="2" indent="-514350">
              <a:buFont typeface="+mj-lt"/>
              <a:buAutoNum type="alphaUcPeriod"/>
            </a:pPr>
            <a:r>
              <a:rPr lang="en-US" sz="2800" b="0" dirty="0" smtClean="0">
                <a:cs typeface="Arial" panose="020B0604020202020204" pitchFamily="34" charset="0"/>
              </a:rPr>
              <a:t>Spectators </a:t>
            </a:r>
            <a:r>
              <a:rPr lang="en-US" sz="2800" b="0" dirty="0">
                <a:cs typeface="Arial" panose="020B0604020202020204" pitchFamily="34" charset="0"/>
              </a:rPr>
              <a:t>within the technical area</a:t>
            </a:r>
          </a:p>
        </p:txBody>
      </p:sp>
    </p:spTree>
    <p:extLst>
      <p:ext uri="{BB962C8B-B14F-4D97-AF65-F5344CB8AC3E}">
        <p14:creationId xmlns:p14="http://schemas.microsoft.com/office/powerpoint/2010/main" val="7889222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1379561" y="228600"/>
            <a:ext cx="6400800" cy="1066800"/>
          </a:xfrm>
          <a:prstGeom prst="rect">
            <a:avLst/>
          </a:prstGeom>
        </p:spPr>
        <p:txBody>
          <a:bodyPr vert="horz" lIns="91440" tIns="45720" rIns="91440" bIns="45720" rtlCol="0">
            <a:normAutofit lnSpcReduction="1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200" b="1" i="0" u="none" strike="noStrike" kern="1200" cap="none" spc="0" normalizeH="0" baseline="0" noProof="0" dirty="0" smtClean="0">
                <a:ln>
                  <a:noFill/>
                </a:ln>
                <a:solidFill>
                  <a:schemeClr val="tx1"/>
                </a:solidFill>
                <a:effectLst/>
                <a:uLnTx/>
                <a:uFillTx/>
                <a:latin typeface="Comic Sans MS" pitchFamily="66" charset="0"/>
                <a:ea typeface="+mn-ea"/>
                <a:cs typeface="+mn-cs"/>
              </a:rPr>
              <a:t>Brain Teaser 12</a:t>
            </a:r>
          </a:p>
          <a:p>
            <a:pPr marL="342900" marR="0" lvl="0" indent="-342900" algn="ctr" defTabSz="914400" rtl="0" eaLnBrk="1" fontAlgn="auto" latinLnBrk="0" hangingPunct="1">
              <a:lnSpc>
                <a:spcPct val="100000"/>
              </a:lnSpc>
              <a:spcBef>
                <a:spcPct val="20000"/>
              </a:spcBef>
              <a:spcAft>
                <a:spcPts val="0"/>
              </a:spcAft>
              <a:buClrTx/>
              <a:buSzTx/>
              <a:tabLst/>
              <a:defRPr/>
            </a:pPr>
            <a:r>
              <a:rPr lang="en-US" sz="3200" b="1" dirty="0" smtClean="0">
                <a:latin typeface="Comic Sans MS" pitchFamily="66" charset="0"/>
              </a:rPr>
              <a:t>Off-the-Field Control</a:t>
            </a:r>
            <a:endParaRPr kumimoji="0" lang="en-US" sz="3200" b="1" i="0" u="none" strike="noStrike" kern="1200" cap="none" spc="0" normalizeH="0" baseline="0" noProof="0" dirty="0" smtClean="0">
              <a:ln>
                <a:noFill/>
              </a:ln>
              <a:solidFill>
                <a:schemeClr val="tx1"/>
              </a:solidFill>
              <a:effectLst/>
              <a:uLnTx/>
              <a:uFillTx/>
              <a:latin typeface="Comic Sans MS" pitchFamily="66" charset="0"/>
              <a:ea typeface="+mn-ea"/>
              <a:cs typeface="+mn-cs"/>
            </a:endParaRPr>
          </a:p>
        </p:txBody>
      </p:sp>
      <p:sp>
        <p:nvSpPr>
          <p:cNvPr id="2" name="Footer Placeholder 1"/>
          <p:cNvSpPr>
            <a:spLocks noGrp="1"/>
          </p:cNvSpPr>
          <p:nvPr>
            <p:ph type="ftr" sz="quarter" idx="11"/>
          </p:nvPr>
        </p:nvSpPr>
        <p:spPr/>
        <p:txBody>
          <a:bodyPr/>
          <a:lstStyle/>
          <a:p>
            <a:pPr algn="l"/>
            <a:endParaRPr lang="en-US" smtClean="0"/>
          </a:p>
          <a:p>
            <a:pPr algn="l"/>
            <a:r>
              <a:rPr lang="en-US" smtClean="0"/>
              <a:t>Off the Field Control - 2015</a:t>
            </a:r>
            <a:endParaRPr lang="en-US" dirty="0"/>
          </a:p>
        </p:txBody>
      </p:sp>
      <p:sp>
        <p:nvSpPr>
          <p:cNvPr id="3" name="Slide Number Placeholder 2"/>
          <p:cNvSpPr>
            <a:spLocks noGrp="1"/>
          </p:cNvSpPr>
          <p:nvPr>
            <p:ph type="sldNum" sz="quarter" idx="4"/>
          </p:nvPr>
        </p:nvSpPr>
        <p:spPr/>
        <p:txBody>
          <a:bodyPr/>
          <a:lstStyle/>
          <a:p>
            <a:r>
              <a:rPr lang="en-US" smtClean="0"/>
              <a:t>Slide </a:t>
            </a:r>
            <a:fld id="{A8E71EB7-F9C3-4B1D-B7F4-AE82B7456671}" type="slidenum">
              <a:rPr lang="en-US" smtClean="0"/>
              <a:pPr/>
              <a:t>12</a:t>
            </a:fld>
            <a:endParaRPr lang="en-US" dirty="0"/>
          </a:p>
        </p:txBody>
      </p:sp>
      <p:sp>
        <p:nvSpPr>
          <p:cNvPr id="10" name="Content Placeholder 2"/>
          <p:cNvSpPr txBox="1">
            <a:spLocks noGrp="1"/>
          </p:cNvSpPr>
          <p:nvPr>
            <p:ph idx="1"/>
          </p:nvPr>
        </p:nvSpPr>
        <p:spPr>
          <a:xfrm>
            <a:off x="457200" y="1524000"/>
            <a:ext cx="8229600" cy="4648200"/>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r>
              <a:rPr lang="en-US" dirty="0" smtClean="0">
                <a:solidFill>
                  <a:srgbClr val="FF0000"/>
                </a:solidFill>
                <a:effectLst>
                  <a:outerShdw blurRad="38100" dist="38100" dir="2700000" algn="tl">
                    <a:srgbClr val="000000">
                      <a:alpha val="43137"/>
                    </a:srgbClr>
                  </a:outerShdw>
                </a:effectLst>
                <a:latin typeface="Comic Sans MS" panose="030F0702030302020204" pitchFamily="66" charset="0"/>
                <a:cs typeface="Arial" pitchFamily="34" charset="0"/>
              </a:rPr>
              <a:t>An outside agent is defined as which of the following? </a:t>
            </a:r>
            <a:r>
              <a:rPr lang="en-US" sz="3500" b="0" dirty="0">
                <a:solidFill>
                  <a:srgbClr val="FF0000"/>
                </a:solidFill>
                <a:latin typeface="Comic Sans MS" panose="030F0702030302020204" pitchFamily="66" charset="0"/>
              </a:rPr>
              <a:t>(Choose one or more of the answers that are correct)</a:t>
            </a:r>
            <a:endParaRPr lang="en-US" sz="3500" b="0" dirty="0">
              <a:latin typeface="Comic Sans MS" panose="030F0702030302020204" pitchFamily="66" charset="0"/>
              <a:cs typeface="Arial" panose="020B0604020202020204" pitchFamily="34" charset="0"/>
            </a:endParaRPr>
          </a:p>
          <a:p>
            <a:pPr marL="0" indent="0">
              <a:buNone/>
            </a:pPr>
            <a:endParaRPr lang="en-US" sz="800" dirty="0" smtClean="0">
              <a:latin typeface="Comic Sans MS" panose="030F0702030302020204" pitchFamily="66" charset="0"/>
              <a:cs typeface="Arial" pitchFamily="34" charset="0"/>
            </a:endParaRPr>
          </a:p>
          <a:p>
            <a:pPr marL="914400" lvl="1" indent="-514350">
              <a:buFont typeface="+mj-lt"/>
              <a:buAutoNum type="alphaUcPeriod"/>
            </a:pPr>
            <a:r>
              <a:rPr lang="en-US" dirty="0" smtClean="0">
                <a:solidFill>
                  <a:srgbClr val="FF0000"/>
                </a:solidFill>
                <a:latin typeface="Comic Sans MS" panose="030F0702030302020204" pitchFamily="66" charset="0"/>
                <a:cs typeface="Arial" pitchFamily="34" charset="0"/>
              </a:rPr>
              <a:t> Anyone not listed on the roster</a:t>
            </a:r>
          </a:p>
          <a:p>
            <a:pPr marL="914400" lvl="1" indent="-514350">
              <a:buFont typeface="+mj-lt"/>
              <a:buAutoNum type="alphaUcPeriod"/>
            </a:pPr>
            <a:r>
              <a:rPr lang="en-US" b="0" dirty="0" smtClean="0">
                <a:latin typeface="Comic Sans MS" panose="030F0702030302020204" pitchFamily="66" charset="0"/>
                <a:cs typeface="Arial" pitchFamily="34" charset="0"/>
              </a:rPr>
              <a:t> A coach or team official</a:t>
            </a:r>
          </a:p>
          <a:p>
            <a:pPr marL="914400" lvl="1" indent="-514350">
              <a:buFont typeface="+mj-lt"/>
              <a:buAutoNum type="alphaUcPeriod"/>
            </a:pPr>
            <a:r>
              <a:rPr lang="en-US" b="0" dirty="0" smtClean="0">
                <a:latin typeface="Comic Sans MS" panose="030F0702030302020204" pitchFamily="66" charset="0"/>
                <a:cs typeface="Arial" pitchFamily="34" charset="0"/>
              </a:rPr>
              <a:t> Anyone not in the technical area</a:t>
            </a:r>
          </a:p>
          <a:p>
            <a:pPr marL="914400" lvl="1" indent="-514350">
              <a:buFont typeface="+mj-lt"/>
              <a:buAutoNum type="alphaUcPeriod"/>
            </a:pPr>
            <a:r>
              <a:rPr lang="en-US" b="0" dirty="0" smtClean="0">
                <a:latin typeface="Comic Sans MS" panose="030F0702030302020204" pitchFamily="66" charset="0"/>
                <a:cs typeface="Arial" pitchFamily="34" charset="0"/>
              </a:rPr>
              <a:t> Substitutes sitting on the bench</a:t>
            </a:r>
          </a:p>
          <a:p>
            <a:pPr marL="914400" lvl="1" indent="-514350">
              <a:buFont typeface="+mj-lt"/>
              <a:buAutoNum type="alphaUcPeriod"/>
            </a:pPr>
            <a:r>
              <a:rPr lang="en-US" dirty="0">
                <a:solidFill>
                  <a:srgbClr val="FF0000"/>
                </a:solidFill>
                <a:latin typeface="Comic Sans MS" panose="030F0702030302020204" pitchFamily="66" charset="0"/>
                <a:cs typeface="Arial" pitchFamily="34" charset="0"/>
              </a:rPr>
              <a:t> </a:t>
            </a:r>
            <a:r>
              <a:rPr lang="en-US" dirty="0" smtClean="0">
                <a:solidFill>
                  <a:srgbClr val="FF0000"/>
                </a:solidFill>
                <a:latin typeface="Comic Sans MS" panose="030F0702030302020204" pitchFamily="66" charset="0"/>
                <a:cs typeface="Arial" pitchFamily="34" charset="0"/>
              </a:rPr>
              <a:t>Spectators</a:t>
            </a:r>
          </a:p>
          <a:p>
            <a:pPr marL="914400" lvl="1" indent="-514350">
              <a:buFont typeface="+mj-lt"/>
              <a:buAutoNum type="alphaUcPeriod"/>
            </a:pPr>
            <a:r>
              <a:rPr lang="en-US" dirty="0" smtClean="0">
                <a:solidFill>
                  <a:srgbClr val="FF0000"/>
                </a:solidFill>
                <a:latin typeface="Comic Sans MS" panose="030F0702030302020204" pitchFamily="66" charset="0"/>
                <a:cs typeface="Arial" pitchFamily="34" charset="0"/>
              </a:rPr>
              <a:t> A ball from an adjacent field</a:t>
            </a:r>
          </a:p>
          <a:p>
            <a:pPr marL="914400" lvl="1" indent="-514350">
              <a:buFont typeface="+mj-lt"/>
              <a:buAutoNum type="alphaUcPeriod"/>
            </a:pPr>
            <a:r>
              <a:rPr lang="en-US" dirty="0" smtClean="0">
                <a:solidFill>
                  <a:srgbClr val="FF0000"/>
                </a:solidFill>
                <a:latin typeface="Comic Sans MS" panose="030F0702030302020204" pitchFamily="66" charset="0"/>
                <a:cs typeface="Arial" pitchFamily="34" charset="0"/>
              </a:rPr>
              <a:t> A dog</a:t>
            </a:r>
          </a:p>
          <a:p>
            <a:pPr marL="914400" lvl="1" indent="-514350">
              <a:buFont typeface="+mj-lt"/>
              <a:buAutoNum type="alphaUcPeriod"/>
            </a:pPr>
            <a:endParaRPr lang="en-US" dirty="0" smtClean="0">
              <a:solidFill>
                <a:srgbClr val="FF0000"/>
              </a:solidFill>
              <a:latin typeface="Arial" pitchFamily="34" charset="0"/>
              <a:cs typeface="Arial" pitchFamily="34" charset="0"/>
            </a:endParaRPr>
          </a:p>
          <a:p>
            <a:pPr marL="914400" lvl="1" indent="-514350">
              <a:buFont typeface="+mj-lt"/>
              <a:buAutoNum type="alphaUcPeriod"/>
            </a:pPr>
            <a:endParaRPr lang="en-US" sz="3200" dirty="0" smtClean="0">
              <a:solidFill>
                <a:srgbClr val="FF0000"/>
              </a:solidFill>
              <a:latin typeface="Arial" pitchFamily="34" charset="0"/>
              <a:cs typeface="Arial" pitchFamily="34" charset="0"/>
            </a:endParaRPr>
          </a:p>
          <a:p>
            <a:pPr marL="914400" lvl="1" indent="-514350">
              <a:buFont typeface="+mj-lt"/>
              <a:buAutoNum type="alphaUcPeriod"/>
            </a:pPr>
            <a:endParaRPr lang="en-US" sz="3200" dirty="0" smtClean="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1070860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381000" y="1447800"/>
            <a:ext cx="8229600" cy="4525963"/>
          </a:xfrm>
          <a:noFill/>
          <a:ln/>
        </p:spPr>
        <p:txBody>
          <a:bodyPr lIns="90488" tIns="44450" rIns="90488" bIns="44450">
            <a:normAutofit fontScale="77500" lnSpcReduction="20000"/>
          </a:bodyPr>
          <a:lstStyle/>
          <a:p>
            <a:pPr marL="333375" indent="-333375">
              <a:buFont typeface="Wingdings" pitchFamily="2" charset="2"/>
              <a:buNone/>
            </a:pPr>
            <a:r>
              <a:rPr lang="en-US" b="1" dirty="0">
                <a:solidFill>
                  <a:srgbClr val="000000"/>
                </a:solidFill>
                <a:effectLst>
                  <a:outerShdw blurRad="38100" dist="38100" dir="2700000" algn="tl">
                    <a:srgbClr val="FFFFFF"/>
                  </a:outerShdw>
                </a:effectLst>
              </a:rPr>
              <a:t>	</a:t>
            </a:r>
            <a:r>
              <a:rPr lang="en-US" dirty="0">
                <a:solidFill>
                  <a:srgbClr val="000000"/>
                </a:solidFill>
              </a:rPr>
              <a:t>The referee signals advantage after a foul tackle </a:t>
            </a:r>
            <a:r>
              <a:rPr lang="en-US" dirty="0" smtClean="0">
                <a:solidFill>
                  <a:srgbClr val="000000"/>
                </a:solidFill>
              </a:rPr>
              <a:t>by a defender near </a:t>
            </a:r>
            <a:r>
              <a:rPr lang="en-US" dirty="0">
                <a:solidFill>
                  <a:srgbClr val="000000"/>
                </a:solidFill>
              </a:rPr>
              <a:t>the touchline.  Two seconds later the attacker is unable to control the </a:t>
            </a:r>
            <a:r>
              <a:rPr lang="en-US" dirty="0" smtClean="0">
                <a:solidFill>
                  <a:srgbClr val="000000"/>
                </a:solidFill>
              </a:rPr>
              <a:t>ball, </a:t>
            </a:r>
            <a:r>
              <a:rPr lang="en-US" dirty="0">
                <a:solidFill>
                  <a:srgbClr val="000000"/>
                </a:solidFill>
              </a:rPr>
              <a:t>which </a:t>
            </a:r>
            <a:r>
              <a:rPr lang="en-US" dirty="0" smtClean="0">
                <a:solidFill>
                  <a:srgbClr val="000000"/>
                </a:solidFill>
              </a:rPr>
              <a:t>then rolls </a:t>
            </a:r>
            <a:r>
              <a:rPr lang="en-US" dirty="0">
                <a:solidFill>
                  <a:srgbClr val="000000"/>
                </a:solidFill>
              </a:rPr>
              <a:t>over the touch line</a:t>
            </a:r>
            <a:r>
              <a:rPr lang="en-US" sz="2600" dirty="0">
                <a:solidFill>
                  <a:srgbClr val="000000"/>
                </a:solidFill>
              </a:rPr>
              <a:t>.</a:t>
            </a:r>
          </a:p>
          <a:p>
            <a:pPr marL="333375" indent="-333375"/>
            <a:endParaRPr lang="en-US" sz="2600" b="1" dirty="0">
              <a:solidFill>
                <a:srgbClr val="000000"/>
              </a:solidFill>
              <a:effectLst>
                <a:outerShdw blurRad="38100" dist="38100" dir="2700000" algn="tl">
                  <a:srgbClr val="FFFFFF"/>
                </a:outerShdw>
              </a:effectLst>
            </a:endParaRPr>
          </a:p>
          <a:p>
            <a:pPr marL="333375" indent="-333375">
              <a:buFont typeface="Wingdings" pitchFamily="2" charset="2"/>
              <a:buNone/>
            </a:pPr>
            <a:r>
              <a:rPr lang="en-US" b="1" dirty="0">
                <a:solidFill>
                  <a:srgbClr val="000000"/>
                </a:solidFill>
                <a:effectLst>
                  <a:outerShdw blurRad="38100" dist="38100" dir="2700000" algn="tl">
                    <a:srgbClr val="FFFFFF"/>
                  </a:outerShdw>
                </a:effectLst>
              </a:rPr>
              <a:t>	</a:t>
            </a:r>
            <a:r>
              <a:rPr lang="en-US" b="1" dirty="0" smtClean="0">
                <a:solidFill>
                  <a:srgbClr val="FF0000"/>
                </a:solidFill>
                <a:effectLst>
                  <a:outerShdw blurRad="38100" dist="38100" dir="2700000" algn="tl">
                    <a:srgbClr val="000000">
                      <a:alpha val="43137"/>
                    </a:srgbClr>
                  </a:outerShdw>
                </a:effectLst>
              </a:rPr>
              <a:t>What </a:t>
            </a:r>
            <a:r>
              <a:rPr lang="en-US" b="1" dirty="0">
                <a:solidFill>
                  <a:srgbClr val="FF0000"/>
                </a:solidFill>
                <a:effectLst>
                  <a:outerShdw blurRad="38100" dist="38100" dir="2700000" algn="tl">
                    <a:srgbClr val="000000">
                      <a:alpha val="43137"/>
                    </a:srgbClr>
                  </a:outerShdw>
                </a:effectLst>
              </a:rPr>
              <a:t>are the referee’s options</a:t>
            </a:r>
            <a:r>
              <a:rPr lang="en-US" b="1" dirty="0" smtClean="0">
                <a:solidFill>
                  <a:srgbClr val="FF0000"/>
                </a:solidFill>
                <a:effectLst>
                  <a:outerShdw blurRad="38100" dist="38100" dir="2700000" algn="tl">
                    <a:srgbClr val="000000">
                      <a:alpha val="43137"/>
                    </a:srgbClr>
                  </a:outerShdw>
                </a:effectLst>
              </a:rPr>
              <a:t>? </a:t>
            </a:r>
            <a:r>
              <a:rPr lang="en-US" dirty="0" smtClean="0">
                <a:solidFill>
                  <a:srgbClr val="FF0000"/>
                </a:solidFill>
                <a:effectLst>
                  <a:outerShdw blurRad="38100" dist="38100" dir="2700000" algn="tl">
                    <a:srgbClr val="000000">
                      <a:alpha val="43137"/>
                    </a:srgbClr>
                  </a:outerShdw>
                </a:effectLst>
              </a:rPr>
              <a:t>… </a:t>
            </a:r>
            <a:r>
              <a:rPr lang="en-US" b="0" dirty="0" smtClean="0">
                <a:solidFill>
                  <a:srgbClr val="FF0000"/>
                </a:solidFill>
                <a:effectLst/>
              </a:rPr>
              <a:t>(Choose one or more of the answers that are correct).</a:t>
            </a:r>
          </a:p>
          <a:p>
            <a:pPr marL="333375" indent="-333375">
              <a:buFont typeface="Wingdings" pitchFamily="2" charset="2"/>
              <a:buNone/>
            </a:pPr>
            <a:endParaRPr lang="en-US" sz="1800" dirty="0" smtClean="0">
              <a:solidFill>
                <a:srgbClr val="FF0000"/>
              </a:solidFill>
              <a:effectLst/>
            </a:endParaRPr>
          </a:p>
          <a:p>
            <a:pPr marL="333375" indent="-333375">
              <a:buFont typeface="Wingdings" pitchFamily="2" charset="2"/>
              <a:buNone/>
            </a:pPr>
            <a:r>
              <a:rPr lang="en-US" b="0" dirty="0">
                <a:effectLst/>
              </a:rPr>
              <a:t>	</a:t>
            </a:r>
            <a:r>
              <a:rPr lang="en-US" b="0" dirty="0" smtClean="0">
                <a:effectLst/>
              </a:rPr>
              <a:t>	A.  Award a Goal Kick to the defending team</a:t>
            </a:r>
          </a:p>
          <a:p>
            <a:pPr marL="333375" indent="-333375">
              <a:buFont typeface="Wingdings" pitchFamily="2" charset="2"/>
              <a:buNone/>
            </a:pPr>
            <a:r>
              <a:rPr lang="en-US" dirty="0">
                <a:solidFill>
                  <a:srgbClr val="FF0000"/>
                </a:solidFill>
                <a:effectLst/>
              </a:rPr>
              <a:t>	</a:t>
            </a:r>
            <a:r>
              <a:rPr lang="en-US" dirty="0" smtClean="0">
                <a:solidFill>
                  <a:srgbClr val="FF0000"/>
                </a:solidFill>
                <a:effectLst/>
              </a:rPr>
              <a:t>	B.  Award a DFK for the original foul tackle</a:t>
            </a:r>
          </a:p>
          <a:p>
            <a:pPr marL="333375" indent="-333375">
              <a:buFont typeface="Wingdings" pitchFamily="2" charset="2"/>
              <a:buNone/>
            </a:pPr>
            <a:r>
              <a:rPr lang="en-US" dirty="0">
                <a:solidFill>
                  <a:srgbClr val="FF0000"/>
                </a:solidFill>
                <a:effectLst/>
              </a:rPr>
              <a:t>	</a:t>
            </a:r>
            <a:r>
              <a:rPr lang="en-US" dirty="0" smtClean="0">
                <a:solidFill>
                  <a:srgbClr val="FF0000"/>
                </a:solidFill>
                <a:effectLst/>
              </a:rPr>
              <a:t>	</a:t>
            </a:r>
            <a:r>
              <a:rPr lang="en-US" b="0" dirty="0" smtClean="0">
                <a:effectLst/>
              </a:rPr>
              <a:t>C.  Award a Corner Kick to the attacking 		team</a:t>
            </a:r>
          </a:p>
          <a:p>
            <a:pPr marL="333375" indent="-333375">
              <a:buFont typeface="Wingdings" pitchFamily="2" charset="2"/>
              <a:buNone/>
            </a:pPr>
            <a:r>
              <a:rPr lang="en-US" b="0" dirty="0">
                <a:effectLst/>
              </a:rPr>
              <a:t>	</a:t>
            </a:r>
            <a:r>
              <a:rPr lang="en-US" b="0" dirty="0" smtClean="0">
                <a:effectLst/>
              </a:rPr>
              <a:t>	D.  None of the above</a:t>
            </a:r>
            <a:endParaRPr lang="en-US" b="0" dirty="0">
              <a:effectLst/>
            </a:endParaRPr>
          </a:p>
        </p:txBody>
      </p:sp>
      <p:sp>
        <p:nvSpPr>
          <p:cNvPr id="5" name="Rectangle 2"/>
          <p:cNvSpPr txBox="1">
            <a:spLocks noGrp="1" noChangeArrowheads="1"/>
          </p:cNvSpPr>
          <p:nvPr>
            <p:ph type="title"/>
          </p:nvPr>
        </p:nvSpPr>
        <p:spPr bwMode="auto">
          <a:xfrm>
            <a:off x="152400" y="152400"/>
            <a:ext cx="8915400" cy="11430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rgbClr val="000000"/>
                </a:solidFill>
                <a:uLnTx/>
                <a:uFillTx/>
              </a:rPr>
              <a:t>Brain Teaser 13</a:t>
            </a:r>
            <a:br>
              <a:rPr kumimoji="0" lang="en-US" sz="3600" b="1" i="0" u="none" strike="noStrike" kern="0" cap="none" spc="0" normalizeH="0" baseline="0" noProof="0" dirty="0" smtClean="0">
                <a:ln>
                  <a:noFill/>
                </a:ln>
                <a:solidFill>
                  <a:srgbClr val="000000"/>
                </a:solidFill>
                <a:uLnTx/>
                <a:uFillTx/>
              </a:rPr>
            </a:br>
            <a:r>
              <a:rPr kumimoji="0" lang="en-US" sz="3600" b="1" i="0" u="none" strike="noStrike" kern="0" cap="none" spc="0" normalizeH="0" baseline="0" noProof="0" dirty="0" smtClean="0">
                <a:ln>
                  <a:noFill/>
                </a:ln>
                <a:solidFill>
                  <a:srgbClr val="000000"/>
                </a:solidFill>
                <a:uLnTx/>
                <a:uFillTx/>
              </a:rPr>
              <a:t> Advantage &amp; Trifling</a:t>
            </a:r>
            <a:endParaRPr kumimoji="0" lang="en-US" sz="3600" b="1" i="0" u="none" strike="noStrike" kern="0" cap="none" spc="0" normalizeH="0" baseline="0" noProof="0" dirty="0">
              <a:ln>
                <a:noFill/>
              </a:ln>
              <a:solidFill>
                <a:srgbClr val="000000"/>
              </a:solidFill>
              <a:uLnTx/>
              <a:uFillTx/>
            </a:endParaRPr>
          </a:p>
        </p:txBody>
      </p:sp>
      <p:sp>
        <p:nvSpPr>
          <p:cNvPr id="6" name="Footer Placeholder 5"/>
          <p:cNvSpPr>
            <a:spLocks noGrp="1"/>
          </p:cNvSpPr>
          <p:nvPr>
            <p:ph type="ftr" sz="quarter" idx="11"/>
          </p:nvPr>
        </p:nvSpPr>
        <p:spPr>
          <a:xfrm>
            <a:off x="381000" y="6019800"/>
            <a:ext cx="2895600" cy="365125"/>
          </a:xfrm>
        </p:spPr>
        <p:txBody>
          <a:bodyPr/>
          <a:lstStyle/>
          <a:p>
            <a:endParaRPr lang="en-US" dirty="0" smtClean="0"/>
          </a:p>
          <a:p>
            <a:endParaRPr lang="en-US" dirty="0" smtClean="0"/>
          </a:p>
          <a:p>
            <a:r>
              <a:rPr lang="en-US" dirty="0" smtClean="0"/>
              <a:t>Advantage &amp; Trifling - 2015</a:t>
            </a:r>
            <a:endParaRPr lang="en-US" dirty="0"/>
          </a:p>
        </p:txBody>
      </p:sp>
      <p:sp>
        <p:nvSpPr>
          <p:cNvPr id="7" name="Slide Number Placeholder 6"/>
          <p:cNvSpPr>
            <a:spLocks noGrp="1"/>
          </p:cNvSpPr>
          <p:nvPr>
            <p:ph type="sldNum" sz="quarter" idx="4294967295"/>
          </p:nvPr>
        </p:nvSpPr>
        <p:spPr>
          <a:xfrm>
            <a:off x="6553200" y="6245225"/>
            <a:ext cx="2133600" cy="476250"/>
          </a:xfrm>
          <a:prstGeom prst="rect">
            <a:avLst/>
          </a:prstGeom>
        </p:spPr>
        <p:txBody>
          <a:bodyPr/>
          <a:lstStyle/>
          <a:p>
            <a:r>
              <a:rPr lang="en-US" smtClean="0"/>
              <a:t>Slide </a:t>
            </a:r>
            <a:fld id="{F3C3B48F-82B7-46A5-BE9F-5F7216FC6AA9}" type="slidenum">
              <a:rPr lang="en-US" smtClean="0"/>
              <a:pPr/>
              <a:t>13</a:t>
            </a:fld>
            <a:endParaRPr lang="en-US" dirty="0"/>
          </a:p>
        </p:txBody>
      </p:sp>
    </p:spTree>
    <p:extLst>
      <p:ext uri="{BB962C8B-B14F-4D97-AF65-F5344CB8AC3E}">
        <p14:creationId xmlns:p14="http://schemas.microsoft.com/office/powerpoint/2010/main" val="337349335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457200" y="1676400"/>
            <a:ext cx="8229600" cy="4530725"/>
          </a:xfrm>
          <a:noFill/>
          <a:ln/>
        </p:spPr>
        <p:txBody>
          <a:bodyPr lIns="90488" tIns="44450" rIns="90488" bIns="44450">
            <a:normAutofit fontScale="77500" lnSpcReduction="20000"/>
          </a:bodyPr>
          <a:lstStyle/>
          <a:p>
            <a:pPr marL="333375" indent="-333375">
              <a:lnSpc>
                <a:spcPct val="90000"/>
              </a:lnSpc>
              <a:buFont typeface="Wingdings" pitchFamily="2" charset="2"/>
              <a:buNone/>
            </a:pPr>
            <a:r>
              <a:rPr lang="en-US" sz="2800" b="1" dirty="0">
                <a:effectLst/>
              </a:rPr>
              <a:t>	</a:t>
            </a:r>
            <a:r>
              <a:rPr lang="en-US" sz="2800" b="1" dirty="0">
                <a:solidFill>
                  <a:srgbClr val="000000"/>
                </a:solidFill>
                <a:effectLst/>
              </a:rPr>
              <a:t>A defender in </a:t>
            </a:r>
            <a:r>
              <a:rPr lang="en-US" sz="2800" b="1" dirty="0" smtClean="0">
                <a:solidFill>
                  <a:srgbClr val="000000"/>
                </a:solidFill>
                <a:effectLst/>
              </a:rPr>
              <a:t>her </a:t>
            </a:r>
            <a:r>
              <a:rPr lang="en-US" sz="2800" b="1" dirty="0">
                <a:solidFill>
                  <a:srgbClr val="000000"/>
                </a:solidFill>
                <a:effectLst/>
              </a:rPr>
              <a:t>own </a:t>
            </a:r>
            <a:r>
              <a:rPr lang="en-US" sz="2800" b="1" dirty="0" smtClean="0">
                <a:solidFill>
                  <a:srgbClr val="000000"/>
                </a:solidFill>
                <a:effectLst/>
              </a:rPr>
              <a:t>Penalty Area tries to stop a goal by handling the ball.  The defender swings and hits the ball with her forearm, but the ball still goes into the goal.  The fans are shouting “hand ball”!</a:t>
            </a:r>
            <a:endParaRPr lang="en-US" sz="2800" b="1" dirty="0">
              <a:solidFill>
                <a:srgbClr val="000000"/>
              </a:solidFill>
              <a:effectLst/>
            </a:endParaRPr>
          </a:p>
          <a:p>
            <a:pPr marL="333375" indent="-333375">
              <a:lnSpc>
                <a:spcPct val="90000"/>
              </a:lnSpc>
              <a:buFont typeface="Wingdings" pitchFamily="2" charset="2"/>
              <a:buNone/>
            </a:pPr>
            <a:endParaRPr lang="en-US" sz="2800" b="1" dirty="0">
              <a:solidFill>
                <a:srgbClr val="000000"/>
              </a:solidFill>
              <a:effectLst/>
            </a:endParaRPr>
          </a:p>
          <a:p>
            <a:pPr marL="333375" indent="-333375">
              <a:lnSpc>
                <a:spcPct val="90000"/>
              </a:lnSpc>
              <a:buFont typeface="Wingdings" pitchFamily="2" charset="2"/>
              <a:buNone/>
            </a:pPr>
            <a:r>
              <a:rPr lang="en-US" sz="2800" b="1" dirty="0">
                <a:solidFill>
                  <a:srgbClr val="FF0000"/>
                </a:solidFill>
                <a:effectLst/>
              </a:rPr>
              <a:t>	</a:t>
            </a:r>
            <a:r>
              <a:rPr lang="en-US" sz="3100" b="1" u="sng" dirty="0" smtClean="0">
                <a:solidFill>
                  <a:srgbClr val="FF0000"/>
                </a:solidFill>
                <a:effectLst>
                  <a:outerShdw blurRad="38100" dist="38100" dir="2700000" algn="tl">
                    <a:srgbClr val="000000">
                      <a:alpha val="43137"/>
                    </a:srgbClr>
                  </a:outerShdw>
                </a:effectLst>
              </a:rPr>
              <a:t>Questions</a:t>
            </a:r>
            <a:r>
              <a:rPr lang="en-US" sz="3100" b="1" dirty="0" smtClean="0">
                <a:solidFill>
                  <a:srgbClr val="FF0000"/>
                </a:solidFill>
                <a:effectLst>
                  <a:outerShdw blurRad="38100" dist="38100" dir="2700000" algn="tl">
                    <a:srgbClr val="000000">
                      <a:alpha val="43137"/>
                    </a:srgbClr>
                  </a:outerShdw>
                </a:effectLst>
              </a:rPr>
              <a:t>:  </a:t>
            </a:r>
          </a:p>
          <a:p>
            <a:pPr marL="333375" indent="-333375">
              <a:lnSpc>
                <a:spcPct val="90000"/>
              </a:lnSpc>
              <a:buFont typeface="Wingdings" pitchFamily="2" charset="2"/>
              <a:buNone/>
            </a:pPr>
            <a:r>
              <a:rPr lang="en-US" sz="3100" b="1" dirty="0" smtClean="0">
                <a:solidFill>
                  <a:srgbClr val="FF0000"/>
                </a:solidFill>
                <a:effectLst>
                  <a:outerShdw blurRad="38100" dist="38100" dir="2700000" algn="tl">
                    <a:srgbClr val="000000">
                      <a:alpha val="43137"/>
                    </a:srgbClr>
                  </a:outerShdw>
                </a:effectLst>
              </a:rPr>
              <a:t> </a:t>
            </a:r>
          </a:p>
          <a:p>
            <a:pPr marL="333375" indent="-333375">
              <a:lnSpc>
                <a:spcPct val="90000"/>
              </a:lnSpc>
              <a:buFont typeface="Wingdings" pitchFamily="2" charset="2"/>
              <a:buNone/>
            </a:pPr>
            <a:r>
              <a:rPr lang="en-US" sz="3100" b="1" dirty="0">
                <a:solidFill>
                  <a:srgbClr val="FF0000"/>
                </a:solidFill>
                <a:effectLst>
                  <a:outerShdw blurRad="38100" dist="38100" dir="2700000" algn="tl">
                    <a:srgbClr val="000000">
                      <a:alpha val="43137"/>
                    </a:srgbClr>
                  </a:outerShdw>
                </a:effectLst>
              </a:rPr>
              <a:t>	</a:t>
            </a:r>
            <a:r>
              <a:rPr lang="en-US" sz="3100" b="0" dirty="0" smtClean="0"/>
              <a:t>A.  As </a:t>
            </a:r>
            <a:r>
              <a:rPr lang="en-US" sz="3100" b="0" dirty="0"/>
              <a:t>the referee </a:t>
            </a:r>
            <a:r>
              <a:rPr lang="en-US" sz="3100" b="0" dirty="0" smtClean="0"/>
              <a:t>do you allow the goal?  </a:t>
            </a:r>
            <a:r>
              <a:rPr lang="en-US" sz="3100" dirty="0" smtClean="0">
                <a:solidFill>
                  <a:srgbClr val="FF0000"/>
                </a:solidFill>
                <a:effectLst>
                  <a:outerShdw blurRad="38100" dist="38100" dir="2700000" algn="tl">
                    <a:srgbClr val="000000">
                      <a:alpha val="43137"/>
                    </a:srgbClr>
                  </a:outerShdw>
                </a:effectLst>
              </a:rPr>
              <a:t>YES</a:t>
            </a:r>
          </a:p>
          <a:p>
            <a:pPr marL="333375" indent="-333375">
              <a:lnSpc>
                <a:spcPct val="90000"/>
              </a:lnSpc>
              <a:buFont typeface="Wingdings" pitchFamily="2" charset="2"/>
              <a:buNone/>
            </a:pPr>
            <a:r>
              <a:rPr lang="en-US" sz="3100" b="0" dirty="0"/>
              <a:t>	</a:t>
            </a:r>
            <a:r>
              <a:rPr lang="en-US" sz="3100" b="0" dirty="0" smtClean="0"/>
              <a:t>B.  Did the defender commit a foul?  </a:t>
            </a:r>
            <a:r>
              <a:rPr lang="en-US" sz="3100" dirty="0" smtClean="0">
                <a:solidFill>
                  <a:srgbClr val="FF0000"/>
                </a:solidFill>
                <a:effectLst>
                  <a:outerShdw blurRad="38100" dist="38100" dir="2700000" algn="tl">
                    <a:srgbClr val="000000">
                      <a:alpha val="43137"/>
                    </a:srgbClr>
                  </a:outerShdw>
                </a:effectLst>
              </a:rPr>
              <a:t>YES</a:t>
            </a:r>
          </a:p>
          <a:p>
            <a:pPr marL="333375" indent="-333375">
              <a:lnSpc>
                <a:spcPct val="90000"/>
              </a:lnSpc>
              <a:buFont typeface="Wingdings" pitchFamily="2" charset="2"/>
              <a:buNone/>
            </a:pPr>
            <a:r>
              <a:rPr lang="en-US" sz="3100" dirty="0">
                <a:solidFill>
                  <a:srgbClr val="FF0000"/>
                </a:solidFill>
                <a:effectLst>
                  <a:outerShdw blurRad="38100" dist="38100" dir="2700000" algn="tl">
                    <a:srgbClr val="000000">
                      <a:alpha val="43137"/>
                    </a:srgbClr>
                  </a:outerShdw>
                </a:effectLst>
              </a:rPr>
              <a:t>	</a:t>
            </a:r>
            <a:r>
              <a:rPr lang="en-US" sz="3100" b="0" dirty="0" smtClean="0"/>
              <a:t>C.  If it was a foul …. was it trifling?  </a:t>
            </a:r>
            <a:r>
              <a:rPr lang="en-US" sz="3100" dirty="0" smtClean="0">
                <a:solidFill>
                  <a:srgbClr val="FF0000"/>
                </a:solidFill>
                <a:effectLst>
                  <a:outerShdw blurRad="38100" dist="38100" dir="2700000" algn="tl">
                    <a:srgbClr val="000000">
                      <a:alpha val="43137"/>
                    </a:srgbClr>
                  </a:outerShdw>
                </a:effectLst>
              </a:rPr>
              <a:t>NO </a:t>
            </a:r>
            <a:r>
              <a:rPr lang="en-US" sz="3100" b="0" dirty="0" smtClean="0"/>
              <a:t>…. or was it 	  advantage?</a:t>
            </a:r>
            <a:r>
              <a:rPr lang="en-US" sz="3100" dirty="0" smtClean="0">
                <a:solidFill>
                  <a:srgbClr val="FF0000"/>
                </a:solidFill>
                <a:effectLst>
                  <a:outerShdw blurRad="38100" dist="38100" dir="2700000" algn="tl">
                    <a:srgbClr val="000000">
                      <a:alpha val="43137"/>
                    </a:srgbClr>
                  </a:outerShdw>
                </a:effectLst>
              </a:rPr>
              <a:t>  YES</a:t>
            </a:r>
          </a:p>
          <a:p>
            <a:pPr marL="333375" indent="-333375">
              <a:lnSpc>
                <a:spcPct val="90000"/>
              </a:lnSpc>
              <a:buFont typeface="Wingdings" pitchFamily="2" charset="2"/>
              <a:buNone/>
            </a:pPr>
            <a:r>
              <a:rPr lang="en-US" sz="3100" dirty="0">
                <a:solidFill>
                  <a:srgbClr val="FF0000"/>
                </a:solidFill>
                <a:effectLst>
                  <a:outerShdw blurRad="38100" dist="38100" dir="2700000" algn="tl">
                    <a:srgbClr val="000000">
                      <a:alpha val="43137"/>
                    </a:srgbClr>
                  </a:outerShdw>
                </a:effectLst>
              </a:rPr>
              <a:t>	</a:t>
            </a:r>
            <a:r>
              <a:rPr lang="en-US" sz="3100" b="0" dirty="0" smtClean="0"/>
              <a:t>D.  Was there misconduct? </a:t>
            </a:r>
            <a:r>
              <a:rPr lang="en-US" sz="3100" dirty="0" smtClean="0">
                <a:solidFill>
                  <a:srgbClr val="FF0000"/>
                </a:solidFill>
                <a:effectLst>
                  <a:outerShdw blurRad="38100" dist="38100" dir="2700000" algn="tl">
                    <a:srgbClr val="000000">
                      <a:alpha val="43137"/>
                    </a:srgbClr>
                  </a:outerShdw>
                </a:effectLst>
              </a:rPr>
              <a:t>YES</a:t>
            </a:r>
          </a:p>
          <a:p>
            <a:pPr marL="333375" indent="-333375">
              <a:lnSpc>
                <a:spcPct val="90000"/>
              </a:lnSpc>
              <a:buFont typeface="Wingdings" pitchFamily="2" charset="2"/>
              <a:buNone/>
            </a:pPr>
            <a:r>
              <a:rPr lang="en-US" sz="3100" b="0" dirty="0"/>
              <a:t>	</a:t>
            </a:r>
            <a:r>
              <a:rPr lang="en-US" sz="3100" b="0" dirty="0" smtClean="0"/>
              <a:t>E.  If there was misconduct … is it a red card? </a:t>
            </a:r>
            <a:r>
              <a:rPr lang="en-US" sz="3100" dirty="0" smtClean="0">
                <a:solidFill>
                  <a:srgbClr val="FF0000"/>
                </a:solidFill>
                <a:effectLst>
                  <a:outerShdw blurRad="38100" dist="38100" dir="2700000" algn="tl">
                    <a:srgbClr val="000000">
                      <a:alpha val="43137"/>
                    </a:srgbClr>
                  </a:outerShdw>
                </a:effectLst>
              </a:rPr>
              <a:t>NO … 	</a:t>
            </a:r>
            <a:r>
              <a:rPr lang="en-US" sz="3100" b="0" dirty="0" smtClean="0"/>
              <a:t>or is it a yellow card? </a:t>
            </a:r>
            <a:r>
              <a:rPr lang="en-US" sz="3100" dirty="0" smtClean="0">
                <a:solidFill>
                  <a:srgbClr val="FF0000"/>
                </a:solidFill>
                <a:effectLst>
                  <a:outerShdw blurRad="38100" dist="38100" dir="2700000" algn="tl">
                    <a:srgbClr val="000000">
                      <a:alpha val="43137"/>
                    </a:srgbClr>
                  </a:outerShdw>
                </a:effectLst>
              </a:rPr>
              <a:t>POSSIBLY </a:t>
            </a:r>
            <a:r>
              <a:rPr lang="en-US" sz="3100" b="0" dirty="0" smtClean="0"/>
              <a:t>…. or is no card 		  required? </a:t>
            </a:r>
            <a:r>
              <a:rPr lang="en-US" sz="3100" dirty="0" smtClean="0">
                <a:solidFill>
                  <a:srgbClr val="FF0000"/>
                </a:solidFill>
                <a:effectLst>
                  <a:outerShdw blurRad="38100" dist="38100" dir="2700000" algn="tl">
                    <a:srgbClr val="000000">
                      <a:alpha val="43137"/>
                    </a:srgbClr>
                  </a:outerShdw>
                </a:effectLst>
              </a:rPr>
              <a:t>NO CARD IS MANDATED</a:t>
            </a:r>
            <a:endParaRPr lang="en-US" sz="3100" b="1" dirty="0">
              <a:solidFill>
                <a:srgbClr val="FF0000"/>
              </a:solidFill>
              <a:effectLst>
                <a:outerShdw blurRad="38100" dist="38100" dir="2700000" algn="tl">
                  <a:srgbClr val="000000">
                    <a:alpha val="43137"/>
                  </a:srgbClr>
                </a:outerShdw>
              </a:effectLst>
            </a:endParaRPr>
          </a:p>
        </p:txBody>
      </p:sp>
      <p:sp>
        <p:nvSpPr>
          <p:cNvPr id="5" name="Rectangle 2"/>
          <p:cNvSpPr txBox="1">
            <a:spLocks noGrp="1" noChangeArrowheads="1"/>
          </p:cNvSpPr>
          <p:nvPr>
            <p:ph type="title"/>
          </p:nvPr>
        </p:nvSpPr>
        <p:spPr bwMode="auto">
          <a:xfrm>
            <a:off x="152400" y="152400"/>
            <a:ext cx="8915400" cy="11430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rgbClr val="000000"/>
                </a:solidFill>
                <a:uLnTx/>
                <a:uFillTx/>
              </a:rPr>
              <a:t>Brain Teaser 14</a:t>
            </a:r>
            <a:br>
              <a:rPr kumimoji="0" lang="en-US" sz="3600" b="1" i="0" u="none" strike="noStrike" kern="0" cap="none" spc="0" normalizeH="0" baseline="0" noProof="0" dirty="0" smtClean="0">
                <a:ln>
                  <a:noFill/>
                </a:ln>
                <a:solidFill>
                  <a:srgbClr val="000000"/>
                </a:solidFill>
                <a:uLnTx/>
                <a:uFillTx/>
              </a:rPr>
            </a:br>
            <a:r>
              <a:rPr kumimoji="0" lang="en-US" sz="3600" b="1" i="0" u="none" strike="noStrike" kern="0" cap="none" spc="0" normalizeH="0" baseline="0" noProof="0" dirty="0" smtClean="0">
                <a:ln>
                  <a:noFill/>
                </a:ln>
                <a:solidFill>
                  <a:srgbClr val="000000"/>
                </a:solidFill>
                <a:uLnTx/>
                <a:uFillTx/>
              </a:rPr>
              <a:t>Advantage &amp; Trifling</a:t>
            </a:r>
            <a:endParaRPr kumimoji="0" lang="en-US" sz="3600" b="1" i="0" u="none" strike="noStrike" kern="0" cap="none" spc="0" normalizeH="0" baseline="0" noProof="0" dirty="0">
              <a:ln>
                <a:noFill/>
              </a:ln>
              <a:solidFill>
                <a:srgbClr val="000000"/>
              </a:solidFill>
              <a:uLnTx/>
              <a:uFillTx/>
            </a:endParaRPr>
          </a:p>
        </p:txBody>
      </p:sp>
      <p:sp>
        <p:nvSpPr>
          <p:cNvPr id="6" name="Footer Placeholder 5"/>
          <p:cNvSpPr>
            <a:spLocks noGrp="1"/>
          </p:cNvSpPr>
          <p:nvPr>
            <p:ph type="ftr" sz="quarter" idx="11"/>
          </p:nvPr>
        </p:nvSpPr>
        <p:spPr>
          <a:xfrm>
            <a:off x="381000" y="6096000"/>
            <a:ext cx="2895600" cy="365125"/>
          </a:xfrm>
        </p:spPr>
        <p:txBody>
          <a:bodyPr/>
          <a:lstStyle/>
          <a:p>
            <a:endParaRPr lang="en-US" dirty="0" smtClean="0"/>
          </a:p>
          <a:p>
            <a:endParaRPr lang="en-US" dirty="0" smtClean="0"/>
          </a:p>
          <a:p>
            <a:r>
              <a:rPr lang="en-US" dirty="0" smtClean="0"/>
              <a:t>Advantage &amp; Trifling - 2015</a:t>
            </a:r>
            <a:endParaRPr lang="en-US" dirty="0"/>
          </a:p>
        </p:txBody>
      </p:sp>
      <p:sp>
        <p:nvSpPr>
          <p:cNvPr id="7" name="Slide Number Placeholder 6"/>
          <p:cNvSpPr>
            <a:spLocks noGrp="1"/>
          </p:cNvSpPr>
          <p:nvPr>
            <p:ph type="sldNum" sz="quarter" idx="4294967295"/>
          </p:nvPr>
        </p:nvSpPr>
        <p:spPr>
          <a:xfrm>
            <a:off x="6553200" y="6245225"/>
            <a:ext cx="2133600" cy="476250"/>
          </a:xfrm>
          <a:prstGeom prst="rect">
            <a:avLst/>
          </a:prstGeom>
        </p:spPr>
        <p:txBody>
          <a:bodyPr/>
          <a:lstStyle/>
          <a:p>
            <a:r>
              <a:rPr lang="en-US" smtClean="0"/>
              <a:t>Slide </a:t>
            </a:r>
            <a:fld id="{F3C3B48F-82B7-46A5-BE9F-5F7216FC6AA9}" type="slidenum">
              <a:rPr lang="en-US" smtClean="0"/>
              <a:pPr/>
              <a:t>14</a:t>
            </a:fld>
            <a:endParaRPr lang="en-US" dirty="0"/>
          </a:p>
        </p:txBody>
      </p:sp>
    </p:spTree>
    <p:extLst>
      <p:ext uri="{BB962C8B-B14F-4D97-AF65-F5344CB8AC3E}">
        <p14:creationId xmlns:p14="http://schemas.microsoft.com/office/powerpoint/2010/main" val="199590661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533400" y="1524000"/>
            <a:ext cx="8458200" cy="5029200"/>
          </a:xfrm>
          <a:noFill/>
          <a:ln/>
        </p:spPr>
        <p:txBody>
          <a:bodyPr lIns="90488" tIns="44450" rIns="90488" bIns="44450">
            <a:normAutofit fontScale="92500" lnSpcReduction="10000"/>
          </a:bodyPr>
          <a:lstStyle/>
          <a:p>
            <a:pPr marL="0" indent="3175">
              <a:buNone/>
            </a:pPr>
            <a:r>
              <a:rPr lang="en-US" sz="2400" dirty="0" smtClean="0">
                <a:effectLst/>
              </a:rPr>
              <a:t>The ball is played to an attacker A6, who is close to the AR.  A defender D1 tackles A6 unfairly.  The referee is caught far behind play and it is the AR’s call.  The AR is ready to raise the flag, but realizes that A6 has a chance to recover and be able to center the ball to a team mate.</a:t>
            </a:r>
          </a:p>
          <a:p>
            <a:pPr marL="0" indent="3175">
              <a:buNone/>
            </a:pPr>
            <a:endParaRPr lang="en-US" sz="1000" b="1" dirty="0" smtClean="0">
              <a:solidFill>
                <a:srgbClr val="000000"/>
              </a:solidFill>
              <a:effectLst/>
            </a:endParaRPr>
          </a:p>
          <a:p>
            <a:pPr marL="0" indent="3175">
              <a:buNone/>
            </a:pPr>
            <a:r>
              <a:rPr lang="en-US" sz="2800" b="1" u="sng" dirty="0" smtClean="0">
                <a:solidFill>
                  <a:srgbClr val="FF0000"/>
                </a:solidFill>
                <a:effectLst>
                  <a:outerShdw blurRad="38100" dist="38100" dir="2700000" algn="tl">
                    <a:srgbClr val="000000">
                      <a:alpha val="43137"/>
                    </a:srgbClr>
                  </a:outerShdw>
                </a:effectLst>
              </a:rPr>
              <a:t>Questions:</a:t>
            </a:r>
            <a:r>
              <a:rPr lang="en-US" sz="2800" b="1" dirty="0" smtClean="0">
                <a:solidFill>
                  <a:srgbClr val="FF0000"/>
                </a:solidFill>
                <a:effectLst>
                  <a:outerShdw blurRad="38100" dist="38100" dir="2700000" algn="tl">
                    <a:srgbClr val="000000">
                      <a:alpha val="43137"/>
                    </a:srgbClr>
                  </a:outerShdw>
                </a:effectLst>
              </a:rPr>
              <a:t>   </a:t>
            </a:r>
          </a:p>
          <a:p>
            <a:pPr marL="0" indent="3175">
              <a:buNone/>
            </a:pPr>
            <a:r>
              <a:rPr lang="en-US" sz="1300" b="1" dirty="0" smtClean="0">
                <a:solidFill>
                  <a:srgbClr val="FF0000"/>
                </a:solidFill>
                <a:effectLst/>
              </a:rPr>
              <a:t> </a:t>
            </a:r>
          </a:p>
          <a:p>
            <a:pPr marL="400050" lvl="1" indent="0">
              <a:buNone/>
            </a:pPr>
            <a:r>
              <a:rPr lang="en-US" sz="2600" b="0" dirty="0" smtClean="0"/>
              <a:t>A.  Should the AR communicate an advantage 	  	   	   decision to the referee?  </a:t>
            </a:r>
            <a:r>
              <a:rPr lang="en-US" sz="2600" dirty="0" smtClean="0">
                <a:solidFill>
                  <a:srgbClr val="FF0000"/>
                </a:solidFill>
                <a:effectLst>
                  <a:outerShdw blurRad="38100" dist="38100" dir="2700000" algn="tl">
                    <a:srgbClr val="000000">
                      <a:alpha val="43137"/>
                    </a:srgbClr>
                  </a:outerShdw>
                </a:effectLst>
              </a:rPr>
              <a:t>NO</a:t>
            </a:r>
          </a:p>
          <a:p>
            <a:pPr marL="400050" lvl="1" indent="0">
              <a:buNone/>
            </a:pPr>
            <a:r>
              <a:rPr lang="en-US" sz="2600" b="0" dirty="0" smtClean="0">
                <a:effectLst>
                  <a:outerShdw blurRad="38100" dist="38100" dir="2700000" algn="tl">
                    <a:srgbClr val="000000">
                      <a:alpha val="43137"/>
                    </a:srgbClr>
                  </a:outerShdw>
                </a:effectLst>
              </a:rPr>
              <a:t>B.</a:t>
            </a:r>
            <a:r>
              <a:rPr lang="en-US" sz="2600" b="0" dirty="0" smtClean="0"/>
              <a:t>  Should the AR communicate an advantage 	   	 	   decision to the players?  </a:t>
            </a:r>
            <a:r>
              <a:rPr lang="en-US" sz="2600" dirty="0" smtClean="0">
                <a:solidFill>
                  <a:srgbClr val="FF0000"/>
                </a:solidFill>
                <a:effectLst>
                  <a:outerShdw blurRad="38100" dist="38100" dir="2700000" algn="tl">
                    <a:srgbClr val="000000">
                      <a:alpha val="43137"/>
                    </a:srgbClr>
                  </a:outerShdw>
                </a:effectLst>
              </a:rPr>
              <a:t>NO</a:t>
            </a:r>
          </a:p>
          <a:p>
            <a:pPr marL="400050" lvl="1" indent="0">
              <a:buNone/>
            </a:pPr>
            <a:r>
              <a:rPr lang="en-US" sz="2600" b="0" dirty="0" smtClean="0"/>
              <a:t>C.  Must the AR signal to the referee if the tackle is</a:t>
            </a:r>
            <a:r>
              <a:rPr lang="en-US" sz="2600" b="0" dirty="0"/>
              <a:t>	</a:t>
            </a:r>
            <a:r>
              <a:rPr lang="en-US" sz="2600" b="0" dirty="0" smtClean="0"/>
              <a:t>   	   definitely a cautionable offense? </a:t>
            </a:r>
            <a:r>
              <a:rPr lang="en-US" sz="2600" dirty="0" smtClean="0">
                <a:solidFill>
                  <a:srgbClr val="FF0000"/>
                </a:solidFill>
                <a:effectLst>
                  <a:outerShdw blurRad="38100" dist="38100" dir="2700000" algn="tl">
                    <a:srgbClr val="000000">
                      <a:alpha val="43137"/>
                    </a:srgbClr>
                  </a:outerShdw>
                </a:effectLst>
              </a:rPr>
              <a:t>YES, before 		  next restart</a:t>
            </a:r>
            <a:endParaRPr lang="en-US" sz="2600" dirty="0">
              <a:solidFill>
                <a:srgbClr val="FF0000"/>
              </a:solidFill>
              <a:effectLst>
                <a:outerShdw blurRad="38100" dist="38100" dir="2700000" algn="tl">
                  <a:srgbClr val="000000">
                    <a:alpha val="43137"/>
                  </a:srgbClr>
                </a:outerShdw>
              </a:effectLst>
            </a:endParaRPr>
          </a:p>
        </p:txBody>
      </p:sp>
      <p:sp>
        <p:nvSpPr>
          <p:cNvPr id="5" name="Rectangle 2"/>
          <p:cNvSpPr txBox="1">
            <a:spLocks noGrp="1" noChangeArrowheads="1"/>
          </p:cNvSpPr>
          <p:nvPr>
            <p:ph type="title"/>
          </p:nvPr>
        </p:nvSpPr>
        <p:spPr bwMode="auto">
          <a:xfrm>
            <a:off x="152400" y="152400"/>
            <a:ext cx="8915400" cy="11430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rgbClr val="000000"/>
                </a:solidFill>
                <a:uLnTx/>
                <a:uFillTx/>
              </a:rPr>
              <a:t>Brain Teaser 15</a:t>
            </a:r>
            <a:br>
              <a:rPr kumimoji="0" lang="en-US" sz="3600" b="1" i="0" u="none" strike="noStrike" kern="0" cap="none" spc="0" normalizeH="0" baseline="0" noProof="0" dirty="0" smtClean="0">
                <a:ln>
                  <a:noFill/>
                </a:ln>
                <a:solidFill>
                  <a:srgbClr val="000000"/>
                </a:solidFill>
                <a:uLnTx/>
                <a:uFillTx/>
              </a:rPr>
            </a:br>
            <a:r>
              <a:rPr kumimoji="0" lang="en-US" sz="3600" b="1" i="0" u="none" strike="noStrike" kern="0" cap="none" spc="0" normalizeH="0" baseline="0" noProof="0" dirty="0" smtClean="0">
                <a:ln>
                  <a:noFill/>
                </a:ln>
                <a:solidFill>
                  <a:srgbClr val="000000"/>
                </a:solidFill>
                <a:uLnTx/>
                <a:uFillTx/>
              </a:rPr>
              <a:t>Advantage &amp; Trifling</a:t>
            </a:r>
            <a:endParaRPr kumimoji="0" lang="en-US" sz="3600" b="1" i="0" u="none" strike="noStrike" kern="0" cap="none" spc="0" normalizeH="0" baseline="0" noProof="0" dirty="0">
              <a:ln>
                <a:noFill/>
              </a:ln>
              <a:solidFill>
                <a:srgbClr val="000000"/>
              </a:solidFill>
              <a:uLnTx/>
              <a:uFillTx/>
            </a:endParaRPr>
          </a:p>
        </p:txBody>
      </p:sp>
      <p:sp>
        <p:nvSpPr>
          <p:cNvPr id="7" name="Slide Number Placeholder 6"/>
          <p:cNvSpPr>
            <a:spLocks noGrp="1"/>
          </p:cNvSpPr>
          <p:nvPr>
            <p:ph type="sldNum" sz="quarter" idx="4294967295"/>
          </p:nvPr>
        </p:nvSpPr>
        <p:spPr>
          <a:xfrm>
            <a:off x="7391400" y="6477000"/>
            <a:ext cx="1752600" cy="231775"/>
          </a:xfrm>
          <a:prstGeom prst="rect">
            <a:avLst/>
          </a:prstGeom>
        </p:spPr>
        <p:txBody>
          <a:bodyPr/>
          <a:lstStyle/>
          <a:p>
            <a:r>
              <a:rPr lang="en-US" sz="1200" dirty="0" smtClean="0"/>
              <a:t>Slide </a:t>
            </a:r>
            <a:fld id="{F3C3B48F-82B7-46A5-BE9F-5F7216FC6AA9}" type="slidenum">
              <a:rPr lang="en-US" sz="1200" smtClean="0"/>
              <a:pPr/>
              <a:t>15</a:t>
            </a:fld>
            <a:endParaRPr lang="en-US" sz="1200" dirty="0"/>
          </a:p>
        </p:txBody>
      </p:sp>
    </p:spTree>
    <p:extLst>
      <p:ext uri="{BB962C8B-B14F-4D97-AF65-F5344CB8AC3E}">
        <p14:creationId xmlns:p14="http://schemas.microsoft.com/office/powerpoint/2010/main" val="250411861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152400" y="427037"/>
            <a:ext cx="8915400" cy="11430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rgbClr val="000000"/>
                </a:solidFill>
                <a:uLnTx/>
                <a:uFillTx/>
              </a:rPr>
              <a:t>Brain Teaser 16</a:t>
            </a:r>
            <a:br>
              <a:rPr kumimoji="0" lang="en-US" sz="3600" b="1" i="0" u="none" strike="noStrike" kern="0" cap="none" spc="0" normalizeH="0" baseline="0" noProof="0" dirty="0" smtClean="0">
                <a:ln>
                  <a:noFill/>
                </a:ln>
                <a:solidFill>
                  <a:srgbClr val="000000"/>
                </a:solidFill>
                <a:uLnTx/>
                <a:uFillTx/>
              </a:rPr>
            </a:br>
            <a:r>
              <a:rPr lang="en-US" sz="3600" kern="0" dirty="0" smtClean="0">
                <a:solidFill>
                  <a:srgbClr val="000000"/>
                </a:solidFill>
              </a:rPr>
              <a:t>Lightning</a:t>
            </a:r>
            <a:endParaRPr kumimoji="0" lang="en-US" sz="3600" b="1" i="0" u="none" strike="noStrike" kern="0" cap="none" spc="0" normalizeH="0" baseline="0" noProof="0" dirty="0">
              <a:ln>
                <a:noFill/>
              </a:ln>
              <a:solidFill>
                <a:srgbClr val="000000"/>
              </a:solidFill>
              <a:uLnTx/>
              <a:uFillTx/>
            </a:endParaRPr>
          </a:p>
        </p:txBody>
      </p:sp>
      <p:sp>
        <p:nvSpPr>
          <p:cNvPr id="7" name="Slide Number Placeholder 6"/>
          <p:cNvSpPr>
            <a:spLocks noGrp="1"/>
          </p:cNvSpPr>
          <p:nvPr>
            <p:ph type="sldNum" sz="quarter" idx="4294967295"/>
          </p:nvPr>
        </p:nvSpPr>
        <p:spPr>
          <a:xfrm>
            <a:off x="7391400" y="6477000"/>
            <a:ext cx="1752600" cy="231775"/>
          </a:xfrm>
          <a:prstGeom prst="rect">
            <a:avLst/>
          </a:prstGeom>
        </p:spPr>
        <p:txBody>
          <a:bodyPr/>
          <a:lstStyle/>
          <a:p>
            <a:r>
              <a:rPr lang="en-US" sz="1200" dirty="0" smtClean="0"/>
              <a:t>Slide </a:t>
            </a:r>
            <a:fld id="{F3C3B48F-82B7-46A5-BE9F-5F7216FC6AA9}" type="slidenum">
              <a:rPr lang="en-US" sz="1200" smtClean="0"/>
              <a:pPr/>
              <a:t>16</a:t>
            </a:fld>
            <a:endParaRPr lang="en-US" sz="1200" dirty="0"/>
          </a:p>
        </p:txBody>
      </p:sp>
      <p:sp>
        <p:nvSpPr>
          <p:cNvPr id="2" name="Content Placeholder 1"/>
          <p:cNvSpPr>
            <a:spLocks noGrp="1"/>
          </p:cNvSpPr>
          <p:nvPr>
            <p:ph idx="1"/>
          </p:nvPr>
        </p:nvSpPr>
        <p:spPr>
          <a:xfrm>
            <a:off x="457200" y="1874837"/>
            <a:ext cx="8229600" cy="4525963"/>
          </a:xfrm>
        </p:spPr>
        <p:txBody>
          <a:bodyPr>
            <a:normAutofit fontScale="70000" lnSpcReduction="20000"/>
          </a:bodyPr>
          <a:lstStyle/>
          <a:p>
            <a:pPr marL="0" indent="0">
              <a:spcBef>
                <a:spcPts val="0"/>
              </a:spcBef>
              <a:spcAft>
                <a:spcPts val="1200"/>
              </a:spcAft>
              <a:buNone/>
            </a:pPr>
            <a:r>
              <a:rPr lang="en-US" dirty="0"/>
              <a:t>You are refereeing a game.  Midway through the second half, the sky gets cloudy with angry, dark gray clouds and you hear distant thunder.  You stop the game.</a:t>
            </a:r>
          </a:p>
          <a:p>
            <a:pPr marL="0" indent="0">
              <a:spcBef>
                <a:spcPts val="0"/>
              </a:spcBef>
              <a:spcAft>
                <a:spcPts val="1200"/>
              </a:spcAft>
              <a:buNone/>
            </a:pPr>
            <a:r>
              <a:rPr lang="en-US" dirty="0"/>
              <a:t>After 10 minutes, it is still cloudy but no further sounds of thunder were heard.</a:t>
            </a:r>
          </a:p>
          <a:p>
            <a:pPr marL="0" indent="0">
              <a:spcAft>
                <a:spcPts val="600"/>
              </a:spcAft>
              <a:buNone/>
            </a:pPr>
            <a:r>
              <a:rPr lang="en-US" dirty="0"/>
              <a:t>The coach of the Red team sends his players back out onto the field to restart play.  The other team does the same.</a:t>
            </a:r>
          </a:p>
          <a:p>
            <a:pPr marL="0" indent="0">
              <a:spcAft>
                <a:spcPts val="0"/>
              </a:spcAft>
              <a:buNone/>
            </a:pPr>
            <a:r>
              <a:rPr lang="en-US" dirty="0"/>
              <a:t>As the Referee, you must go out onto the field and restart the match</a:t>
            </a:r>
            <a:r>
              <a:rPr lang="en-US" sz="3600" dirty="0"/>
              <a:t>.  </a:t>
            </a:r>
          </a:p>
          <a:p>
            <a:pPr marL="0" indent="0">
              <a:buNone/>
            </a:pPr>
            <a:endParaRPr lang="en-US" sz="1600" dirty="0"/>
          </a:p>
          <a:p>
            <a:pPr marL="0" indent="0">
              <a:buNone/>
            </a:pPr>
            <a:r>
              <a:rPr lang="en-US" sz="3600" dirty="0"/>
              <a:t>	</a:t>
            </a:r>
            <a:r>
              <a:rPr lang="en-US" sz="4000" b="0" dirty="0"/>
              <a:t>   </a:t>
            </a:r>
            <a:r>
              <a:rPr lang="en-US" sz="4000" b="0" dirty="0" smtClean="0"/>
              <a:t>A.  TRUE</a:t>
            </a:r>
            <a:r>
              <a:rPr lang="en-US" sz="4400" dirty="0"/>
              <a:t>		</a:t>
            </a:r>
            <a:r>
              <a:rPr lang="en-US" sz="4400" dirty="0" smtClean="0">
                <a:solidFill>
                  <a:srgbClr val="FF0000"/>
                </a:solidFill>
                <a:effectLst>
                  <a:outerShdw blurRad="38100" dist="38100" dir="2700000" algn="tl">
                    <a:srgbClr val="000000">
                      <a:alpha val="43137"/>
                    </a:srgbClr>
                  </a:outerShdw>
                </a:effectLst>
              </a:rPr>
              <a:t>B. FALSE</a:t>
            </a:r>
            <a:endParaRPr lang="en-US"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5948948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u="sng" dirty="0" smtClean="0"/>
              <a:t>Brain Teaser 2 - Offside</a:t>
            </a:r>
            <a:endParaRPr lang="en-US" sz="3600" u="sng" dirty="0"/>
          </a:p>
        </p:txBody>
      </p:sp>
      <p:sp>
        <p:nvSpPr>
          <p:cNvPr id="8" name="Content Placeholder 2"/>
          <p:cNvSpPr>
            <a:spLocks noGrp="1"/>
          </p:cNvSpPr>
          <p:nvPr>
            <p:ph idx="1"/>
          </p:nvPr>
        </p:nvSpPr>
        <p:spPr>
          <a:xfrm>
            <a:off x="457200" y="1600200"/>
            <a:ext cx="8229600" cy="4525963"/>
          </a:xfrm>
        </p:spPr>
        <p:txBody>
          <a:bodyPr>
            <a:normAutofit fontScale="85000" lnSpcReduction="10000"/>
          </a:bodyPr>
          <a:lstStyle/>
          <a:p>
            <a:pPr>
              <a:buNone/>
            </a:pPr>
            <a:r>
              <a:rPr lang="en-US" dirty="0" smtClean="0"/>
              <a:t>	A hard shot on goal by an attacker A1 rebounds off the goal post to an attacker A2, who is in an offside position.  A2 then  attempts to play the ball but misses.  The ball rolls out of play over the touchline.  As the AR, you have raised your flag for offside.  The referee waves you down and signals a throw-in.    </a:t>
            </a:r>
          </a:p>
          <a:p>
            <a:pPr>
              <a:buNone/>
            </a:pPr>
            <a:endParaRPr lang="en-US" dirty="0" smtClean="0"/>
          </a:p>
          <a:p>
            <a:pPr>
              <a:buNone/>
            </a:pPr>
            <a:r>
              <a:rPr lang="en-US" dirty="0"/>
              <a:t>	</a:t>
            </a:r>
            <a:r>
              <a:rPr lang="en-US" dirty="0" smtClean="0">
                <a:solidFill>
                  <a:srgbClr val="FF0000"/>
                </a:solidFill>
                <a:effectLst>
                  <a:outerShdw blurRad="38100" dist="38100" dir="2700000" algn="tl">
                    <a:srgbClr val="000000">
                      <a:alpha val="43137"/>
                    </a:srgbClr>
                  </a:outerShdw>
                </a:effectLst>
              </a:rPr>
              <a:t>Who was correct – </a:t>
            </a:r>
            <a:r>
              <a:rPr lang="en-US" b="0" dirty="0" smtClean="0"/>
              <a:t>you or the </a:t>
            </a:r>
            <a:r>
              <a:rPr lang="en-US" u="sng" dirty="0" smtClean="0">
                <a:solidFill>
                  <a:srgbClr val="FF0000"/>
                </a:solidFill>
                <a:effectLst>
                  <a:outerShdw blurRad="38100" dist="38100" dir="2700000" algn="tl">
                    <a:srgbClr val="000000">
                      <a:alpha val="43137"/>
                    </a:srgbClr>
                  </a:outerShdw>
                </a:effectLst>
              </a:rPr>
              <a:t>referee</a:t>
            </a:r>
            <a:r>
              <a:rPr lang="en-US" dirty="0" smtClean="0">
                <a:solidFill>
                  <a:srgbClr val="FF0000"/>
                </a:solidFill>
                <a:effectLst>
                  <a:outerShdw blurRad="38100" dist="38100" dir="2700000" algn="tl">
                    <a:srgbClr val="000000">
                      <a:alpha val="43137"/>
                    </a:srgbClr>
                  </a:outerShdw>
                </a:effectLst>
              </a:rPr>
              <a:t>?  Why? …. A2 never “touched the ball”</a:t>
            </a:r>
          </a:p>
        </p:txBody>
      </p:sp>
      <p:sp>
        <p:nvSpPr>
          <p:cNvPr id="3" name="Footer Placeholder 2"/>
          <p:cNvSpPr>
            <a:spLocks noGrp="1"/>
          </p:cNvSpPr>
          <p:nvPr>
            <p:ph type="ftr" sz="quarter" idx="4294967295"/>
          </p:nvPr>
        </p:nvSpPr>
        <p:spPr>
          <a:xfrm>
            <a:off x="480060" y="6344285"/>
            <a:ext cx="2895600" cy="365125"/>
          </a:xfrm>
          <a:prstGeom prst="rect">
            <a:avLst/>
          </a:prstGeom>
        </p:spPr>
        <p:txBody>
          <a:bodyPr/>
          <a:lstStyle/>
          <a:p>
            <a:endParaRPr lang="en-US" smtClean="0"/>
          </a:p>
          <a:p>
            <a:r>
              <a:rPr lang="en-US" smtClean="0">
                <a:solidFill>
                  <a:schemeClr val="tx1"/>
                </a:solidFill>
              </a:rPr>
              <a:t>Offside Involvement - 2015</a:t>
            </a:r>
            <a:endParaRPr lang="en-US" dirty="0">
              <a:solidFill>
                <a:schemeClr val="tx1"/>
              </a:solidFill>
            </a:endParaRPr>
          </a:p>
        </p:txBody>
      </p:sp>
      <p:sp>
        <p:nvSpPr>
          <p:cNvPr id="4" name="Slide Number Placeholder 3"/>
          <p:cNvSpPr>
            <a:spLocks noGrp="1"/>
          </p:cNvSpPr>
          <p:nvPr>
            <p:ph type="sldNum" sz="quarter" idx="4"/>
          </p:nvPr>
        </p:nvSpPr>
        <p:spPr/>
        <p:txBody>
          <a:bodyPr/>
          <a:lstStyle/>
          <a:p>
            <a:endParaRPr lang="en-US" smtClean="0"/>
          </a:p>
          <a:p>
            <a:r>
              <a:rPr lang="en-US" smtClean="0"/>
              <a:t>Slide </a:t>
            </a:r>
            <a:fld id="{9743DC29-D1AE-4A5A-93F4-3C86A079BD1B}" type="slidenum">
              <a:rPr lang="en-US" smtClean="0"/>
              <a:pPr/>
              <a:t>2</a:t>
            </a:fld>
            <a:endParaRPr lang="en-US" dirty="0"/>
          </a:p>
        </p:txBody>
      </p:sp>
    </p:spTree>
    <p:extLst>
      <p:ext uri="{BB962C8B-B14F-4D97-AF65-F5344CB8AC3E}">
        <p14:creationId xmlns:p14="http://schemas.microsoft.com/office/powerpoint/2010/main" val="682900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u="sng" dirty="0" smtClean="0"/>
              <a:t>Brain Teaser 3 - Offside</a:t>
            </a:r>
            <a:endParaRPr lang="en-US" sz="3600" u="sng" dirty="0"/>
          </a:p>
        </p:txBody>
      </p:sp>
      <p:sp>
        <p:nvSpPr>
          <p:cNvPr id="8" name="Content Placeholder 2"/>
          <p:cNvSpPr>
            <a:spLocks noGrp="1"/>
          </p:cNvSpPr>
          <p:nvPr>
            <p:ph idx="1"/>
          </p:nvPr>
        </p:nvSpPr>
        <p:spPr>
          <a:xfrm>
            <a:off x="457200" y="1600200"/>
            <a:ext cx="8458200" cy="4953000"/>
          </a:xfrm>
        </p:spPr>
        <p:txBody>
          <a:bodyPr>
            <a:normAutofit fontScale="70000" lnSpcReduction="20000"/>
          </a:bodyPr>
          <a:lstStyle/>
          <a:p>
            <a:pPr>
              <a:buNone/>
            </a:pPr>
            <a:r>
              <a:rPr lang="en-US" dirty="0" smtClean="0"/>
              <a:t>	An attacker A1 is straddling the halfway line.  There are no defenders between A1 and the goal line except the goalkeeper. The ball is played into space by the attacking team and A1 then moves to play the ball.  </a:t>
            </a:r>
          </a:p>
          <a:p>
            <a:pPr>
              <a:buNone/>
            </a:pPr>
            <a:endParaRPr lang="en-US" dirty="0"/>
          </a:p>
          <a:p>
            <a:pPr>
              <a:buNone/>
            </a:pPr>
            <a:r>
              <a:rPr lang="en-US" dirty="0" smtClean="0"/>
              <a:t>	</a:t>
            </a:r>
            <a:r>
              <a:rPr lang="en-US" dirty="0" smtClean="0">
                <a:solidFill>
                  <a:srgbClr val="FF0000"/>
                </a:solidFill>
                <a:effectLst>
                  <a:outerShdw blurRad="38100" dist="38100" dir="2700000" algn="tl">
                    <a:srgbClr val="000000">
                      <a:alpha val="43137"/>
                    </a:srgbClr>
                  </a:outerShdw>
                </a:effectLst>
              </a:rPr>
              <a:t>As the AR, you do not immediately raise your flag </a:t>
            </a:r>
          </a:p>
          <a:p>
            <a:pPr>
              <a:buNone/>
            </a:pPr>
            <a:r>
              <a:rPr lang="en-US" dirty="0">
                <a:solidFill>
                  <a:srgbClr val="FF0000"/>
                </a:solidFill>
                <a:effectLst>
                  <a:outerShdw blurRad="38100" dist="38100" dir="2700000" algn="tl">
                    <a:srgbClr val="000000">
                      <a:alpha val="43137"/>
                    </a:srgbClr>
                  </a:outerShdw>
                </a:effectLst>
              </a:rPr>
              <a:t>	</a:t>
            </a:r>
            <a:r>
              <a:rPr lang="en-US" dirty="0" smtClean="0">
                <a:solidFill>
                  <a:srgbClr val="FF0000"/>
                </a:solidFill>
                <a:effectLst>
                  <a:outerShdw blurRad="38100" dist="38100" dir="2700000" algn="tl">
                    <a:srgbClr val="000000">
                      <a:alpha val="43137"/>
                    </a:srgbClr>
                  </a:outerShdw>
                </a:effectLst>
              </a:rPr>
              <a:t>because… </a:t>
            </a:r>
            <a:r>
              <a:rPr lang="en-US" b="0" dirty="0" smtClean="0">
                <a:solidFill>
                  <a:srgbClr val="FF0000"/>
                </a:solidFill>
              </a:rPr>
              <a:t>(Choose one or all the answers that are correct)</a:t>
            </a:r>
          </a:p>
          <a:p>
            <a:pPr>
              <a:buNone/>
            </a:pPr>
            <a:endParaRPr lang="en-US" dirty="0" smtClean="0">
              <a:solidFill>
                <a:srgbClr val="FF0000"/>
              </a:solidFill>
            </a:endParaRPr>
          </a:p>
          <a:p>
            <a:pPr marL="914400" indent="-450850">
              <a:lnSpc>
                <a:spcPct val="120000"/>
              </a:lnSpc>
              <a:spcBef>
                <a:spcPts val="0"/>
              </a:spcBef>
              <a:spcAft>
                <a:spcPts val="1200"/>
              </a:spcAft>
              <a:buAutoNum type="alphaUcPeriod"/>
            </a:pPr>
            <a:r>
              <a:rPr lang="en-US" b="0" dirty="0" smtClean="0"/>
              <a:t>The attacker A1 was not in an offside position when the ball was played by his teammate.</a:t>
            </a:r>
          </a:p>
          <a:p>
            <a:pPr marL="914400" indent="-450850">
              <a:lnSpc>
                <a:spcPct val="120000"/>
              </a:lnSpc>
              <a:spcBef>
                <a:spcPts val="0"/>
              </a:spcBef>
              <a:spcAft>
                <a:spcPts val="1200"/>
              </a:spcAft>
              <a:buAutoNum type="alphaUcPeriod"/>
            </a:pPr>
            <a:r>
              <a:rPr lang="en-US" dirty="0" smtClean="0">
                <a:solidFill>
                  <a:srgbClr val="FF0000"/>
                </a:solidFill>
              </a:rPr>
              <a:t>The attacker A1 moving to play the ball has not yet touched the ball.</a:t>
            </a:r>
          </a:p>
          <a:p>
            <a:pPr marL="914400" indent="-450850">
              <a:lnSpc>
                <a:spcPct val="120000"/>
              </a:lnSpc>
              <a:spcBef>
                <a:spcPts val="0"/>
              </a:spcBef>
              <a:spcAft>
                <a:spcPts val="1200"/>
              </a:spcAft>
              <a:buAutoNum type="alphaUcPeriod"/>
            </a:pPr>
            <a:r>
              <a:rPr lang="en-US" dirty="0" smtClean="0">
                <a:solidFill>
                  <a:srgbClr val="FF0000"/>
                </a:solidFill>
              </a:rPr>
              <a:t>The goalkeeper isn’t reacting. </a:t>
            </a:r>
          </a:p>
        </p:txBody>
      </p:sp>
      <p:sp>
        <p:nvSpPr>
          <p:cNvPr id="3" name="Footer Placeholder 2"/>
          <p:cNvSpPr>
            <a:spLocks noGrp="1"/>
          </p:cNvSpPr>
          <p:nvPr>
            <p:ph type="ftr" sz="quarter" idx="4294967295"/>
          </p:nvPr>
        </p:nvSpPr>
        <p:spPr>
          <a:xfrm>
            <a:off x="480060" y="6344285"/>
            <a:ext cx="2895600" cy="365125"/>
          </a:xfrm>
          <a:prstGeom prst="rect">
            <a:avLst/>
          </a:prstGeom>
        </p:spPr>
        <p:txBody>
          <a:bodyPr/>
          <a:lstStyle/>
          <a:p>
            <a:endParaRPr lang="en-US" smtClean="0"/>
          </a:p>
          <a:p>
            <a:r>
              <a:rPr lang="en-US" smtClean="0">
                <a:solidFill>
                  <a:schemeClr val="tx1"/>
                </a:solidFill>
              </a:rPr>
              <a:t>Offside Involvement - 2015</a:t>
            </a:r>
            <a:endParaRPr lang="en-US" dirty="0">
              <a:solidFill>
                <a:schemeClr val="tx1"/>
              </a:solidFill>
            </a:endParaRPr>
          </a:p>
        </p:txBody>
      </p:sp>
      <p:sp>
        <p:nvSpPr>
          <p:cNvPr id="4" name="Slide Number Placeholder 3"/>
          <p:cNvSpPr>
            <a:spLocks noGrp="1"/>
          </p:cNvSpPr>
          <p:nvPr>
            <p:ph type="sldNum" sz="quarter" idx="4"/>
          </p:nvPr>
        </p:nvSpPr>
        <p:spPr/>
        <p:txBody>
          <a:bodyPr/>
          <a:lstStyle/>
          <a:p>
            <a:endParaRPr lang="en-US" smtClean="0"/>
          </a:p>
          <a:p>
            <a:r>
              <a:rPr lang="en-US" smtClean="0"/>
              <a:t>Slide </a:t>
            </a:r>
            <a:fld id="{9743DC29-D1AE-4A5A-93F4-3C86A079BD1B}" type="slidenum">
              <a:rPr lang="en-US" smtClean="0"/>
              <a:pPr/>
              <a:t>3</a:t>
            </a:fld>
            <a:endParaRPr lang="en-US" dirty="0"/>
          </a:p>
        </p:txBody>
      </p:sp>
    </p:spTree>
    <p:extLst>
      <p:ext uri="{BB962C8B-B14F-4D97-AF65-F5344CB8AC3E}">
        <p14:creationId xmlns:p14="http://schemas.microsoft.com/office/powerpoint/2010/main" val="2621094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457200"/>
            <a:ext cx="7391400" cy="1200329"/>
          </a:xfrm>
          <a:prstGeom prst="rect">
            <a:avLst/>
          </a:prstGeom>
          <a:noFill/>
        </p:spPr>
        <p:txBody>
          <a:bodyPr wrap="square" rtlCol="0">
            <a:spAutoFit/>
          </a:bodyPr>
          <a:lstStyle/>
          <a:p>
            <a:pPr algn="ctr"/>
            <a:r>
              <a:rPr lang="en-US" sz="3600" b="1" u="sng" dirty="0" smtClean="0">
                <a:effectLst>
                  <a:outerShdw blurRad="38100" dist="38100" dir="2700000" algn="tl">
                    <a:srgbClr val="000000">
                      <a:alpha val="43137"/>
                    </a:srgbClr>
                  </a:outerShdw>
                </a:effectLst>
                <a:latin typeface="Comic Sans MS" pitchFamily="66" charset="0"/>
              </a:rPr>
              <a:t>Brain Teaser 4 </a:t>
            </a:r>
          </a:p>
          <a:p>
            <a:pPr algn="ctr"/>
            <a:r>
              <a:rPr lang="en-US" sz="3600" b="1" u="sng" dirty="0" smtClean="0">
                <a:effectLst>
                  <a:outerShdw blurRad="38100" dist="38100" dir="2700000" algn="tl">
                    <a:srgbClr val="000000">
                      <a:alpha val="43137"/>
                    </a:srgbClr>
                  </a:outerShdw>
                </a:effectLst>
                <a:latin typeface="Comic Sans MS" pitchFamily="66" charset="0"/>
              </a:rPr>
              <a:t>Foul Recognition</a:t>
            </a:r>
            <a:endParaRPr lang="en-US" sz="3600" b="1" u="sng" dirty="0">
              <a:effectLst>
                <a:outerShdw blurRad="38100" dist="38100" dir="2700000" algn="tl">
                  <a:srgbClr val="000000">
                    <a:alpha val="43137"/>
                  </a:srgbClr>
                </a:outerShdw>
              </a:effectLst>
              <a:latin typeface="Comic Sans MS" pitchFamily="66" charset="0"/>
            </a:endParaRPr>
          </a:p>
        </p:txBody>
      </p:sp>
      <p:sp>
        <p:nvSpPr>
          <p:cNvPr id="5" name="TextBox 4"/>
          <p:cNvSpPr txBox="1"/>
          <p:nvPr/>
        </p:nvSpPr>
        <p:spPr>
          <a:xfrm>
            <a:off x="758589" y="1894850"/>
            <a:ext cx="7543800" cy="4431983"/>
          </a:xfrm>
          <a:prstGeom prst="rect">
            <a:avLst/>
          </a:prstGeom>
          <a:noFill/>
        </p:spPr>
        <p:txBody>
          <a:bodyPr wrap="square" rtlCol="0">
            <a:spAutoFit/>
          </a:bodyPr>
          <a:lstStyle/>
          <a:p>
            <a:pPr marL="514350" indent="-514350">
              <a:spcAft>
                <a:spcPts val="600"/>
              </a:spcAft>
              <a:buAutoNum type="alphaUcPeriod"/>
            </a:pPr>
            <a:r>
              <a:rPr lang="en-US" sz="2800" dirty="0" smtClean="0">
                <a:latin typeface="Calibri" pitchFamily="34" charset="0"/>
              </a:rPr>
              <a:t>Is </a:t>
            </a:r>
            <a:r>
              <a:rPr lang="en-US" sz="2800" dirty="0">
                <a:latin typeface="Calibri" pitchFamily="34" charset="0"/>
              </a:rPr>
              <a:t>this a foul the referee should have called? </a:t>
            </a:r>
            <a:endParaRPr lang="en-US" sz="2800" dirty="0" smtClean="0">
              <a:latin typeface="Calibri" pitchFamily="34" charset="0"/>
            </a:endParaRPr>
          </a:p>
          <a:p>
            <a:pPr>
              <a:spcAft>
                <a:spcPts val="600"/>
              </a:spcAft>
            </a:pPr>
            <a:r>
              <a:rPr lang="en-US" sz="2800" dirty="0" smtClean="0">
                <a:latin typeface="Calibri" pitchFamily="34" charset="0"/>
              </a:rPr>
              <a:t>	</a:t>
            </a:r>
            <a:r>
              <a:rPr lang="en-US" sz="2800" b="1" dirty="0" smtClean="0">
                <a:solidFill>
                  <a:srgbClr val="FF0000"/>
                </a:solidFill>
                <a:latin typeface="Calibri" pitchFamily="34" charset="0"/>
              </a:rPr>
              <a:t>YES</a:t>
            </a:r>
            <a:endParaRPr lang="en-US" sz="2800" b="1" dirty="0">
              <a:solidFill>
                <a:srgbClr val="FF0000"/>
              </a:solidFill>
              <a:latin typeface="Calibri" pitchFamily="34" charset="0"/>
            </a:endParaRPr>
          </a:p>
          <a:p>
            <a:pPr marL="514350" indent="-514350">
              <a:spcAft>
                <a:spcPts val="600"/>
              </a:spcAft>
              <a:buAutoNum type="alphaUcPeriod" startAt="2"/>
            </a:pPr>
            <a:r>
              <a:rPr lang="en-US" sz="2800" dirty="0" smtClean="0">
                <a:latin typeface="Calibri" pitchFamily="34" charset="0"/>
              </a:rPr>
              <a:t>If </a:t>
            </a:r>
            <a:r>
              <a:rPr lang="en-US" sz="2800" dirty="0">
                <a:latin typeface="Calibri" pitchFamily="34" charset="0"/>
              </a:rPr>
              <a:t>it is a foul … is it careless? </a:t>
            </a:r>
            <a:r>
              <a:rPr lang="en-US" sz="2800" b="1" dirty="0" smtClean="0">
                <a:solidFill>
                  <a:srgbClr val="FF0000"/>
                </a:solidFill>
                <a:latin typeface="Calibri" pitchFamily="34" charset="0"/>
              </a:rPr>
              <a:t>NO</a:t>
            </a:r>
            <a:r>
              <a:rPr lang="en-US" sz="2800" dirty="0" smtClean="0">
                <a:latin typeface="Calibri" pitchFamily="34" charset="0"/>
              </a:rPr>
              <a:t> … </a:t>
            </a:r>
            <a:r>
              <a:rPr lang="en-US" sz="2800" dirty="0">
                <a:latin typeface="Calibri" pitchFamily="34" charset="0"/>
              </a:rPr>
              <a:t>is it reckless? </a:t>
            </a:r>
            <a:r>
              <a:rPr lang="en-US" sz="2800" dirty="0" smtClean="0">
                <a:latin typeface="Calibri" pitchFamily="34" charset="0"/>
              </a:rPr>
              <a:t>	</a:t>
            </a:r>
            <a:r>
              <a:rPr lang="en-US" sz="2800" b="1" dirty="0" smtClean="0">
                <a:solidFill>
                  <a:srgbClr val="FF0000"/>
                </a:solidFill>
                <a:latin typeface="Calibri" pitchFamily="34" charset="0"/>
              </a:rPr>
              <a:t>YES</a:t>
            </a:r>
            <a:r>
              <a:rPr lang="en-US" sz="2800" dirty="0" smtClean="0">
                <a:latin typeface="Calibri" pitchFamily="34" charset="0"/>
              </a:rPr>
              <a:t> </a:t>
            </a:r>
            <a:r>
              <a:rPr lang="en-US" sz="2800" b="1" dirty="0" smtClean="0">
                <a:solidFill>
                  <a:srgbClr val="FF0000"/>
                </a:solidFill>
                <a:latin typeface="Calibri" pitchFamily="34" charset="0"/>
              </a:rPr>
              <a:t>… OR … </a:t>
            </a:r>
            <a:r>
              <a:rPr lang="en-US" sz="2800" dirty="0">
                <a:latin typeface="Calibri" pitchFamily="34" charset="0"/>
              </a:rPr>
              <a:t>	is it excessive</a:t>
            </a:r>
            <a:r>
              <a:rPr lang="en-US" sz="2800" dirty="0" smtClean="0">
                <a:latin typeface="Calibri" pitchFamily="34" charset="0"/>
              </a:rPr>
              <a:t>? </a:t>
            </a:r>
            <a:r>
              <a:rPr lang="en-US" sz="2800" b="1" dirty="0" smtClean="0">
                <a:solidFill>
                  <a:srgbClr val="FF0000"/>
                </a:solidFill>
                <a:latin typeface="Calibri" pitchFamily="34" charset="0"/>
              </a:rPr>
              <a:t>YES</a:t>
            </a:r>
            <a:endParaRPr lang="en-US" sz="2800" dirty="0">
              <a:latin typeface="Calibri" pitchFamily="34" charset="0"/>
            </a:endParaRPr>
          </a:p>
          <a:p>
            <a:pPr marL="514350" indent="-514350">
              <a:spcAft>
                <a:spcPts val="600"/>
              </a:spcAft>
              <a:buAutoNum type="alphaUcPeriod" startAt="3"/>
            </a:pPr>
            <a:r>
              <a:rPr lang="en-US" sz="2800" dirty="0" smtClean="0">
                <a:latin typeface="Calibri" pitchFamily="34" charset="0"/>
              </a:rPr>
              <a:t>If </a:t>
            </a:r>
            <a:r>
              <a:rPr lang="en-US" sz="2800" dirty="0">
                <a:latin typeface="Calibri" pitchFamily="34" charset="0"/>
              </a:rPr>
              <a:t>it is a foul, what </a:t>
            </a:r>
            <a:r>
              <a:rPr lang="en-US" sz="2800" dirty="0" smtClean="0">
                <a:latin typeface="Calibri" pitchFamily="34" charset="0"/>
              </a:rPr>
              <a:t>is </a:t>
            </a:r>
            <a:r>
              <a:rPr lang="en-US" sz="2800" dirty="0">
                <a:latin typeface="Calibri" pitchFamily="34" charset="0"/>
              </a:rPr>
              <a:t>the correct restart</a:t>
            </a:r>
            <a:r>
              <a:rPr lang="en-US" sz="2800" dirty="0" smtClean="0">
                <a:latin typeface="Calibri" pitchFamily="34" charset="0"/>
              </a:rPr>
              <a:t>?  </a:t>
            </a:r>
          </a:p>
          <a:p>
            <a:pPr>
              <a:spcAft>
                <a:spcPts val="600"/>
              </a:spcAft>
            </a:pPr>
            <a:r>
              <a:rPr lang="en-US" sz="2800" b="1" dirty="0">
                <a:solidFill>
                  <a:srgbClr val="FF0000"/>
                </a:solidFill>
                <a:latin typeface="Calibri" pitchFamily="34" charset="0"/>
              </a:rPr>
              <a:t>	</a:t>
            </a:r>
            <a:r>
              <a:rPr lang="en-US" sz="2800" b="1" dirty="0" smtClean="0">
                <a:solidFill>
                  <a:srgbClr val="FF0000"/>
                </a:solidFill>
                <a:latin typeface="Calibri" pitchFamily="34" charset="0"/>
              </a:rPr>
              <a:t>PENALTY KICK</a:t>
            </a:r>
            <a:endParaRPr lang="en-US" sz="2800" dirty="0">
              <a:latin typeface="Calibri" pitchFamily="34" charset="0"/>
            </a:endParaRPr>
          </a:p>
          <a:p>
            <a:pPr marL="514350" indent="-514350">
              <a:spcAft>
                <a:spcPts val="600"/>
              </a:spcAft>
              <a:buAutoNum type="alphaUcPeriod" startAt="4"/>
            </a:pPr>
            <a:r>
              <a:rPr lang="en-US" sz="2800" dirty="0" smtClean="0">
                <a:latin typeface="Calibri" pitchFamily="34" charset="0"/>
              </a:rPr>
              <a:t>Is </a:t>
            </a:r>
            <a:r>
              <a:rPr lang="en-US" sz="2800" dirty="0">
                <a:latin typeface="Calibri" pitchFamily="34" charset="0"/>
              </a:rPr>
              <a:t>there misconduct …. if so, what type</a:t>
            </a:r>
            <a:r>
              <a:rPr lang="en-US" sz="2800" dirty="0" smtClean="0">
                <a:latin typeface="Calibri" pitchFamily="34" charset="0"/>
              </a:rPr>
              <a:t>? 	</a:t>
            </a:r>
            <a:r>
              <a:rPr lang="en-US" sz="2800" b="1" dirty="0" smtClean="0">
                <a:solidFill>
                  <a:srgbClr val="FF0000"/>
                </a:solidFill>
                <a:latin typeface="Calibri" pitchFamily="34" charset="0"/>
              </a:rPr>
              <a:t>CAUTION (YELLOW CARD) … OR … </a:t>
            </a:r>
          </a:p>
          <a:p>
            <a:pPr>
              <a:spcAft>
                <a:spcPts val="600"/>
              </a:spcAft>
            </a:pPr>
            <a:r>
              <a:rPr lang="en-US" sz="2800" b="1" dirty="0">
                <a:solidFill>
                  <a:srgbClr val="FF0000"/>
                </a:solidFill>
                <a:latin typeface="Calibri" pitchFamily="34" charset="0"/>
              </a:rPr>
              <a:t>	</a:t>
            </a:r>
            <a:r>
              <a:rPr lang="en-US" sz="2800" b="1" dirty="0" smtClean="0">
                <a:solidFill>
                  <a:srgbClr val="FF0000"/>
                </a:solidFill>
                <a:latin typeface="Calibri" pitchFamily="34" charset="0"/>
              </a:rPr>
              <a:t>SEND-OFF (RED CARD)</a:t>
            </a:r>
            <a:endParaRPr lang="en-US" sz="2800" dirty="0">
              <a:latin typeface="Calibri" pitchFamily="34" charset="0"/>
            </a:endParaRPr>
          </a:p>
        </p:txBody>
      </p:sp>
      <p:sp>
        <p:nvSpPr>
          <p:cNvPr id="3" name="Slide Number Placeholder 2"/>
          <p:cNvSpPr>
            <a:spLocks noGrp="1"/>
          </p:cNvSpPr>
          <p:nvPr>
            <p:ph type="sldNum" sz="quarter" idx="4"/>
          </p:nvPr>
        </p:nvSpPr>
        <p:spPr/>
        <p:txBody>
          <a:bodyPr/>
          <a:lstStyle/>
          <a:p>
            <a:pPr>
              <a:defRPr/>
            </a:pPr>
            <a:endParaRPr lang="en-US" smtClean="0"/>
          </a:p>
          <a:p>
            <a:pPr>
              <a:defRPr/>
            </a:pPr>
            <a:r>
              <a:rPr lang="en-US" smtClean="0"/>
              <a:t>Slide </a:t>
            </a:r>
            <a:fld id="{F80D04DC-3FD1-477B-954C-BBADB75E25B5}" type="slidenum">
              <a:rPr lang="en-US" smtClean="0"/>
              <a:pPr>
                <a:defRPr/>
              </a:pPr>
              <a:t>4</a:t>
            </a:fld>
            <a:endParaRPr lang="en-US" dirty="0"/>
          </a:p>
        </p:txBody>
      </p:sp>
    </p:spTree>
    <p:extLst>
      <p:ext uri="{BB962C8B-B14F-4D97-AF65-F5344CB8AC3E}">
        <p14:creationId xmlns:p14="http://schemas.microsoft.com/office/powerpoint/2010/main" val="4245114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457200"/>
            <a:ext cx="7391400" cy="1200329"/>
          </a:xfrm>
          <a:prstGeom prst="rect">
            <a:avLst/>
          </a:prstGeom>
          <a:noFill/>
        </p:spPr>
        <p:txBody>
          <a:bodyPr wrap="square" rtlCol="0">
            <a:spAutoFit/>
          </a:bodyPr>
          <a:lstStyle/>
          <a:p>
            <a:pPr algn="ctr"/>
            <a:r>
              <a:rPr lang="en-US" sz="3600" b="1" u="sng" dirty="0" smtClean="0">
                <a:effectLst>
                  <a:outerShdw blurRad="38100" dist="38100" dir="2700000" algn="tl">
                    <a:srgbClr val="000000">
                      <a:alpha val="43137"/>
                    </a:srgbClr>
                  </a:outerShdw>
                </a:effectLst>
                <a:latin typeface="Comic Sans MS" pitchFamily="66" charset="0"/>
              </a:rPr>
              <a:t>Brain Teaser 5 </a:t>
            </a:r>
          </a:p>
          <a:p>
            <a:pPr algn="ctr"/>
            <a:r>
              <a:rPr lang="en-US" sz="3600" b="1" u="sng" dirty="0" smtClean="0">
                <a:effectLst>
                  <a:outerShdw blurRad="38100" dist="38100" dir="2700000" algn="tl">
                    <a:srgbClr val="000000">
                      <a:alpha val="43137"/>
                    </a:srgbClr>
                  </a:outerShdw>
                </a:effectLst>
                <a:latin typeface="Comic Sans MS" pitchFamily="66" charset="0"/>
              </a:rPr>
              <a:t>Foul Recognition</a:t>
            </a:r>
            <a:endParaRPr lang="en-US" sz="3600" b="1" u="sng" dirty="0">
              <a:effectLst>
                <a:outerShdw blurRad="38100" dist="38100" dir="2700000" algn="tl">
                  <a:srgbClr val="000000">
                    <a:alpha val="43137"/>
                  </a:srgbClr>
                </a:outerShdw>
              </a:effectLst>
              <a:latin typeface="Comic Sans MS" pitchFamily="66" charset="0"/>
            </a:endParaRPr>
          </a:p>
        </p:txBody>
      </p:sp>
      <p:sp>
        <p:nvSpPr>
          <p:cNvPr id="5" name="TextBox 4"/>
          <p:cNvSpPr txBox="1"/>
          <p:nvPr/>
        </p:nvSpPr>
        <p:spPr>
          <a:xfrm>
            <a:off x="758589" y="1894850"/>
            <a:ext cx="7543800" cy="4508927"/>
          </a:xfrm>
          <a:prstGeom prst="rect">
            <a:avLst/>
          </a:prstGeom>
          <a:noFill/>
        </p:spPr>
        <p:txBody>
          <a:bodyPr wrap="square" rtlCol="0">
            <a:spAutoFit/>
          </a:bodyPr>
          <a:lstStyle/>
          <a:p>
            <a:pPr marL="514350" indent="-514350">
              <a:spcAft>
                <a:spcPts val="600"/>
              </a:spcAft>
              <a:buAutoNum type="alphaUcPeriod"/>
            </a:pPr>
            <a:r>
              <a:rPr lang="en-US" sz="2800" dirty="0" smtClean="0">
                <a:latin typeface="Calibri" pitchFamily="34" charset="0"/>
              </a:rPr>
              <a:t>Is </a:t>
            </a:r>
            <a:r>
              <a:rPr lang="en-US" sz="2800" dirty="0">
                <a:latin typeface="Calibri" pitchFamily="34" charset="0"/>
              </a:rPr>
              <a:t>this a foul the referee should have called? </a:t>
            </a:r>
            <a:endParaRPr lang="en-US" sz="2800" dirty="0" smtClean="0">
              <a:latin typeface="Calibri" pitchFamily="34" charset="0"/>
            </a:endParaRPr>
          </a:p>
          <a:p>
            <a:pPr>
              <a:spcAft>
                <a:spcPts val="600"/>
              </a:spcAft>
            </a:pPr>
            <a:r>
              <a:rPr lang="en-US" sz="2800" dirty="0" smtClean="0">
                <a:latin typeface="Calibri" pitchFamily="34" charset="0"/>
              </a:rPr>
              <a:t>	</a:t>
            </a:r>
            <a:r>
              <a:rPr lang="en-US" sz="2800" b="1" dirty="0" smtClean="0">
                <a:solidFill>
                  <a:srgbClr val="FF0000"/>
                </a:solidFill>
                <a:latin typeface="Calibri" pitchFamily="34" charset="0"/>
              </a:rPr>
              <a:t>NOT A FOUL</a:t>
            </a:r>
            <a:endParaRPr lang="en-US" sz="2800" dirty="0">
              <a:latin typeface="Calibri" pitchFamily="34" charset="0"/>
            </a:endParaRPr>
          </a:p>
          <a:p>
            <a:pPr marL="514350" indent="-514350">
              <a:spcAft>
                <a:spcPts val="600"/>
              </a:spcAft>
              <a:buAutoNum type="alphaUcPeriod" startAt="2"/>
            </a:pPr>
            <a:r>
              <a:rPr lang="en-US" sz="2800" dirty="0" smtClean="0">
                <a:latin typeface="Calibri" pitchFamily="34" charset="0"/>
              </a:rPr>
              <a:t>If </a:t>
            </a:r>
            <a:r>
              <a:rPr lang="en-US" sz="2800" dirty="0">
                <a:latin typeface="Calibri" pitchFamily="34" charset="0"/>
              </a:rPr>
              <a:t>it is a foul … is it careless? … is it reckless? … 	is it excessive</a:t>
            </a:r>
            <a:r>
              <a:rPr lang="en-US" sz="2800" dirty="0" smtClean="0">
                <a:latin typeface="Calibri" pitchFamily="34" charset="0"/>
              </a:rPr>
              <a:t>?</a:t>
            </a:r>
          </a:p>
          <a:p>
            <a:pPr>
              <a:spcAft>
                <a:spcPts val="600"/>
              </a:spcAft>
            </a:pPr>
            <a:endParaRPr lang="en-US" sz="2800" dirty="0">
              <a:latin typeface="Calibri" pitchFamily="34" charset="0"/>
            </a:endParaRPr>
          </a:p>
          <a:p>
            <a:pPr marL="514350" indent="-514350">
              <a:spcAft>
                <a:spcPts val="600"/>
              </a:spcAft>
              <a:buAutoNum type="alphaUcPeriod" startAt="3"/>
            </a:pPr>
            <a:r>
              <a:rPr lang="en-US" sz="2800" dirty="0" smtClean="0">
                <a:latin typeface="Calibri" pitchFamily="34" charset="0"/>
              </a:rPr>
              <a:t>If </a:t>
            </a:r>
            <a:r>
              <a:rPr lang="en-US" sz="2800" dirty="0">
                <a:latin typeface="Calibri" pitchFamily="34" charset="0"/>
              </a:rPr>
              <a:t>it is a foul, what </a:t>
            </a:r>
            <a:r>
              <a:rPr lang="en-US" sz="2800" dirty="0" smtClean="0">
                <a:latin typeface="Calibri" pitchFamily="34" charset="0"/>
              </a:rPr>
              <a:t>is </a:t>
            </a:r>
            <a:r>
              <a:rPr lang="en-US" sz="2800" dirty="0">
                <a:latin typeface="Calibri" pitchFamily="34" charset="0"/>
              </a:rPr>
              <a:t>the correct restart</a:t>
            </a:r>
            <a:r>
              <a:rPr lang="en-US" sz="2800" dirty="0" smtClean="0">
                <a:latin typeface="Calibri" pitchFamily="34" charset="0"/>
              </a:rPr>
              <a:t>?</a:t>
            </a:r>
          </a:p>
          <a:p>
            <a:pPr>
              <a:spcAft>
                <a:spcPts val="600"/>
              </a:spcAft>
            </a:pPr>
            <a:endParaRPr lang="en-US" sz="2800" dirty="0">
              <a:latin typeface="Calibri" pitchFamily="34" charset="0"/>
            </a:endParaRPr>
          </a:p>
          <a:p>
            <a:pPr marL="514350" indent="-514350">
              <a:spcAft>
                <a:spcPts val="600"/>
              </a:spcAft>
              <a:buAutoNum type="alphaUcPeriod" startAt="4"/>
            </a:pPr>
            <a:r>
              <a:rPr lang="en-US" sz="2800" dirty="0" smtClean="0">
                <a:latin typeface="Calibri" pitchFamily="34" charset="0"/>
              </a:rPr>
              <a:t>Is </a:t>
            </a:r>
            <a:r>
              <a:rPr lang="en-US" sz="2800" dirty="0">
                <a:latin typeface="Calibri" pitchFamily="34" charset="0"/>
              </a:rPr>
              <a:t>there misconduct …. if so, what type</a:t>
            </a:r>
            <a:r>
              <a:rPr lang="en-US" sz="2800" dirty="0" smtClean="0">
                <a:latin typeface="Calibri" pitchFamily="34" charset="0"/>
              </a:rPr>
              <a:t>? </a:t>
            </a:r>
          </a:p>
          <a:p>
            <a:pPr>
              <a:spcAft>
                <a:spcPts val="600"/>
              </a:spcAft>
            </a:pPr>
            <a:r>
              <a:rPr lang="en-US" sz="2800" dirty="0">
                <a:latin typeface="Calibri" pitchFamily="34" charset="0"/>
              </a:rPr>
              <a:t>	</a:t>
            </a:r>
            <a:r>
              <a:rPr lang="en-US" sz="2800" b="1" dirty="0" smtClean="0">
                <a:solidFill>
                  <a:srgbClr val="FF0000"/>
                </a:solidFill>
                <a:latin typeface="Calibri" pitchFamily="34" charset="0"/>
              </a:rPr>
              <a:t>NONE</a:t>
            </a:r>
            <a:endParaRPr lang="en-US" sz="2800" dirty="0">
              <a:latin typeface="Calibri" pitchFamily="34" charset="0"/>
            </a:endParaRPr>
          </a:p>
        </p:txBody>
      </p:sp>
      <p:sp>
        <p:nvSpPr>
          <p:cNvPr id="3" name="Slide Number Placeholder 2"/>
          <p:cNvSpPr>
            <a:spLocks noGrp="1"/>
          </p:cNvSpPr>
          <p:nvPr>
            <p:ph type="sldNum" sz="quarter" idx="4"/>
          </p:nvPr>
        </p:nvSpPr>
        <p:spPr/>
        <p:txBody>
          <a:bodyPr/>
          <a:lstStyle/>
          <a:p>
            <a:pPr>
              <a:defRPr/>
            </a:pPr>
            <a:endParaRPr lang="en-US" smtClean="0"/>
          </a:p>
          <a:p>
            <a:pPr>
              <a:defRPr/>
            </a:pPr>
            <a:r>
              <a:rPr lang="en-US" smtClean="0"/>
              <a:t>Slide </a:t>
            </a:r>
            <a:fld id="{F80D04DC-3FD1-477B-954C-BBADB75E25B5}" type="slidenum">
              <a:rPr lang="en-US" smtClean="0"/>
              <a:pPr>
                <a:defRPr/>
              </a:pPr>
              <a:t>5</a:t>
            </a:fld>
            <a:endParaRPr lang="en-US" dirty="0"/>
          </a:p>
        </p:txBody>
      </p:sp>
    </p:spTree>
    <p:extLst>
      <p:ext uri="{BB962C8B-B14F-4D97-AF65-F5344CB8AC3E}">
        <p14:creationId xmlns:p14="http://schemas.microsoft.com/office/powerpoint/2010/main" val="4245114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457200"/>
            <a:ext cx="7391400" cy="1200329"/>
          </a:xfrm>
          <a:prstGeom prst="rect">
            <a:avLst/>
          </a:prstGeom>
          <a:noFill/>
        </p:spPr>
        <p:txBody>
          <a:bodyPr wrap="square" rtlCol="0">
            <a:spAutoFit/>
          </a:bodyPr>
          <a:lstStyle/>
          <a:p>
            <a:pPr algn="ctr"/>
            <a:r>
              <a:rPr lang="en-US" sz="3600" b="1" u="sng" dirty="0" smtClean="0">
                <a:effectLst>
                  <a:outerShdw blurRad="38100" dist="38100" dir="2700000" algn="tl">
                    <a:srgbClr val="000000">
                      <a:alpha val="43137"/>
                    </a:srgbClr>
                  </a:outerShdw>
                </a:effectLst>
                <a:latin typeface="Comic Sans MS" pitchFamily="66" charset="0"/>
              </a:rPr>
              <a:t>Brain Teaser 6 </a:t>
            </a:r>
          </a:p>
          <a:p>
            <a:pPr algn="ctr"/>
            <a:r>
              <a:rPr lang="en-US" sz="3600" b="1" u="sng" dirty="0" smtClean="0">
                <a:effectLst>
                  <a:outerShdw blurRad="38100" dist="38100" dir="2700000" algn="tl">
                    <a:srgbClr val="000000">
                      <a:alpha val="43137"/>
                    </a:srgbClr>
                  </a:outerShdw>
                </a:effectLst>
                <a:latin typeface="Comic Sans MS" pitchFamily="66" charset="0"/>
              </a:rPr>
              <a:t>Foul Recognition</a:t>
            </a:r>
            <a:endParaRPr lang="en-US" sz="3600" b="1" u="sng" dirty="0">
              <a:effectLst>
                <a:outerShdw blurRad="38100" dist="38100" dir="2700000" algn="tl">
                  <a:srgbClr val="000000">
                    <a:alpha val="43137"/>
                  </a:srgbClr>
                </a:outerShdw>
              </a:effectLst>
              <a:latin typeface="Comic Sans MS" pitchFamily="66" charset="0"/>
            </a:endParaRPr>
          </a:p>
        </p:txBody>
      </p:sp>
      <p:sp>
        <p:nvSpPr>
          <p:cNvPr id="5" name="TextBox 4"/>
          <p:cNvSpPr txBox="1"/>
          <p:nvPr/>
        </p:nvSpPr>
        <p:spPr>
          <a:xfrm>
            <a:off x="758589" y="1894850"/>
            <a:ext cx="7543800" cy="4508927"/>
          </a:xfrm>
          <a:prstGeom prst="rect">
            <a:avLst/>
          </a:prstGeom>
          <a:noFill/>
        </p:spPr>
        <p:txBody>
          <a:bodyPr wrap="square" rtlCol="0">
            <a:spAutoFit/>
          </a:bodyPr>
          <a:lstStyle/>
          <a:p>
            <a:pPr marL="514350" indent="-514350">
              <a:spcAft>
                <a:spcPts val="600"/>
              </a:spcAft>
              <a:buAutoNum type="alphaUcPeriod"/>
            </a:pPr>
            <a:r>
              <a:rPr lang="en-US" sz="2800" dirty="0" smtClean="0">
                <a:latin typeface="Calibri" pitchFamily="34" charset="0"/>
              </a:rPr>
              <a:t>Is </a:t>
            </a:r>
            <a:r>
              <a:rPr lang="en-US" sz="2800" dirty="0">
                <a:latin typeface="Calibri" pitchFamily="34" charset="0"/>
              </a:rPr>
              <a:t>this a foul the referee should have called? </a:t>
            </a:r>
            <a:endParaRPr lang="en-US" sz="2800" dirty="0" smtClean="0">
              <a:latin typeface="Calibri" pitchFamily="34" charset="0"/>
            </a:endParaRPr>
          </a:p>
          <a:p>
            <a:pPr>
              <a:spcAft>
                <a:spcPts val="600"/>
              </a:spcAft>
            </a:pPr>
            <a:r>
              <a:rPr lang="en-US" sz="2800" dirty="0" smtClean="0">
                <a:latin typeface="Calibri" pitchFamily="34" charset="0"/>
              </a:rPr>
              <a:t>	</a:t>
            </a:r>
            <a:r>
              <a:rPr lang="en-US" sz="2800" b="1" dirty="0" smtClean="0">
                <a:solidFill>
                  <a:srgbClr val="FF0000"/>
                </a:solidFill>
                <a:latin typeface="Calibri" pitchFamily="34" charset="0"/>
              </a:rPr>
              <a:t>NO - TRIFLING</a:t>
            </a:r>
            <a:endParaRPr lang="en-US" sz="2800" dirty="0">
              <a:latin typeface="Calibri" pitchFamily="34" charset="0"/>
            </a:endParaRPr>
          </a:p>
          <a:p>
            <a:pPr marL="514350" indent="-514350">
              <a:spcAft>
                <a:spcPts val="600"/>
              </a:spcAft>
              <a:buAutoNum type="alphaUcPeriod" startAt="2"/>
            </a:pPr>
            <a:r>
              <a:rPr lang="en-US" sz="2800" dirty="0" smtClean="0">
                <a:latin typeface="Calibri" pitchFamily="34" charset="0"/>
              </a:rPr>
              <a:t>If </a:t>
            </a:r>
            <a:r>
              <a:rPr lang="en-US" sz="2800" dirty="0">
                <a:latin typeface="Calibri" pitchFamily="34" charset="0"/>
              </a:rPr>
              <a:t>it is a foul … is it careless? </a:t>
            </a:r>
            <a:r>
              <a:rPr lang="en-US" sz="2800" dirty="0" smtClean="0">
                <a:latin typeface="Calibri" pitchFamily="34" charset="0"/>
              </a:rPr>
              <a:t>… </a:t>
            </a:r>
            <a:r>
              <a:rPr lang="en-US" sz="2800" dirty="0">
                <a:latin typeface="Calibri" pitchFamily="34" charset="0"/>
              </a:rPr>
              <a:t>is it </a:t>
            </a:r>
            <a:r>
              <a:rPr lang="en-US" sz="2800" dirty="0" smtClean="0">
                <a:latin typeface="Calibri" pitchFamily="34" charset="0"/>
              </a:rPr>
              <a:t>	reckless</a:t>
            </a:r>
            <a:r>
              <a:rPr lang="en-US" sz="2800" dirty="0">
                <a:latin typeface="Calibri" pitchFamily="34" charset="0"/>
              </a:rPr>
              <a:t>? </a:t>
            </a:r>
            <a:r>
              <a:rPr lang="en-US" sz="2800" dirty="0" smtClean="0">
                <a:latin typeface="Calibri" pitchFamily="34" charset="0"/>
              </a:rPr>
              <a:t>… is </a:t>
            </a:r>
            <a:r>
              <a:rPr lang="en-US" sz="2800" dirty="0">
                <a:latin typeface="Calibri" pitchFamily="34" charset="0"/>
              </a:rPr>
              <a:t>it excessive</a:t>
            </a:r>
            <a:r>
              <a:rPr lang="en-US" sz="2800" dirty="0" smtClean="0">
                <a:latin typeface="Calibri" pitchFamily="34" charset="0"/>
              </a:rPr>
              <a:t>? </a:t>
            </a:r>
          </a:p>
          <a:p>
            <a:pPr>
              <a:spcAft>
                <a:spcPts val="600"/>
              </a:spcAft>
            </a:pPr>
            <a:r>
              <a:rPr lang="en-US" sz="2800" dirty="0">
                <a:latin typeface="Calibri" pitchFamily="34" charset="0"/>
              </a:rPr>
              <a:t>	</a:t>
            </a:r>
            <a:r>
              <a:rPr lang="en-US" sz="2800" b="1" dirty="0" smtClean="0">
                <a:solidFill>
                  <a:srgbClr val="FF0000"/>
                </a:solidFill>
                <a:latin typeface="Calibri" pitchFamily="34" charset="0"/>
              </a:rPr>
              <a:t>CARELESS</a:t>
            </a:r>
            <a:r>
              <a:rPr lang="en-US" sz="2800" dirty="0" smtClean="0">
                <a:latin typeface="Calibri" pitchFamily="34" charset="0"/>
              </a:rPr>
              <a:t>	</a:t>
            </a:r>
            <a:endParaRPr lang="en-US" sz="2800" dirty="0">
              <a:latin typeface="Calibri" pitchFamily="34" charset="0"/>
            </a:endParaRPr>
          </a:p>
          <a:p>
            <a:pPr marL="514350" indent="-514350">
              <a:spcAft>
                <a:spcPts val="600"/>
              </a:spcAft>
              <a:buAutoNum type="alphaUcPeriod" startAt="3"/>
            </a:pPr>
            <a:r>
              <a:rPr lang="en-US" sz="2800" dirty="0" smtClean="0">
                <a:latin typeface="Calibri" pitchFamily="34" charset="0"/>
              </a:rPr>
              <a:t>If </a:t>
            </a:r>
            <a:r>
              <a:rPr lang="en-US" sz="2800" dirty="0">
                <a:latin typeface="Calibri" pitchFamily="34" charset="0"/>
              </a:rPr>
              <a:t>it is a foul, what </a:t>
            </a:r>
            <a:r>
              <a:rPr lang="en-US" sz="2800" dirty="0" smtClean="0">
                <a:latin typeface="Calibri" pitchFamily="34" charset="0"/>
              </a:rPr>
              <a:t>is </a:t>
            </a:r>
            <a:r>
              <a:rPr lang="en-US" sz="2800" dirty="0">
                <a:latin typeface="Calibri" pitchFamily="34" charset="0"/>
              </a:rPr>
              <a:t>the correct restart</a:t>
            </a:r>
            <a:r>
              <a:rPr lang="en-US" sz="2800" dirty="0" smtClean="0">
                <a:latin typeface="Calibri" pitchFamily="34" charset="0"/>
              </a:rPr>
              <a:t>?</a:t>
            </a:r>
          </a:p>
          <a:p>
            <a:pPr>
              <a:spcAft>
                <a:spcPts val="600"/>
              </a:spcAft>
            </a:pPr>
            <a:r>
              <a:rPr lang="en-US" sz="2800" dirty="0" smtClean="0">
                <a:latin typeface="Calibri" pitchFamily="34" charset="0"/>
              </a:rPr>
              <a:t>	</a:t>
            </a:r>
            <a:r>
              <a:rPr lang="en-US" sz="2800" b="1" dirty="0" smtClean="0">
                <a:solidFill>
                  <a:srgbClr val="FF0000"/>
                </a:solidFill>
                <a:latin typeface="Calibri" pitchFamily="34" charset="0"/>
              </a:rPr>
              <a:t>CONTINUE PLAY</a:t>
            </a:r>
            <a:endParaRPr lang="en-US" sz="2800" dirty="0">
              <a:latin typeface="Calibri" pitchFamily="34" charset="0"/>
            </a:endParaRPr>
          </a:p>
          <a:p>
            <a:pPr marL="514350" indent="-514350">
              <a:spcAft>
                <a:spcPts val="600"/>
              </a:spcAft>
              <a:buAutoNum type="alphaUcPeriod" startAt="4"/>
            </a:pPr>
            <a:r>
              <a:rPr lang="en-US" sz="2800" dirty="0" smtClean="0">
                <a:latin typeface="Calibri" pitchFamily="34" charset="0"/>
              </a:rPr>
              <a:t>Is </a:t>
            </a:r>
            <a:r>
              <a:rPr lang="en-US" sz="2800" dirty="0">
                <a:latin typeface="Calibri" pitchFamily="34" charset="0"/>
              </a:rPr>
              <a:t>there misconduct …. if so, what type</a:t>
            </a:r>
            <a:r>
              <a:rPr lang="en-US" sz="2800" dirty="0" smtClean="0">
                <a:latin typeface="Calibri" pitchFamily="34" charset="0"/>
              </a:rPr>
              <a:t>?</a:t>
            </a:r>
          </a:p>
          <a:p>
            <a:pPr>
              <a:spcAft>
                <a:spcPts val="600"/>
              </a:spcAft>
            </a:pPr>
            <a:r>
              <a:rPr lang="en-US" sz="2800" dirty="0">
                <a:latin typeface="Calibri" pitchFamily="34" charset="0"/>
              </a:rPr>
              <a:t>	</a:t>
            </a:r>
            <a:r>
              <a:rPr lang="en-US" sz="2800" b="1" dirty="0" smtClean="0">
                <a:solidFill>
                  <a:srgbClr val="FF0000"/>
                </a:solidFill>
                <a:latin typeface="Calibri" pitchFamily="34" charset="0"/>
              </a:rPr>
              <a:t>NONE</a:t>
            </a:r>
            <a:endParaRPr lang="en-US" sz="2800" b="1" dirty="0">
              <a:solidFill>
                <a:srgbClr val="FF0000"/>
              </a:solidFill>
              <a:latin typeface="Calibri" pitchFamily="34" charset="0"/>
            </a:endParaRPr>
          </a:p>
        </p:txBody>
      </p:sp>
      <p:sp>
        <p:nvSpPr>
          <p:cNvPr id="3" name="Slide Number Placeholder 2"/>
          <p:cNvSpPr>
            <a:spLocks noGrp="1"/>
          </p:cNvSpPr>
          <p:nvPr>
            <p:ph type="sldNum" sz="quarter" idx="4"/>
          </p:nvPr>
        </p:nvSpPr>
        <p:spPr/>
        <p:txBody>
          <a:bodyPr/>
          <a:lstStyle/>
          <a:p>
            <a:pPr>
              <a:defRPr/>
            </a:pPr>
            <a:endParaRPr lang="en-US" smtClean="0"/>
          </a:p>
          <a:p>
            <a:pPr>
              <a:defRPr/>
            </a:pPr>
            <a:r>
              <a:rPr lang="en-US" smtClean="0"/>
              <a:t>Slide </a:t>
            </a:r>
            <a:fld id="{F80D04DC-3FD1-477B-954C-BBADB75E25B5}" type="slidenum">
              <a:rPr lang="en-US" smtClean="0"/>
              <a:pPr>
                <a:defRPr/>
              </a:pPr>
              <a:t>6</a:t>
            </a:fld>
            <a:endParaRPr lang="en-US" dirty="0"/>
          </a:p>
        </p:txBody>
      </p:sp>
    </p:spTree>
    <p:extLst>
      <p:ext uri="{BB962C8B-B14F-4D97-AF65-F5344CB8AC3E}">
        <p14:creationId xmlns:p14="http://schemas.microsoft.com/office/powerpoint/2010/main" val="4245114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457200"/>
            <a:ext cx="7391400" cy="1200329"/>
          </a:xfrm>
          <a:prstGeom prst="rect">
            <a:avLst/>
          </a:prstGeom>
          <a:noFill/>
        </p:spPr>
        <p:txBody>
          <a:bodyPr wrap="square" rtlCol="0">
            <a:spAutoFit/>
          </a:bodyPr>
          <a:lstStyle/>
          <a:p>
            <a:pPr algn="ctr"/>
            <a:r>
              <a:rPr lang="en-US" sz="3600" b="1" u="sng" dirty="0" smtClean="0">
                <a:effectLst>
                  <a:outerShdw blurRad="38100" dist="38100" dir="2700000" algn="tl">
                    <a:srgbClr val="000000">
                      <a:alpha val="43137"/>
                    </a:srgbClr>
                  </a:outerShdw>
                </a:effectLst>
                <a:latin typeface="Comic Sans MS" pitchFamily="66" charset="0"/>
              </a:rPr>
              <a:t>Brain Teaser 7 </a:t>
            </a:r>
          </a:p>
          <a:p>
            <a:pPr algn="ctr"/>
            <a:r>
              <a:rPr lang="en-US" sz="3600" b="1" u="sng" dirty="0" smtClean="0">
                <a:effectLst>
                  <a:outerShdw blurRad="38100" dist="38100" dir="2700000" algn="tl">
                    <a:srgbClr val="000000">
                      <a:alpha val="43137"/>
                    </a:srgbClr>
                  </a:outerShdw>
                </a:effectLst>
                <a:latin typeface="Comic Sans MS" pitchFamily="66" charset="0"/>
              </a:rPr>
              <a:t>Foul Recognition</a:t>
            </a:r>
            <a:endParaRPr lang="en-US" sz="3600" b="1" u="sng" dirty="0">
              <a:effectLst>
                <a:outerShdw blurRad="38100" dist="38100" dir="2700000" algn="tl">
                  <a:srgbClr val="000000">
                    <a:alpha val="43137"/>
                  </a:srgbClr>
                </a:outerShdw>
              </a:effectLst>
              <a:latin typeface="Comic Sans MS" pitchFamily="66" charset="0"/>
            </a:endParaRPr>
          </a:p>
        </p:txBody>
      </p:sp>
      <p:sp>
        <p:nvSpPr>
          <p:cNvPr id="5" name="TextBox 4"/>
          <p:cNvSpPr txBox="1"/>
          <p:nvPr/>
        </p:nvSpPr>
        <p:spPr>
          <a:xfrm>
            <a:off x="758589" y="1894850"/>
            <a:ext cx="7543800" cy="4508927"/>
          </a:xfrm>
          <a:prstGeom prst="rect">
            <a:avLst/>
          </a:prstGeom>
          <a:noFill/>
        </p:spPr>
        <p:txBody>
          <a:bodyPr wrap="square" rtlCol="0">
            <a:spAutoFit/>
          </a:bodyPr>
          <a:lstStyle/>
          <a:p>
            <a:pPr marL="514350" indent="-514350">
              <a:spcAft>
                <a:spcPts val="600"/>
              </a:spcAft>
              <a:buAutoNum type="alphaUcPeriod"/>
            </a:pPr>
            <a:r>
              <a:rPr lang="en-US" sz="2800" dirty="0" smtClean="0">
                <a:latin typeface="Calibri" pitchFamily="34" charset="0"/>
              </a:rPr>
              <a:t>Is </a:t>
            </a:r>
            <a:r>
              <a:rPr lang="en-US" sz="2800" dirty="0">
                <a:latin typeface="Calibri" pitchFamily="34" charset="0"/>
              </a:rPr>
              <a:t>this a foul the referee should have called? </a:t>
            </a:r>
            <a:endParaRPr lang="en-US" sz="2800" dirty="0" smtClean="0">
              <a:latin typeface="Calibri" pitchFamily="34" charset="0"/>
            </a:endParaRPr>
          </a:p>
          <a:p>
            <a:pPr>
              <a:spcAft>
                <a:spcPts val="600"/>
              </a:spcAft>
            </a:pPr>
            <a:r>
              <a:rPr lang="en-US" sz="2800" dirty="0" smtClean="0">
                <a:latin typeface="Calibri" pitchFamily="34" charset="0"/>
              </a:rPr>
              <a:t>	</a:t>
            </a:r>
            <a:r>
              <a:rPr lang="en-US" sz="2800" b="1" dirty="0" smtClean="0">
                <a:solidFill>
                  <a:srgbClr val="FF0000"/>
                </a:solidFill>
                <a:latin typeface="Calibri" pitchFamily="34" charset="0"/>
              </a:rPr>
              <a:t>YES - TRIPPING</a:t>
            </a:r>
            <a:endParaRPr lang="en-US" sz="2800" dirty="0">
              <a:latin typeface="Calibri" pitchFamily="34" charset="0"/>
            </a:endParaRPr>
          </a:p>
          <a:p>
            <a:pPr marL="514350" indent="-514350">
              <a:spcAft>
                <a:spcPts val="600"/>
              </a:spcAft>
              <a:buAutoNum type="alphaUcPeriod" startAt="2"/>
            </a:pPr>
            <a:r>
              <a:rPr lang="en-US" sz="2800" dirty="0" smtClean="0">
                <a:latin typeface="Calibri" pitchFamily="34" charset="0"/>
              </a:rPr>
              <a:t>If </a:t>
            </a:r>
            <a:r>
              <a:rPr lang="en-US" sz="2800" dirty="0">
                <a:latin typeface="Calibri" pitchFamily="34" charset="0"/>
              </a:rPr>
              <a:t>it is a foul … is it careless? … is it reckless? … 	is it excessive</a:t>
            </a:r>
            <a:r>
              <a:rPr lang="en-US" sz="2800" dirty="0" smtClean="0">
                <a:latin typeface="Calibri" pitchFamily="34" charset="0"/>
              </a:rPr>
              <a:t>?  </a:t>
            </a:r>
          </a:p>
          <a:p>
            <a:pPr>
              <a:spcAft>
                <a:spcPts val="600"/>
              </a:spcAft>
            </a:pPr>
            <a:r>
              <a:rPr lang="en-US" sz="2800" b="1" dirty="0">
                <a:solidFill>
                  <a:srgbClr val="FF0000"/>
                </a:solidFill>
                <a:latin typeface="Calibri" pitchFamily="34" charset="0"/>
              </a:rPr>
              <a:t>	</a:t>
            </a:r>
            <a:r>
              <a:rPr lang="en-US" sz="2800" b="1" dirty="0" smtClean="0">
                <a:solidFill>
                  <a:srgbClr val="FF0000"/>
                </a:solidFill>
                <a:latin typeface="Calibri" pitchFamily="34" charset="0"/>
              </a:rPr>
              <a:t>CARELESS … OR … RECKLESS</a:t>
            </a:r>
            <a:endParaRPr lang="en-US" sz="2800" dirty="0">
              <a:latin typeface="Calibri" pitchFamily="34" charset="0"/>
            </a:endParaRPr>
          </a:p>
          <a:p>
            <a:pPr marL="514350" indent="-514350">
              <a:spcAft>
                <a:spcPts val="600"/>
              </a:spcAft>
              <a:buAutoNum type="alphaUcPeriod" startAt="3"/>
            </a:pPr>
            <a:r>
              <a:rPr lang="en-US" sz="2800" dirty="0" smtClean="0">
                <a:latin typeface="Calibri" pitchFamily="34" charset="0"/>
              </a:rPr>
              <a:t>If </a:t>
            </a:r>
            <a:r>
              <a:rPr lang="en-US" sz="2800" dirty="0">
                <a:latin typeface="Calibri" pitchFamily="34" charset="0"/>
              </a:rPr>
              <a:t>it is a foul, what </a:t>
            </a:r>
            <a:r>
              <a:rPr lang="en-US" sz="2800" dirty="0" smtClean="0">
                <a:latin typeface="Calibri" pitchFamily="34" charset="0"/>
              </a:rPr>
              <a:t>is </a:t>
            </a:r>
            <a:r>
              <a:rPr lang="en-US" sz="2800" dirty="0">
                <a:latin typeface="Calibri" pitchFamily="34" charset="0"/>
              </a:rPr>
              <a:t>the correct restart</a:t>
            </a:r>
            <a:r>
              <a:rPr lang="en-US" sz="2800" dirty="0" smtClean="0">
                <a:latin typeface="Calibri" pitchFamily="34" charset="0"/>
              </a:rPr>
              <a:t>?</a:t>
            </a:r>
          </a:p>
          <a:p>
            <a:pPr>
              <a:spcAft>
                <a:spcPts val="600"/>
              </a:spcAft>
            </a:pPr>
            <a:r>
              <a:rPr lang="en-US" sz="2800" dirty="0" smtClean="0">
                <a:latin typeface="Calibri" pitchFamily="34" charset="0"/>
              </a:rPr>
              <a:t>	</a:t>
            </a:r>
            <a:r>
              <a:rPr lang="en-US" sz="2800" b="1" dirty="0" smtClean="0">
                <a:solidFill>
                  <a:srgbClr val="FF0000"/>
                </a:solidFill>
                <a:latin typeface="Calibri" pitchFamily="34" charset="0"/>
              </a:rPr>
              <a:t>DFK</a:t>
            </a:r>
            <a:endParaRPr lang="en-US" sz="2800" dirty="0">
              <a:latin typeface="Calibri" pitchFamily="34" charset="0"/>
            </a:endParaRPr>
          </a:p>
          <a:p>
            <a:pPr marL="514350" indent="-514350">
              <a:spcAft>
                <a:spcPts val="600"/>
              </a:spcAft>
              <a:buAutoNum type="alphaUcPeriod" startAt="4"/>
            </a:pPr>
            <a:r>
              <a:rPr lang="en-US" sz="2800" dirty="0" smtClean="0">
                <a:latin typeface="Calibri" pitchFamily="34" charset="0"/>
              </a:rPr>
              <a:t>Is </a:t>
            </a:r>
            <a:r>
              <a:rPr lang="en-US" sz="2800" dirty="0">
                <a:latin typeface="Calibri" pitchFamily="34" charset="0"/>
              </a:rPr>
              <a:t>there misconduct …. if so, what </a:t>
            </a:r>
            <a:r>
              <a:rPr lang="en-US" sz="2800" dirty="0" smtClean="0">
                <a:latin typeface="Calibri" pitchFamily="34" charset="0"/>
              </a:rPr>
              <a:t>type?</a:t>
            </a:r>
          </a:p>
          <a:p>
            <a:pPr>
              <a:spcAft>
                <a:spcPts val="600"/>
              </a:spcAft>
            </a:pPr>
            <a:r>
              <a:rPr lang="en-US" sz="2800" dirty="0">
                <a:latin typeface="Calibri" pitchFamily="34" charset="0"/>
              </a:rPr>
              <a:t>	</a:t>
            </a:r>
            <a:r>
              <a:rPr lang="en-US" sz="2800" b="1" dirty="0" smtClean="0">
                <a:solidFill>
                  <a:srgbClr val="FF0000"/>
                </a:solidFill>
                <a:latin typeface="Calibri" pitchFamily="34" charset="0"/>
              </a:rPr>
              <a:t>CAUTION ONLY IF RECKLESS</a:t>
            </a:r>
            <a:endParaRPr lang="en-US" sz="2800" b="1" dirty="0">
              <a:solidFill>
                <a:srgbClr val="FF0000"/>
              </a:solidFill>
              <a:latin typeface="Calibri" pitchFamily="34" charset="0"/>
            </a:endParaRPr>
          </a:p>
        </p:txBody>
      </p:sp>
      <p:sp>
        <p:nvSpPr>
          <p:cNvPr id="3" name="Slide Number Placeholder 2"/>
          <p:cNvSpPr>
            <a:spLocks noGrp="1"/>
          </p:cNvSpPr>
          <p:nvPr>
            <p:ph type="sldNum" sz="quarter" idx="4"/>
          </p:nvPr>
        </p:nvSpPr>
        <p:spPr/>
        <p:txBody>
          <a:bodyPr/>
          <a:lstStyle/>
          <a:p>
            <a:pPr>
              <a:defRPr/>
            </a:pPr>
            <a:endParaRPr lang="en-US" smtClean="0"/>
          </a:p>
          <a:p>
            <a:pPr>
              <a:defRPr/>
            </a:pPr>
            <a:r>
              <a:rPr lang="en-US" smtClean="0"/>
              <a:t>Slide </a:t>
            </a:r>
            <a:fld id="{F80D04DC-3FD1-477B-954C-BBADB75E25B5}" type="slidenum">
              <a:rPr lang="en-US" smtClean="0"/>
              <a:pPr>
                <a:defRPr/>
              </a:pPr>
              <a:t>7</a:t>
            </a:fld>
            <a:endParaRPr lang="en-US" dirty="0"/>
          </a:p>
        </p:txBody>
      </p:sp>
    </p:spTree>
    <p:extLst>
      <p:ext uri="{BB962C8B-B14F-4D97-AF65-F5344CB8AC3E}">
        <p14:creationId xmlns:p14="http://schemas.microsoft.com/office/powerpoint/2010/main" val="4245114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457200"/>
            <a:ext cx="7391400" cy="1200329"/>
          </a:xfrm>
          <a:prstGeom prst="rect">
            <a:avLst/>
          </a:prstGeom>
          <a:noFill/>
        </p:spPr>
        <p:txBody>
          <a:bodyPr wrap="square" rtlCol="0">
            <a:spAutoFit/>
          </a:bodyPr>
          <a:lstStyle/>
          <a:p>
            <a:pPr algn="ctr"/>
            <a:r>
              <a:rPr lang="en-US" sz="3600" b="1" u="sng" dirty="0" smtClean="0">
                <a:effectLst>
                  <a:outerShdw blurRad="38100" dist="38100" dir="2700000" algn="tl">
                    <a:srgbClr val="000000">
                      <a:alpha val="43137"/>
                    </a:srgbClr>
                  </a:outerShdw>
                </a:effectLst>
                <a:latin typeface="Comic Sans MS" pitchFamily="66" charset="0"/>
              </a:rPr>
              <a:t>Brain Teaser 8 </a:t>
            </a:r>
          </a:p>
          <a:p>
            <a:pPr algn="ctr"/>
            <a:r>
              <a:rPr lang="en-US" sz="3600" b="1" u="sng" dirty="0" smtClean="0">
                <a:effectLst>
                  <a:outerShdw blurRad="38100" dist="38100" dir="2700000" algn="tl">
                    <a:srgbClr val="000000">
                      <a:alpha val="43137"/>
                    </a:srgbClr>
                  </a:outerShdw>
                </a:effectLst>
                <a:latin typeface="Comic Sans MS" pitchFamily="66" charset="0"/>
              </a:rPr>
              <a:t>Foul Recognition</a:t>
            </a:r>
            <a:endParaRPr lang="en-US" sz="3600" b="1" u="sng" dirty="0">
              <a:effectLst>
                <a:outerShdw blurRad="38100" dist="38100" dir="2700000" algn="tl">
                  <a:srgbClr val="000000">
                    <a:alpha val="43137"/>
                  </a:srgbClr>
                </a:outerShdw>
              </a:effectLst>
              <a:latin typeface="Comic Sans MS" pitchFamily="66" charset="0"/>
            </a:endParaRPr>
          </a:p>
        </p:txBody>
      </p:sp>
      <p:sp>
        <p:nvSpPr>
          <p:cNvPr id="5" name="TextBox 4"/>
          <p:cNvSpPr txBox="1"/>
          <p:nvPr/>
        </p:nvSpPr>
        <p:spPr>
          <a:xfrm>
            <a:off x="758588" y="1894850"/>
            <a:ext cx="7852011" cy="4508927"/>
          </a:xfrm>
          <a:prstGeom prst="rect">
            <a:avLst/>
          </a:prstGeom>
          <a:noFill/>
        </p:spPr>
        <p:txBody>
          <a:bodyPr wrap="square" rtlCol="0">
            <a:spAutoFit/>
          </a:bodyPr>
          <a:lstStyle/>
          <a:p>
            <a:pPr marL="514350" indent="-514350">
              <a:spcAft>
                <a:spcPts val="600"/>
              </a:spcAft>
              <a:buAutoNum type="alphaUcPeriod"/>
            </a:pPr>
            <a:r>
              <a:rPr lang="en-US" sz="2800" dirty="0" smtClean="0">
                <a:latin typeface="Calibri" pitchFamily="34" charset="0"/>
              </a:rPr>
              <a:t>Is </a:t>
            </a:r>
            <a:r>
              <a:rPr lang="en-US" sz="2800" dirty="0">
                <a:latin typeface="Calibri" pitchFamily="34" charset="0"/>
              </a:rPr>
              <a:t>this a foul the referee should have called? </a:t>
            </a:r>
            <a:endParaRPr lang="en-US" sz="2800" dirty="0" smtClean="0">
              <a:latin typeface="Calibri" pitchFamily="34" charset="0"/>
            </a:endParaRPr>
          </a:p>
          <a:p>
            <a:pPr>
              <a:spcAft>
                <a:spcPts val="600"/>
              </a:spcAft>
            </a:pPr>
            <a:r>
              <a:rPr lang="en-US" sz="2800" dirty="0" smtClean="0">
                <a:latin typeface="Calibri" pitchFamily="34" charset="0"/>
              </a:rPr>
              <a:t>	</a:t>
            </a:r>
            <a:r>
              <a:rPr lang="en-US" sz="2800" b="1" dirty="0" smtClean="0">
                <a:solidFill>
                  <a:srgbClr val="FF0000"/>
                </a:solidFill>
                <a:latin typeface="Calibri" pitchFamily="34" charset="0"/>
              </a:rPr>
              <a:t>YES - CHARGING</a:t>
            </a:r>
            <a:endParaRPr lang="en-US" sz="2800" dirty="0">
              <a:latin typeface="Calibri" pitchFamily="34" charset="0"/>
            </a:endParaRPr>
          </a:p>
          <a:p>
            <a:pPr marL="514350" indent="-514350">
              <a:spcAft>
                <a:spcPts val="600"/>
              </a:spcAft>
              <a:buAutoNum type="alphaUcPeriod" startAt="2"/>
            </a:pPr>
            <a:r>
              <a:rPr lang="en-US" sz="2800" dirty="0" smtClean="0">
                <a:latin typeface="Calibri" pitchFamily="34" charset="0"/>
              </a:rPr>
              <a:t>If </a:t>
            </a:r>
            <a:r>
              <a:rPr lang="en-US" sz="2800" dirty="0">
                <a:latin typeface="Calibri" pitchFamily="34" charset="0"/>
              </a:rPr>
              <a:t>it is a foul … is it careless? … is it reckless? … 	is it excessive</a:t>
            </a:r>
            <a:r>
              <a:rPr lang="en-US" sz="2800" dirty="0" smtClean="0">
                <a:latin typeface="Calibri" pitchFamily="34" charset="0"/>
              </a:rPr>
              <a:t>?</a:t>
            </a:r>
          </a:p>
          <a:p>
            <a:pPr>
              <a:spcAft>
                <a:spcPts val="600"/>
              </a:spcAft>
            </a:pPr>
            <a:r>
              <a:rPr lang="en-US" sz="2800" dirty="0" smtClean="0">
                <a:latin typeface="Calibri" pitchFamily="34" charset="0"/>
              </a:rPr>
              <a:t>	</a:t>
            </a:r>
            <a:r>
              <a:rPr lang="en-US" sz="2800" b="1" dirty="0" smtClean="0">
                <a:solidFill>
                  <a:srgbClr val="FF0000"/>
                </a:solidFill>
                <a:latin typeface="Calibri" pitchFamily="34" charset="0"/>
              </a:rPr>
              <a:t>EXCESSIVE – NO ATTEMPT TO PLAYTHE BALL</a:t>
            </a:r>
            <a:endParaRPr lang="en-US" sz="2800" b="1" dirty="0">
              <a:solidFill>
                <a:srgbClr val="FF0000"/>
              </a:solidFill>
              <a:latin typeface="Calibri" pitchFamily="34" charset="0"/>
            </a:endParaRPr>
          </a:p>
          <a:p>
            <a:pPr marL="514350" indent="-514350">
              <a:spcAft>
                <a:spcPts val="600"/>
              </a:spcAft>
              <a:buAutoNum type="alphaUcPeriod" startAt="3"/>
            </a:pPr>
            <a:r>
              <a:rPr lang="en-US" sz="2800" dirty="0" smtClean="0">
                <a:latin typeface="Calibri" pitchFamily="34" charset="0"/>
              </a:rPr>
              <a:t>If </a:t>
            </a:r>
            <a:r>
              <a:rPr lang="en-US" sz="2800" dirty="0">
                <a:latin typeface="Calibri" pitchFamily="34" charset="0"/>
              </a:rPr>
              <a:t>it is a foul, what </a:t>
            </a:r>
            <a:r>
              <a:rPr lang="en-US" sz="2800" dirty="0" smtClean="0">
                <a:latin typeface="Calibri" pitchFamily="34" charset="0"/>
              </a:rPr>
              <a:t>is </a:t>
            </a:r>
            <a:r>
              <a:rPr lang="en-US" sz="2800" dirty="0">
                <a:latin typeface="Calibri" pitchFamily="34" charset="0"/>
              </a:rPr>
              <a:t>the correct restart</a:t>
            </a:r>
            <a:r>
              <a:rPr lang="en-US" sz="2800" dirty="0" smtClean="0">
                <a:latin typeface="Calibri" pitchFamily="34" charset="0"/>
              </a:rPr>
              <a:t>?</a:t>
            </a:r>
          </a:p>
          <a:p>
            <a:pPr>
              <a:spcAft>
                <a:spcPts val="600"/>
              </a:spcAft>
            </a:pPr>
            <a:r>
              <a:rPr lang="en-US" sz="2800" dirty="0" smtClean="0">
                <a:latin typeface="Calibri" pitchFamily="34" charset="0"/>
              </a:rPr>
              <a:t>	</a:t>
            </a:r>
            <a:r>
              <a:rPr lang="en-US" sz="2800" b="1" dirty="0" smtClean="0">
                <a:solidFill>
                  <a:srgbClr val="FF0000"/>
                </a:solidFill>
                <a:latin typeface="Calibri" pitchFamily="34" charset="0"/>
              </a:rPr>
              <a:t>DFK</a:t>
            </a:r>
            <a:endParaRPr lang="en-US" sz="2800" dirty="0">
              <a:latin typeface="Calibri" pitchFamily="34" charset="0"/>
            </a:endParaRPr>
          </a:p>
          <a:p>
            <a:pPr marL="514350" indent="-514350">
              <a:spcAft>
                <a:spcPts val="600"/>
              </a:spcAft>
              <a:buAutoNum type="alphaUcPeriod" startAt="4"/>
            </a:pPr>
            <a:r>
              <a:rPr lang="en-US" sz="2800" dirty="0" smtClean="0">
                <a:latin typeface="Calibri" pitchFamily="34" charset="0"/>
              </a:rPr>
              <a:t>Is </a:t>
            </a:r>
            <a:r>
              <a:rPr lang="en-US" sz="2800" dirty="0">
                <a:latin typeface="Calibri" pitchFamily="34" charset="0"/>
              </a:rPr>
              <a:t>there misconduct …. if so, what type</a:t>
            </a:r>
            <a:r>
              <a:rPr lang="en-US" sz="2800" dirty="0" smtClean="0">
                <a:latin typeface="Calibri" pitchFamily="34" charset="0"/>
              </a:rPr>
              <a:t>?</a:t>
            </a:r>
          </a:p>
          <a:p>
            <a:pPr>
              <a:spcAft>
                <a:spcPts val="600"/>
              </a:spcAft>
            </a:pPr>
            <a:r>
              <a:rPr lang="en-US" sz="2800" dirty="0">
                <a:latin typeface="Calibri" pitchFamily="34" charset="0"/>
              </a:rPr>
              <a:t>	</a:t>
            </a:r>
            <a:r>
              <a:rPr lang="en-US" sz="2800" b="1" dirty="0" smtClean="0">
                <a:solidFill>
                  <a:srgbClr val="FF0000"/>
                </a:solidFill>
                <a:latin typeface="Calibri" pitchFamily="34" charset="0"/>
              </a:rPr>
              <a:t>RED CARD – SEND-OFF</a:t>
            </a:r>
            <a:endParaRPr lang="en-US" sz="2800" b="1" dirty="0">
              <a:solidFill>
                <a:srgbClr val="FF0000"/>
              </a:solidFill>
              <a:latin typeface="Calibri" pitchFamily="34" charset="0"/>
            </a:endParaRPr>
          </a:p>
        </p:txBody>
      </p:sp>
      <p:sp>
        <p:nvSpPr>
          <p:cNvPr id="3" name="Slide Number Placeholder 2"/>
          <p:cNvSpPr>
            <a:spLocks noGrp="1"/>
          </p:cNvSpPr>
          <p:nvPr>
            <p:ph type="sldNum" sz="quarter" idx="4"/>
          </p:nvPr>
        </p:nvSpPr>
        <p:spPr/>
        <p:txBody>
          <a:bodyPr/>
          <a:lstStyle/>
          <a:p>
            <a:pPr>
              <a:defRPr/>
            </a:pPr>
            <a:endParaRPr lang="en-US" smtClean="0"/>
          </a:p>
          <a:p>
            <a:pPr>
              <a:defRPr/>
            </a:pPr>
            <a:r>
              <a:rPr lang="en-US" smtClean="0"/>
              <a:t>Slide </a:t>
            </a:r>
            <a:fld id="{F80D04DC-3FD1-477B-954C-BBADB75E25B5}" type="slidenum">
              <a:rPr lang="en-US" smtClean="0"/>
              <a:pPr>
                <a:defRPr/>
              </a:pPr>
              <a:t>8</a:t>
            </a:fld>
            <a:endParaRPr lang="en-US" dirty="0"/>
          </a:p>
        </p:txBody>
      </p:sp>
    </p:spTree>
    <p:extLst>
      <p:ext uri="{BB962C8B-B14F-4D97-AF65-F5344CB8AC3E}">
        <p14:creationId xmlns:p14="http://schemas.microsoft.com/office/powerpoint/2010/main" val="4245114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457200"/>
            <a:ext cx="7391400" cy="1200329"/>
          </a:xfrm>
          <a:prstGeom prst="rect">
            <a:avLst/>
          </a:prstGeom>
          <a:noFill/>
        </p:spPr>
        <p:txBody>
          <a:bodyPr wrap="square" rtlCol="0">
            <a:spAutoFit/>
          </a:bodyPr>
          <a:lstStyle/>
          <a:p>
            <a:pPr algn="ctr"/>
            <a:r>
              <a:rPr lang="en-US" sz="3600" b="1" u="sng" dirty="0" smtClean="0">
                <a:effectLst>
                  <a:outerShdw blurRad="38100" dist="38100" dir="2700000" algn="tl">
                    <a:srgbClr val="000000">
                      <a:alpha val="43137"/>
                    </a:srgbClr>
                  </a:outerShdw>
                </a:effectLst>
                <a:latin typeface="Comic Sans MS" pitchFamily="66" charset="0"/>
              </a:rPr>
              <a:t>Brain Teaser 9 </a:t>
            </a:r>
          </a:p>
          <a:p>
            <a:pPr algn="ctr"/>
            <a:r>
              <a:rPr lang="en-US" sz="3600" b="1" u="sng" dirty="0" smtClean="0">
                <a:effectLst>
                  <a:outerShdw blurRad="38100" dist="38100" dir="2700000" algn="tl">
                    <a:srgbClr val="000000">
                      <a:alpha val="43137"/>
                    </a:srgbClr>
                  </a:outerShdw>
                </a:effectLst>
                <a:latin typeface="Comic Sans MS" pitchFamily="66" charset="0"/>
              </a:rPr>
              <a:t>Foul Recognition</a:t>
            </a:r>
            <a:endParaRPr lang="en-US" sz="3600" b="1" u="sng" dirty="0">
              <a:effectLst>
                <a:outerShdw blurRad="38100" dist="38100" dir="2700000" algn="tl">
                  <a:srgbClr val="000000">
                    <a:alpha val="43137"/>
                  </a:srgbClr>
                </a:outerShdw>
              </a:effectLst>
              <a:latin typeface="Comic Sans MS" pitchFamily="66" charset="0"/>
            </a:endParaRPr>
          </a:p>
        </p:txBody>
      </p:sp>
      <p:sp>
        <p:nvSpPr>
          <p:cNvPr id="5" name="TextBox 4"/>
          <p:cNvSpPr txBox="1"/>
          <p:nvPr/>
        </p:nvSpPr>
        <p:spPr>
          <a:xfrm>
            <a:off x="758589" y="1894850"/>
            <a:ext cx="7543800" cy="4508927"/>
          </a:xfrm>
          <a:prstGeom prst="rect">
            <a:avLst/>
          </a:prstGeom>
          <a:noFill/>
        </p:spPr>
        <p:txBody>
          <a:bodyPr wrap="square" rtlCol="0">
            <a:spAutoFit/>
          </a:bodyPr>
          <a:lstStyle/>
          <a:p>
            <a:pPr marL="514350" indent="-514350">
              <a:spcAft>
                <a:spcPts val="600"/>
              </a:spcAft>
              <a:buAutoNum type="alphaUcPeriod"/>
            </a:pPr>
            <a:r>
              <a:rPr lang="en-US" sz="2800" dirty="0" smtClean="0">
                <a:latin typeface="Calibri" pitchFamily="34" charset="0"/>
              </a:rPr>
              <a:t>Is </a:t>
            </a:r>
            <a:r>
              <a:rPr lang="en-US" sz="2800" dirty="0">
                <a:latin typeface="Calibri" pitchFamily="34" charset="0"/>
              </a:rPr>
              <a:t>this a foul the referee should have called? </a:t>
            </a:r>
            <a:endParaRPr lang="en-US" sz="2800" dirty="0" smtClean="0">
              <a:latin typeface="Calibri" pitchFamily="34" charset="0"/>
            </a:endParaRPr>
          </a:p>
          <a:p>
            <a:pPr>
              <a:spcAft>
                <a:spcPts val="600"/>
              </a:spcAft>
            </a:pPr>
            <a:r>
              <a:rPr lang="en-US" sz="2800" dirty="0" smtClean="0">
                <a:latin typeface="Calibri" pitchFamily="34" charset="0"/>
              </a:rPr>
              <a:t>	</a:t>
            </a:r>
            <a:r>
              <a:rPr lang="en-US" sz="2800" b="1" dirty="0" smtClean="0">
                <a:solidFill>
                  <a:srgbClr val="FF0000"/>
                </a:solidFill>
                <a:latin typeface="Calibri" pitchFamily="34" charset="0"/>
              </a:rPr>
              <a:t>YES - TRIPPING</a:t>
            </a:r>
            <a:endParaRPr lang="en-US" sz="2800" dirty="0">
              <a:latin typeface="Calibri" pitchFamily="34" charset="0"/>
            </a:endParaRPr>
          </a:p>
          <a:p>
            <a:pPr marL="514350" indent="-514350">
              <a:spcAft>
                <a:spcPts val="600"/>
              </a:spcAft>
              <a:buAutoNum type="alphaUcPeriod" startAt="2"/>
            </a:pPr>
            <a:r>
              <a:rPr lang="en-US" sz="2800" dirty="0" smtClean="0">
                <a:latin typeface="Calibri" pitchFamily="34" charset="0"/>
              </a:rPr>
              <a:t>If </a:t>
            </a:r>
            <a:r>
              <a:rPr lang="en-US" sz="2800" dirty="0">
                <a:latin typeface="Calibri" pitchFamily="34" charset="0"/>
              </a:rPr>
              <a:t>it is a foul … is it careless? … is it reckless? … 	is it excessive</a:t>
            </a:r>
            <a:r>
              <a:rPr lang="en-US" sz="2800" dirty="0" smtClean="0">
                <a:latin typeface="Calibri" pitchFamily="34" charset="0"/>
              </a:rPr>
              <a:t>?</a:t>
            </a:r>
          </a:p>
          <a:p>
            <a:pPr>
              <a:spcAft>
                <a:spcPts val="600"/>
              </a:spcAft>
            </a:pPr>
            <a:r>
              <a:rPr lang="en-US" sz="2800" dirty="0" smtClean="0">
                <a:latin typeface="Calibri" pitchFamily="34" charset="0"/>
              </a:rPr>
              <a:t>	</a:t>
            </a:r>
            <a:r>
              <a:rPr lang="en-US" sz="2800" b="1" dirty="0" smtClean="0">
                <a:solidFill>
                  <a:srgbClr val="FF0000"/>
                </a:solidFill>
                <a:latin typeface="Calibri" pitchFamily="34" charset="0"/>
              </a:rPr>
              <a:t>CARELESS</a:t>
            </a:r>
            <a:endParaRPr lang="en-US" sz="2800" dirty="0">
              <a:latin typeface="Calibri" pitchFamily="34" charset="0"/>
            </a:endParaRPr>
          </a:p>
          <a:p>
            <a:pPr marL="514350" indent="-514350">
              <a:spcAft>
                <a:spcPts val="600"/>
              </a:spcAft>
              <a:buAutoNum type="alphaUcPeriod" startAt="3"/>
            </a:pPr>
            <a:r>
              <a:rPr lang="en-US" sz="2800" dirty="0" smtClean="0">
                <a:latin typeface="Calibri" pitchFamily="34" charset="0"/>
              </a:rPr>
              <a:t>If </a:t>
            </a:r>
            <a:r>
              <a:rPr lang="en-US" sz="2800" dirty="0">
                <a:latin typeface="Calibri" pitchFamily="34" charset="0"/>
              </a:rPr>
              <a:t>it is a foul, what </a:t>
            </a:r>
            <a:r>
              <a:rPr lang="en-US" sz="2800" dirty="0" smtClean="0">
                <a:latin typeface="Calibri" pitchFamily="34" charset="0"/>
              </a:rPr>
              <a:t>is </a:t>
            </a:r>
            <a:r>
              <a:rPr lang="en-US" sz="2800" dirty="0">
                <a:latin typeface="Calibri" pitchFamily="34" charset="0"/>
              </a:rPr>
              <a:t>the correct restart</a:t>
            </a:r>
            <a:r>
              <a:rPr lang="en-US" sz="2800" dirty="0" smtClean="0">
                <a:latin typeface="Calibri" pitchFamily="34" charset="0"/>
              </a:rPr>
              <a:t>?</a:t>
            </a:r>
          </a:p>
          <a:p>
            <a:pPr>
              <a:spcAft>
                <a:spcPts val="600"/>
              </a:spcAft>
            </a:pPr>
            <a:r>
              <a:rPr lang="en-US" sz="2800" dirty="0" smtClean="0">
                <a:latin typeface="Calibri" pitchFamily="34" charset="0"/>
              </a:rPr>
              <a:t>	</a:t>
            </a:r>
            <a:r>
              <a:rPr lang="en-US" sz="2800" b="1" dirty="0" smtClean="0">
                <a:solidFill>
                  <a:srgbClr val="FF0000"/>
                </a:solidFill>
                <a:latin typeface="Calibri" pitchFamily="34" charset="0"/>
              </a:rPr>
              <a:t>PENALTY KICK</a:t>
            </a:r>
            <a:endParaRPr lang="en-US" sz="2800" dirty="0">
              <a:latin typeface="Calibri" pitchFamily="34" charset="0"/>
            </a:endParaRPr>
          </a:p>
          <a:p>
            <a:pPr marL="514350" indent="-514350">
              <a:spcAft>
                <a:spcPts val="600"/>
              </a:spcAft>
              <a:buAutoNum type="alphaUcPeriod" startAt="4"/>
            </a:pPr>
            <a:r>
              <a:rPr lang="en-US" sz="2800" dirty="0" smtClean="0">
                <a:latin typeface="Calibri" pitchFamily="34" charset="0"/>
              </a:rPr>
              <a:t>Is </a:t>
            </a:r>
            <a:r>
              <a:rPr lang="en-US" sz="2800" dirty="0">
                <a:latin typeface="Calibri" pitchFamily="34" charset="0"/>
              </a:rPr>
              <a:t>there misconduct …. if so, what type</a:t>
            </a:r>
            <a:r>
              <a:rPr lang="en-US" sz="2800" dirty="0" smtClean="0">
                <a:latin typeface="Calibri" pitchFamily="34" charset="0"/>
              </a:rPr>
              <a:t>?</a:t>
            </a:r>
          </a:p>
          <a:p>
            <a:pPr>
              <a:spcAft>
                <a:spcPts val="600"/>
              </a:spcAft>
            </a:pPr>
            <a:r>
              <a:rPr lang="en-US" sz="2800">
                <a:latin typeface="Calibri" pitchFamily="34" charset="0"/>
              </a:rPr>
              <a:t>	</a:t>
            </a:r>
            <a:r>
              <a:rPr lang="en-US" sz="2800" b="1" smtClean="0">
                <a:solidFill>
                  <a:srgbClr val="FF0000"/>
                </a:solidFill>
                <a:latin typeface="Calibri" pitchFamily="34" charset="0"/>
              </a:rPr>
              <a:t>NONE</a:t>
            </a:r>
            <a:endParaRPr lang="en-US" sz="2800" dirty="0">
              <a:latin typeface="Calibri" pitchFamily="34" charset="0"/>
            </a:endParaRPr>
          </a:p>
        </p:txBody>
      </p:sp>
      <p:sp>
        <p:nvSpPr>
          <p:cNvPr id="3" name="Slide Number Placeholder 2"/>
          <p:cNvSpPr>
            <a:spLocks noGrp="1"/>
          </p:cNvSpPr>
          <p:nvPr>
            <p:ph type="sldNum" sz="quarter" idx="4"/>
          </p:nvPr>
        </p:nvSpPr>
        <p:spPr/>
        <p:txBody>
          <a:bodyPr/>
          <a:lstStyle/>
          <a:p>
            <a:pPr>
              <a:defRPr/>
            </a:pPr>
            <a:endParaRPr lang="en-US" smtClean="0"/>
          </a:p>
          <a:p>
            <a:pPr>
              <a:defRPr/>
            </a:pPr>
            <a:r>
              <a:rPr lang="en-US" smtClean="0"/>
              <a:t>Slide </a:t>
            </a:r>
            <a:fld id="{F80D04DC-3FD1-477B-954C-BBADB75E25B5}" type="slidenum">
              <a:rPr lang="en-US" smtClean="0"/>
              <a:pPr>
                <a:defRPr/>
              </a:pPr>
              <a:t>9</a:t>
            </a:fld>
            <a:endParaRPr lang="en-US" dirty="0"/>
          </a:p>
        </p:txBody>
      </p:sp>
    </p:spTree>
    <p:extLst>
      <p:ext uri="{BB962C8B-B14F-4D97-AF65-F5344CB8AC3E}">
        <p14:creationId xmlns:p14="http://schemas.microsoft.com/office/powerpoint/2010/main" val="27700015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1624</TotalTime>
  <Words>797</Words>
  <Application>Microsoft Office PowerPoint</Application>
  <PresentationFormat>On-screen Show (4:3)</PresentationFormat>
  <Paragraphs>211</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Brain Teaser 1 - Offside</vt:lpstr>
      <vt:lpstr>Brain Teaser 2 - Offside</vt:lpstr>
      <vt:lpstr>Brain Teaser 3 - Offside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Brain Teaser 13  Advantage &amp; Trifling</vt:lpstr>
      <vt:lpstr>Brain Teaser 14 Advantage &amp; Trifling</vt:lpstr>
      <vt:lpstr>Brain Teaser 15 Advantage &amp; Trifling</vt:lpstr>
      <vt:lpstr>Brain Teaser 16 Lightning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CJKeaney</dc:creator>
  <cp:lastModifiedBy>Owner</cp:lastModifiedBy>
  <cp:revision>73</cp:revision>
  <cp:lastPrinted>2014-11-12T15:24:27Z</cp:lastPrinted>
  <dcterms:created xsi:type="dcterms:W3CDTF">2008-10-15T17:46:58Z</dcterms:created>
  <dcterms:modified xsi:type="dcterms:W3CDTF">2014-11-12T15:26:48Z</dcterms:modified>
</cp:coreProperties>
</file>